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0"/>
  </p:notesMasterIdLst>
  <p:sldIdLst>
    <p:sldId id="259" r:id="rId2"/>
    <p:sldId id="333" r:id="rId3"/>
    <p:sldId id="334" r:id="rId4"/>
    <p:sldId id="299" r:id="rId5"/>
    <p:sldId id="467" r:id="rId6"/>
    <p:sldId id="468" r:id="rId7"/>
    <p:sldId id="469" r:id="rId8"/>
    <p:sldId id="470" r:id="rId9"/>
    <p:sldId id="471" r:id="rId10"/>
    <p:sldId id="376" r:id="rId11"/>
    <p:sldId id="315" r:id="rId12"/>
    <p:sldId id="377" r:id="rId13"/>
    <p:sldId id="378" r:id="rId14"/>
    <p:sldId id="379" r:id="rId15"/>
    <p:sldId id="289" r:id="rId16"/>
    <p:sldId id="395" r:id="rId17"/>
    <p:sldId id="396" r:id="rId18"/>
    <p:sldId id="370" r:id="rId19"/>
    <p:sldId id="294" r:id="rId20"/>
    <p:sldId id="295" r:id="rId21"/>
    <p:sldId id="402" r:id="rId22"/>
    <p:sldId id="265" r:id="rId23"/>
    <p:sldId id="267" r:id="rId24"/>
    <p:sldId id="266" r:id="rId25"/>
    <p:sldId id="322" r:id="rId26"/>
    <p:sldId id="323" r:id="rId27"/>
    <p:sldId id="324" r:id="rId28"/>
    <p:sldId id="328" r:id="rId29"/>
    <p:sldId id="263" r:id="rId30"/>
    <p:sldId id="269" r:id="rId31"/>
    <p:sldId id="331" r:id="rId32"/>
    <p:sldId id="332" r:id="rId33"/>
    <p:sldId id="341" r:id="rId34"/>
    <p:sldId id="392" r:id="rId35"/>
    <p:sldId id="400" r:id="rId36"/>
    <p:sldId id="335" r:id="rId37"/>
    <p:sldId id="290" r:id="rId38"/>
    <p:sldId id="270" r:id="rId39"/>
    <p:sldId id="374" r:id="rId40"/>
    <p:sldId id="375" r:id="rId41"/>
    <p:sldId id="393" r:id="rId42"/>
    <p:sldId id="272" r:id="rId43"/>
    <p:sldId id="313" r:id="rId44"/>
    <p:sldId id="428" r:id="rId45"/>
    <p:sldId id="427" r:id="rId46"/>
    <p:sldId id="271" r:id="rId47"/>
    <p:sldId id="373" r:id="rId48"/>
    <p:sldId id="275" r:id="rId49"/>
    <p:sldId id="305" r:id="rId50"/>
    <p:sldId id="306" r:id="rId51"/>
    <p:sldId id="463" r:id="rId52"/>
    <p:sldId id="459" r:id="rId53"/>
    <p:sldId id="371" r:id="rId54"/>
    <p:sldId id="365" r:id="rId55"/>
    <p:sldId id="357" r:id="rId56"/>
    <p:sldId id="381" r:id="rId57"/>
    <p:sldId id="383" r:id="rId58"/>
    <p:sldId id="466" r:id="rId59"/>
    <p:sldId id="382" r:id="rId60"/>
    <p:sldId id="384" r:id="rId61"/>
    <p:sldId id="421" r:id="rId62"/>
    <p:sldId id="389" r:id="rId63"/>
    <p:sldId id="349" r:id="rId64"/>
    <p:sldId id="343" r:id="rId65"/>
    <p:sldId id="350" r:id="rId66"/>
    <p:sldId id="449" r:id="rId67"/>
    <p:sldId id="342" r:id="rId68"/>
    <p:sldId id="419" r:id="rId69"/>
    <p:sldId id="420" r:id="rId70"/>
    <p:sldId id="439" r:id="rId71"/>
    <p:sldId id="457" r:id="rId72"/>
    <p:sldId id="429" r:id="rId73"/>
    <p:sldId id="458" r:id="rId74"/>
    <p:sldId id="430" r:id="rId75"/>
    <p:sldId id="412" r:id="rId76"/>
    <p:sldId id="431" r:id="rId77"/>
    <p:sldId id="432" r:id="rId78"/>
    <p:sldId id="414" r:id="rId79"/>
    <p:sldId id="461" r:id="rId80"/>
    <p:sldId id="464" r:id="rId81"/>
    <p:sldId id="422" r:id="rId82"/>
    <p:sldId id="415" r:id="rId83"/>
    <p:sldId id="424" r:id="rId84"/>
    <p:sldId id="423" r:id="rId85"/>
    <p:sldId id="416" r:id="rId86"/>
    <p:sldId id="447" r:id="rId87"/>
    <p:sldId id="476" r:id="rId88"/>
    <p:sldId id="448" r:id="rId89"/>
    <p:sldId id="417" r:id="rId90"/>
    <p:sldId id="433" r:id="rId91"/>
    <p:sldId id="482" r:id="rId92"/>
    <p:sldId id="479" r:id="rId93"/>
    <p:sldId id="480" r:id="rId94"/>
    <p:sldId id="434" r:id="rId95"/>
    <p:sldId id="436" r:id="rId96"/>
    <p:sldId id="435" r:id="rId97"/>
    <p:sldId id="478" r:id="rId98"/>
    <p:sldId id="437" r:id="rId99"/>
    <p:sldId id="438" r:id="rId100"/>
    <p:sldId id="481" r:id="rId101"/>
    <p:sldId id="474" r:id="rId102"/>
    <p:sldId id="483" r:id="rId103"/>
    <p:sldId id="397" r:id="rId104"/>
    <p:sldId id="440" r:id="rId105"/>
    <p:sldId id="443" r:id="rId106"/>
    <p:sldId id="442" r:id="rId107"/>
    <p:sldId id="441" r:id="rId108"/>
    <p:sldId id="465" r:id="rId109"/>
    <p:sldId id="444" r:id="rId110"/>
    <p:sldId id="486" r:id="rId111"/>
    <p:sldId id="487" r:id="rId112"/>
    <p:sldId id="445" r:id="rId113"/>
    <p:sldId id="484" r:id="rId114"/>
    <p:sldId id="485" r:id="rId115"/>
    <p:sldId id="446" r:id="rId116"/>
    <p:sldId id="473" r:id="rId117"/>
    <p:sldId id="257" r:id="rId118"/>
    <p:sldId id="404" r:id="rId1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FC18"/>
    <a:srgbClr val="F5B461"/>
    <a:srgbClr val="C80036"/>
    <a:srgbClr val="C40C0C"/>
    <a:srgbClr val="EC524B"/>
    <a:srgbClr val="FFF5E1"/>
    <a:srgbClr val="FF6969"/>
    <a:srgbClr val="0C1844"/>
    <a:srgbClr val="EE4E4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78271" autoAdjust="0"/>
  </p:normalViewPr>
  <p:slideViewPr>
    <p:cSldViewPr snapToGrid="0">
      <p:cViewPr varScale="1">
        <p:scale>
          <a:sx n="87" d="100"/>
          <a:sy n="87" d="100"/>
        </p:scale>
        <p:origin x="1224" y="90"/>
      </p:cViewPr>
      <p:guideLst>
        <p:guide orient="horz" pos="2160"/>
        <p:guide pos="38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4635B7-7B54-4BB0-98FF-C34EBA4E0FD5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5771B8-106F-4A50-A3C2-76AB0B91A1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628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한국 보안 규제에 맞춘 망 분리 </a:t>
            </a:r>
            <a:r>
              <a:rPr lang="en-US" altLang="ko-KR" dirty="0"/>
              <a:t>AWS </a:t>
            </a:r>
            <a:r>
              <a:rPr lang="ko-KR" altLang="en-US" dirty="0"/>
              <a:t>인프라 </a:t>
            </a:r>
            <a:r>
              <a:rPr lang="ko-KR" altLang="en-US" dirty="0">
                <a:effectLst/>
              </a:rPr>
              <a:t>구현을 발표할 팀 </a:t>
            </a:r>
            <a:r>
              <a:rPr lang="en-US" altLang="ko-KR" dirty="0">
                <a:effectLst/>
              </a:rPr>
              <a:t>MMR</a:t>
            </a:r>
            <a:r>
              <a:rPr lang="ko-KR" altLang="en-US" dirty="0">
                <a:effectLst/>
              </a:rPr>
              <a:t>입니다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799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주에는 최근 이슈와 니즈를 파악하였으며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979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주차에는 아이디어 구상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942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주차에는 클라우드 구현의 과정 끝에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4742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주차 발표를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611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현재 전 세계 기업들은 </a:t>
            </a:r>
            <a:r>
              <a:rPr lang="en-US" altLang="ko-KR" dirty="0">
                <a:effectLst/>
              </a:rPr>
              <a:t>AI </a:t>
            </a:r>
            <a:r>
              <a:rPr lang="ko-KR" altLang="en-US" dirty="0">
                <a:effectLst/>
              </a:rPr>
              <a:t>개발에 투자하며 </a:t>
            </a:r>
            <a:r>
              <a:rPr lang="en-US" altLang="ko-KR" dirty="0">
                <a:effectLst/>
              </a:rPr>
              <a:t>IT </a:t>
            </a:r>
            <a:r>
              <a:rPr lang="ko-KR" altLang="en-US" dirty="0">
                <a:effectLst/>
              </a:rPr>
              <a:t>발전에 박차를 가하고 있습니다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en-US" altLang="ko-KR" dirty="0">
                <a:effectLst/>
              </a:rPr>
              <a:t>9</a:t>
            </a:r>
            <a:r>
              <a:rPr lang="ko-KR" altLang="en-US" dirty="0">
                <a:effectLst/>
              </a:rPr>
              <a:t>개월 만에 </a:t>
            </a:r>
            <a:r>
              <a:rPr lang="en-US" altLang="ko-KR" dirty="0">
                <a:effectLst/>
              </a:rPr>
              <a:t>LLM </a:t>
            </a:r>
            <a:r>
              <a:rPr lang="ko-KR" altLang="en-US" dirty="0">
                <a:effectLst/>
              </a:rPr>
              <a:t>관련 앱만 </a:t>
            </a:r>
            <a:r>
              <a:rPr lang="en-US" altLang="ko-KR" dirty="0">
                <a:effectLst/>
              </a:rPr>
              <a:t>3</a:t>
            </a:r>
            <a:r>
              <a:rPr lang="ko-KR" altLang="en-US" dirty="0">
                <a:effectLst/>
              </a:rPr>
              <a:t>만 가지 이상일 정도로 다양한 영역에서 </a:t>
            </a:r>
            <a:r>
              <a:rPr lang="en-US" altLang="ko-KR" dirty="0">
                <a:effectLst/>
              </a:rPr>
              <a:t>AI </a:t>
            </a:r>
            <a:r>
              <a:rPr lang="ko-KR" altLang="en-US" dirty="0">
                <a:effectLst/>
              </a:rPr>
              <a:t>개발이 진행되고 있고 지금 이 시간에도 계속해서 발전되고 있습니다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733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그러나 빛나는 발전 뒤에 또 다른 발전이 함께 이루어지고 있는데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바로 사이버 공격입니다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ko-KR" altLang="en-US" dirty="0">
                <a:effectLst/>
              </a:rPr>
              <a:t>전문가들은 통계와 분석을 통해 </a:t>
            </a:r>
            <a:r>
              <a:rPr lang="en-US" altLang="ko-KR" dirty="0">
                <a:effectLst/>
              </a:rPr>
              <a:t>2024</a:t>
            </a:r>
            <a:r>
              <a:rPr lang="ko-KR" altLang="en-US" dirty="0">
                <a:effectLst/>
              </a:rPr>
              <a:t>년 사이버 취약점에 대해 보고서를 발표하였습니다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0801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우선 구글에서는 </a:t>
            </a:r>
            <a:r>
              <a:rPr lang="en-US" altLang="ko-KR" dirty="0">
                <a:effectLst/>
              </a:rPr>
              <a:t>IT </a:t>
            </a:r>
            <a:r>
              <a:rPr lang="ko-KR" altLang="en-US" dirty="0">
                <a:effectLst/>
              </a:rPr>
              <a:t>환경 위협의 빈도수와 공격의 정교함 부분이 증가하고 있으며 공격자의 서버 취약점 발견과 착취 시간이 빠르게 감소하고 있다고 발표하였습니다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9613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클라우드 스트라이크에서는 공격자의 침입 속도가 평균 </a:t>
            </a:r>
            <a:r>
              <a:rPr lang="en-US" altLang="ko-KR" dirty="0">
                <a:effectLst/>
              </a:rPr>
              <a:t>84</a:t>
            </a:r>
            <a:r>
              <a:rPr lang="ko-KR" altLang="en-US" dirty="0">
                <a:effectLst/>
              </a:rPr>
              <a:t>분에서 </a:t>
            </a:r>
            <a:r>
              <a:rPr lang="en-US" altLang="ko-KR" dirty="0">
                <a:effectLst/>
              </a:rPr>
              <a:t>62</a:t>
            </a:r>
            <a:r>
              <a:rPr lang="ko-KR" altLang="en-US" dirty="0">
                <a:effectLst/>
              </a:rPr>
              <a:t>분으로 감소하였고 가장 빠른 공격은 </a:t>
            </a:r>
            <a:r>
              <a:rPr lang="en-US" altLang="ko-KR" dirty="0">
                <a:effectLst/>
              </a:rPr>
              <a:t>2</a:t>
            </a:r>
            <a:r>
              <a:rPr lang="ko-KR" altLang="en-US" dirty="0">
                <a:effectLst/>
              </a:rPr>
              <a:t>분 </a:t>
            </a:r>
            <a:r>
              <a:rPr lang="en-US" altLang="ko-KR" dirty="0">
                <a:effectLst/>
              </a:rPr>
              <a:t>7</a:t>
            </a:r>
            <a:r>
              <a:rPr lang="ko-KR" altLang="en-US" dirty="0">
                <a:effectLst/>
              </a:rPr>
              <a:t>초로 확인되었습니다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ko-KR" altLang="en-US" dirty="0">
                <a:effectLst/>
              </a:rPr>
              <a:t>또한</a:t>
            </a:r>
            <a:r>
              <a:rPr lang="en-US" altLang="ko-KR" dirty="0">
                <a:effectLst/>
              </a:rPr>
              <a:t> </a:t>
            </a:r>
            <a:r>
              <a:rPr lang="ko-KR" altLang="en-US" dirty="0">
                <a:effectLst/>
              </a:rPr>
              <a:t>침입 증가율은 전년 대비 급증하였습니다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8970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effectLst/>
              </a:rPr>
              <a:t>뉴타닉스에서는</a:t>
            </a:r>
            <a:r>
              <a:rPr lang="ko-KR" altLang="en-US" dirty="0">
                <a:effectLst/>
              </a:rPr>
              <a:t> </a:t>
            </a:r>
            <a:r>
              <a:rPr lang="ko-KR" altLang="en-US" dirty="0" err="1">
                <a:effectLst/>
              </a:rPr>
              <a:t>랜섬웨어</a:t>
            </a:r>
            <a:r>
              <a:rPr lang="ko-KR" altLang="en-US" dirty="0">
                <a:effectLst/>
              </a:rPr>
              <a:t> 방어는 가장 먼저 고려되어야 하는 사안으로 현재도 공격이 계속되어 기업에 실존적인 위협으로 남을 것이라 전망하였습니다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678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비자에서도 </a:t>
            </a:r>
            <a:r>
              <a:rPr lang="en-US" altLang="ko-KR" dirty="0">
                <a:effectLst/>
              </a:rPr>
              <a:t>AI </a:t>
            </a:r>
            <a:r>
              <a:rPr lang="ko-KR" altLang="en-US" dirty="0" err="1">
                <a:effectLst/>
              </a:rPr>
              <a:t>챗봇을</a:t>
            </a:r>
            <a:r>
              <a:rPr lang="ko-KR" altLang="en-US" dirty="0">
                <a:effectLst/>
              </a:rPr>
              <a:t> 통해 정보를 훔치기 위한 악성 코드 조작사용이 늘어남에 따라 사용에 경계가 필요하다고 발표하였습니다</a:t>
            </a:r>
            <a:r>
              <a:rPr lang="en-US" altLang="ko-KR" dirty="0">
                <a:effectLst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295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크게 개요</a:t>
            </a:r>
            <a:r>
              <a:rPr lang="en-US" altLang="ko-KR" dirty="0"/>
              <a:t>, </a:t>
            </a:r>
            <a:r>
              <a:rPr lang="ko-KR" altLang="en-US" dirty="0"/>
              <a:t>연구방법</a:t>
            </a:r>
            <a:r>
              <a:rPr lang="en-US" altLang="ko-KR" dirty="0"/>
              <a:t>, </a:t>
            </a:r>
            <a:r>
              <a:rPr lang="ko-KR" altLang="en-US" dirty="0"/>
              <a:t>구현설명</a:t>
            </a:r>
            <a:r>
              <a:rPr lang="en-US" altLang="ko-KR" dirty="0"/>
              <a:t>, </a:t>
            </a:r>
            <a:r>
              <a:rPr lang="ko-KR" altLang="en-US" dirty="0"/>
              <a:t>결과 및 결론 순서로 발표할 예정입니다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3p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6294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프루프포인트에서는</a:t>
            </a:r>
            <a:r>
              <a:rPr lang="ko-KR" altLang="en-US" dirty="0"/>
              <a:t> </a:t>
            </a:r>
            <a:r>
              <a:rPr lang="en-US" altLang="ko-KR" dirty="0"/>
              <a:t>2024</a:t>
            </a:r>
            <a:r>
              <a:rPr lang="ko-KR" altLang="en-US" dirty="0"/>
              <a:t>년 한국 피싱 현황에 대하여 편리함과 시간절약으로 보안에 취약한 행동을 하여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BEC </a:t>
            </a:r>
            <a:r>
              <a:rPr lang="ko-KR" altLang="en-US" dirty="0"/>
              <a:t>공격 및 </a:t>
            </a:r>
            <a:r>
              <a:rPr lang="ko-KR" altLang="en-US" dirty="0" err="1"/>
              <a:t>랜섬웨어</a:t>
            </a:r>
            <a:r>
              <a:rPr lang="ko-KR" altLang="en-US" dirty="0"/>
              <a:t> 증가율을 보고하였습니다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>
                <a:effectLst/>
              </a:rPr>
              <a:t>위와 같이 기술의 발전과 함께 공격 기술도 함께 증가하고 있고 보안에 경각심을 가져야 한다는 것을 확인하였습니다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9229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실제로 </a:t>
            </a:r>
            <a:r>
              <a:rPr lang="ko-KR" altLang="en-US" dirty="0" err="1"/>
              <a:t>라이엇은</a:t>
            </a:r>
            <a:r>
              <a:rPr lang="ko-KR" altLang="en-US" dirty="0"/>
              <a:t> </a:t>
            </a:r>
            <a:r>
              <a:rPr lang="ko-KR" altLang="en-US" dirty="0" err="1"/>
              <a:t>리그오브레전드</a:t>
            </a:r>
            <a:r>
              <a:rPr lang="ko-KR" altLang="en-US" dirty="0"/>
              <a:t> 게임 대회 진행 중 디도스 공격으로 인해 선수 및 관람객이 몇 시간동안 대기하였고 결국 경기가 취소되며 녹화 경기로 진행하였습니다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7936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라인에서는 네이버 클라우드 하청 업체 직원 컴퓨터에 악성코드가 감염되면서 앱 사용자 </a:t>
            </a:r>
            <a:r>
              <a:rPr lang="en-US" altLang="ko-KR" dirty="0">
                <a:effectLst/>
              </a:rPr>
              <a:t>30</a:t>
            </a:r>
            <a:r>
              <a:rPr lang="ko-KR" altLang="en-US" dirty="0">
                <a:effectLst/>
              </a:rPr>
              <a:t>만 명을 포함한 </a:t>
            </a:r>
            <a:r>
              <a:rPr lang="en-US" altLang="ko-KR" dirty="0">
                <a:effectLst/>
              </a:rPr>
              <a:t>44</a:t>
            </a:r>
            <a:r>
              <a:rPr lang="ko-KR" altLang="en-US" dirty="0">
                <a:effectLst/>
              </a:rPr>
              <a:t>만 개의 개인 정보가 유출되었으며</a:t>
            </a:r>
            <a:r>
              <a:rPr lang="en-US" altLang="ko-KR" dirty="0">
                <a:effectLst/>
              </a:rPr>
              <a:t>,</a:t>
            </a:r>
          </a:p>
          <a:p>
            <a:r>
              <a:rPr lang="ko-KR" altLang="en-US" dirty="0">
                <a:effectLst/>
              </a:rPr>
              <a:t>이로 인해 일본에 몇 차례에 걸친 행정지도와 경영권 지분에 대한 큰 피해를 입을 것으로 예상되고 있습니다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8343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이와 같이 대표적인 사이버 공격인 </a:t>
            </a:r>
            <a:r>
              <a:rPr lang="ko-KR" altLang="en-US" dirty="0" err="1">
                <a:effectLst/>
              </a:rPr>
              <a:t>랜섬웨어</a:t>
            </a:r>
            <a:r>
              <a:rPr lang="ko-KR" altLang="en-US" dirty="0">
                <a:effectLst/>
              </a:rPr>
              <a:t> 공격이 지속적으로 증가하고 있으며</a:t>
            </a:r>
            <a:endParaRPr lang="en-US" altLang="ko-KR" dirty="0">
              <a:effectLst/>
            </a:endParaRPr>
          </a:p>
          <a:p>
            <a:r>
              <a:rPr lang="en-US" altLang="ko-KR" dirty="0">
                <a:effectLst/>
              </a:rPr>
              <a:t>SK </a:t>
            </a:r>
            <a:r>
              <a:rPr lang="ko-KR" altLang="en-US" dirty="0" err="1">
                <a:effectLst/>
              </a:rPr>
              <a:t>쉴더스에서</a:t>
            </a:r>
            <a:r>
              <a:rPr lang="ko-KR" altLang="en-US" dirty="0">
                <a:effectLst/>
              </a:rPr>
              <a:t> 이를 통계로 다음과 같이 발표하였습니다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900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2023</a:t>
            </a:r>
            <a:r>
              <a:rPr lang="ko-KR" altLang="en-US" dirty="0">
                <a:effectLst/>
              </a:rPr>
              <a:t>년도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분기는 </a:t>
            </a:r>
            <a:r>
              <a:rPr lang="en-US" altLang="ko-KR" dirty="0">
                <a:effectLst/>
              </a:rPr>
              <a:t>933</a:t>
            </a:r>
            <a:r>
              <a:rPr lang="ko-KR" altLang="en-US" dirty="0">
                <a:effectLst/>
              </a:rPr>
              <a:t>건과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2910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2023</a:t>
            </a:r>
            <a:r>
              <a:rPr lang="ko-KR" altLang="en-US" dirty="0">
                <a:effectLst/>
              </a:rPr>
              <a:t>년도 </a:t>
            </a:r>
            <a:r>
              <a:rPr lang="en-US" altLang="ko-KR" dirty="0">
                <a:effectLst/>
              </a:rPr>
              <a:t>4</a:t>
            </a:r>
            <a:r>
              <a:rPr lang="ko-KR" altLang="en-US" dirty="0">
                <a:effectLst/>
              </a:rPr>
              <a:t>분기는 </a:t>
            </a:r>
            <a:r>
              <a:rPr lang="en-US" altLang="ko-KR" dirty="0">
                <a:effectLst/>
              </a:rPr>
              <a:t>914</a:t>
            </a:r>
            <a:r>
              <a:rPr lang="ko-KR" altLang="en-US" dirty="0">
                <a:effectLst/>
              </a:rPr>
              <a:t>건으로 감소하는 줄 알았으나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4604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2024</a:t>
            </a:r>
            <a:r>
              <a:rPr lang="ko-KR" altLang="en-US" dirty="0">
                <a:effectLst/>
              </a:rPr>
              <a:t>년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분기에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434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1,122</a:t>
            </a:r>
            <a:r>
              <a:rPr lang="ko-KR" altLang="en-US" dirty="0">
                <a:effectLst/>
              </a:rPr>
              <a:t>건으로 전 분기 대비 </a:t>
            </a:r>
            <a:r>
              <a:rPr lang="en-US" altLang="ko-KR" dirty="0">
                <a:effectLst/>
              </a:rPr>
              <a:t>23% </a:t>
            </a:r>
            <a:r>
              <a:rPr lang="ko-KR" altLang="en-US" dirty="0">
                <a:effectLst/>
              </a:rPr>
              <a:t>증가한 수치를 보여주었습니다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5645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effectLst/>
              </a:rPr>
              <a:t>랜섬웨어</a:t>
            </a:r>
            <a:r>
              <a:rPr lang="ko-KR" altLang="en-US" dirty="0">
                <a:effectLst/>
              </a:rPr>
              <a:t> 신고가 가장 많은 곳은 </a:t>
            </a:r>
            <a:r>
              <a:rPr lang="en-US" altLang="ko-KR" dirty="0">
                <a:effectLst/>
              </a:rPr>
              <a:t>78%</a:t>
            </a:r>
            <a:r>
              <a:rPr lang="ko-KR" altLang="en-US" dirty="0">
                <a:effectLst/>
              </a:rPr>
              <a:t>로 중소기업이었으며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업종별 신고 비율 중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위가 약 </a:t>
            </a:r>
            <a:r>
              <a:rPr lang="en-US" altLang="ko-KR" dirty="0">
                <a:effectLst/>
              </a:rPr>
              <a:t>38%</a:t>
            </a:r>
            <a:r>
              <a:rPr lang="ko-KR" altLang="en-US" dirty="0">
                <a:effectLst/>
              </a:rPr>
              <a:t>로 제조업이었습니다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ko-KR" altLang="en-US" dirty="0">
                <a:effectLst/>
              </a:rPr>
              <a:t>비교적 보안이 취약한 곳을 중점적으로 공격한다는 것을 알 수 있었습니다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2608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악성코드 감염이나 외부의 공격에 완벽히 대응할 수는 없지만 예방할 수 있는 방법은 없을지를 중점으로 고민하였고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625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개요를 발표할 김보연입니다</a:t>
            </a:r>
            <a:r>
              <a:rPr lang="en-US" altLang="ko-KR" dirty="0"/>
              <a:t>. </a:t>
            </a:r>
            <a:r>
              <a:rPr lang="ko-KR" altLang="en-US" dirty="0"/>
              <a:t>개요에서는 팀원 소개와 주제선정 과정</a:t>
            </a:r>
            <a:r>
              <a:rPr lang="en-US" altLang="ko-KR" dirty="0"/>
              <a:t>, </a:t>
            </a:r>
            <a:r>
              <a:rPr lang="ko-KR" altLang="en-US" dirty="0"/>
              <a:t>최근 이슈 및 보고 마지막으로 무엇을 할 것인가에 대한 발표를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8218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하나의</a:t>
            </a:r>
            <a:r>
              <a:rPr lang="en-US" altLang="ko-KR" dirty="0"/>
              <a:t> VPC</a:t>
            </a:r>
            <a:r>
              <a:rPr lang="ko-KR" altLang="en-US" dirty="0"/>
              <a:t>를 사용하는 것이 아닌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5266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여러 개로 나누는</a:t>
            </a:r>
            <a:r>
              <a:rPr lang="en-US" altLang="ko-KR" dirty="0">
                <a:effectLst/>
              </a:rPr>
              <a:t>(</a:t>
            </a:r>
            <a:r>
              <a:rPr lang="ko-KR" altLang="en-US" dirty="0">
                <a:effectLst/>
              </a:rPr>
              <a:t>클릭</a:t>
            </a:r>
            <a:r>
              <a:rPr lang="en-US" altLang="ko-KR" dirty="0">
                <a:effectLst/>
              </a:rPr>
              <a:t>) </a:t>
            </a:r>
            <a:r>
              <a:rPr lang="ko-KR" altLang="en-US" dirty="0">
                <a:effectLst/>
              </a:rPr>
              <a:t>“</a:t>
            </a:r>
            <a:r>
              <a:rPr lang="ko-KR" altLang="en-US" dirty="0" err="1">
                <a:effectLst/>
              </a:rPr>
              <a:t>망분리”를</a:t>
            </a:r>
            <a:r>
              <a:rPr lang="ko-KR" altLang="en-US" dirty="0">
                <a:effectLst/>
              </a:rPr>
              <a:t> 채택하게 되었습니다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0669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망 분리는 물리적 망분리와 논리적 망 분리로 나눌 수 있습니다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ko-KR" altLang="en-US" dirty="0">
                <a:effectLst/>
              </a:rPr>
              <a:t>논리적 망분리는 물리적인 망분리에 비해 설정에 따라 보안성이 다르지만 사용편의성과 </a:t>
            </a:r>
            <a:r>
              <a:rPr lang="ko-KR" altLang="en-US" dirty="0" err="1">
                <a:effectLst/>
              </a:rPr>
              <a:t>관리편리성이</a:t>
            </a:r>
            <a:r>
              <a:rPr lang="ko-KR" altLang="en-US" dirty="0">
                <a:effectLst/>
              </a:rPr>
              <a:t> 상대적으로 높습니다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ko-KR" altLang="en-US" dirty="0">
                <a:effectLst/>
              </a:rPr>
              <a:t>또한 물리적인 </a:t>
            </a:r>
            <a:r>
              <a:rPr lang="ko-KR" altLang="en-US" dirty="0" err="1">
                <a:effectLst/>
              </a:rPr>
              <a:t>망분리</a:t>
            </a:r>
            <a:r>
              <a:rPr lang="ko-KR" altLang="en-US" dirty="0">
                <a:effectLst/>
              </a:rPr>
              <a:t> 대비 </a:t>
            </a:r>
            <a:r>
              <a:rPr lang="en-US" altLang="ko-KR" dirty="0">
                <a:effectLst/>
              </a:rPr>
              <a:t>50%</a:t>
            </a:r>
            <a:r>
              <a:rPr lang="ko-KR" altLang="en-US" dirty="0">
                <a:effectLst/>
              </a:rPr>
              <a:t>의 가격으로 사용이 가능하기에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3691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저희 팀에서는 </a:t>
            </a:r>
            <a:r>
              <a:rPr lang="en-US" altLang="ko-KR" dirty="0">
                <a:effectLst/>
              </a:rPr>
              <a:t>AWS</a:t>
            </a:r>
            <a:r>
              <a:rPr lang="ko-KR" altLang="en-US" dirty="0">
                <a:effectLst/>
              </a:rPr>
              <a:t>를 활용한 논리적 망분리를 채택하였습니다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개요는 마무리하고 구현배경에 대해 김용진 팀원이 발표하도록 하겠습니다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941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</a:t>
            </a:r>
            <a:r>
              <a:rPr lang="en-US" altLang="ko-KR" dirty="0"/>
              <a:t>. </a:t>
            </a:r>
            <a:r>
              <a:rPr lang="ko-KR" altLang="en-US" dirty="0"/>
              <a:t>구현 배경을 설명할 </a:t>
            </a:r>
            <a:r>
              <a:rPr lang="en-US" altLang="ko-KR" dirty="0"/>
              <a:t>MMR </a:t>
            </a:r>
            <a:r>
              <a:rPr lang="ko-KR" altLang="en-US" dirty="0"/>
              <a:t>팀원 김용진이라고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앞서 보이시는 목차에 따라 망 분리 설명과 망 분리를 채택한 이유</a:t>
            </a:r>
            <a:r>
              <a:rPr lang="en-US" altLang="ko-KR" dirty="0"/>
              <a:t>, </a:t>
            </a:r>
            <a:r>
              <a:rPr lang="ko-KR" altLang="en-US" dirty="0"/>
              <a:t>망 분리 규제에 대한 설명</a:t>
            </a:r>
            <a:r>
              <a:rPr lang="en-US" altLang="ko-KR" dirty="0"/>
              <a:t>, </a:t>
            </a:r>
            <a:r>
              <a:rPr lang="ko-KR" altLang="en-US" dirty="0"/>
              <a:t>망 분리가 </a:t>
            </a:r>
            <a:r>
              <a:rPr lang="en-US" altLang="ko-KR" dirty="0" err="1"/>
              <a:t>aws</a:t>
            </a:r>
            <a:r>
              <a:rPr lang="ko-KR" altLang="en-US" dirty="0"/>
              <a:t>에 어떻게 사용되는지 설명하겠습니다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8971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하나의 </a:t>
            </a:r>
            <a:r>
              <a:rPr lang="en-US" altLang="ko-KR" dirty="0"/>
              <a:t>VPC</a:t>
            </a:r>
            <a:r>
              <a:rPr lang="ko-KR" altLang="en-US" dirty="0"/>
              <a:t>로 모든 시스템을 운영한다면 편리하지만 불순한 </a:t>
            </a:r>
            <a:r>
              <a:rPr lang="en-US" altLang="ko-KR" dirty="0"/>
              <a:t>/ </a:t>
            </a:r>
            <a:r>
              <a:rPr lang="ko-KR" altLang="en-US" dirty="0"/>
              <a:t>의도를 가진 불청객이 왔을 때 이에 대한 대처가 쉽지 않습니다</a:t>
            </a:r>
            <a:r>
              <a:rPr lang="en-US" altLang="ko-KR" dirty="0"/>
              <a:t>. </a:t>
            </a:r>
            <a:r>
              <a:rPr lang="ko-KR" altLang="en-US" dirty="0"/>
              <a:t>아니 사실 굉장히 위험합니다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보안 수준에 따라 상이하겠지만 관리자 권한이 탈취되어 이에 따른 서버 데이터가 외부로 유출 되거나 시스템 전체가 </a:t>
            </a:r>
            <a:r>
              <a:rPr lang="ko-KR" altLang="en-US" dirty="0" err="1"/>
              <a:t>랜섬웨어</a:t>
            </a:r>
            <a:r>
              <a:rPr lang="ko-KR" altLang="en-US" dirty="0"/>
              <a:t> 같은 악성 프로그램에 감염되어</a:t>
            </a:r>
            <a:endParaRPr lang="en-US" altLang="ko-KR" dirty="0"/>
          </a:p>
          <a:p>
            <a:r>
              <a:rPr lang="ko-KR" altLang="en-US" dirty="0"/>
              <a:t>상대방이 돈을 요구하는 상황에 이를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8934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허나 망을 분리하여 여러 개로 운영할 경우</a:t>
            </a:r>
            <a:r>
              <a:rPr lang="en-US" altLang="ko-KR" dirty="0"/>
              <a:t>, </a:t>
            </a:r>
            <a:r>
              <a:rPr lang="ko-KR" altLang="en-US" dirty="0"/>
              <a:t>내부망과 외부망으로 나누어 비교적 안 속에 위치한 내부망은 외부의 공격으로 부터 안전합니다</a:t>
            </a:r>
            <a:r>
              <a:rPr lang="en-US" altLang="ko-KR" dirty="0"/>
              <a:t>.(NEXT)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7146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해커의 입장에서 제한 시간 안에 외부 망을 먼저 뚫고 내부망을 봐야 하므로 상당히 번거롭고</a:t>
            </a:r>
            <a:r>
              <a:rPr lang="en-US" altLang="ko-KR" dirty="0"/>
              <a:t>, </a:t>
            </a:r>
            <a:r>
              <a:rPr lang="ko-KR" altLang="en-US" dirty="0"/>
              <a:t>감지 여부까지 신경을 써야 함에 있어서 침입 속도를 늦출 수 있기에 그에 맞춰 대응할 시간이 많아집니다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7511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더불어 중요한 데이터는 내부 망에 두기에 혹여 유출될 염려를 조금이나마 덜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7974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망 구조를  구축함에 있어서 논리적 망 분리의 참조 모델로 </a:t>
            </a:r>
            <a:r>
              <a:rPr lang="en-US" altLang="ko-KR" dirty="0"/>
              <a:t>LG CNS</a:t>
            </a:r>
            <a:r>
              <a:rPr lang="ko-KR" altLang="en-US" dirty="0"/>
              <a:t>에서 구현한 망 분리 아키텍처를 참조했으며 </a:t>
            </a:r>
            <a:r>
              <a:rPr lang="en-US" altLang="ko-KR" dirty="0"/>
              <a:t>CSAP</a:t>
            </a:r>
            <a:r>
              <a:rPr lang="ko-KR" altLang="en-US" dirty="0"/>
              <a:t>에서 배포한 망 분리 규정을 참조했습니다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958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 </a:t>
            </a:r>
            <a:r>
              <a:rPr lang="en-US" altLang="ko-KR" dirty="0"/>
              <a:t>MMR</a:t>
            </a:r>
            <a:r>
              <a:rPr lang="ko-KR" altLang="en-US" dirty="0"/>
              <a:t>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862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논리적 망 분리를 하기 위해서는 나름에 규정이 있고 그에 맞춰 구축할 필요가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8957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CSAP</a:t>
            </a:r>
            <a:r>
              <a:rPr lang="ko-KR" altLang="en-US" dirty="0"/>
              <a:t>에서 규정한 클라우드 보안 등급제에서 저희는 하 등급에 맞췄으며</a:t>
            </a:r>
            <a:endParaRPr lang="en-US" altLang="ko-KR" dirty="0"/>
          </a:p>
          <a:p>
            <a:r>
              <a:rPr lang="ko-KR" altLang="en-US" dirty="0"/>
              <a:t>논리적 망 분리를 허용하되 개인 정보 미포함</a:t>
            </a:r>
            <a:r>
              <a:rPr lang="en-US" altLang="ko-KR" dirty="0"/>
              <a:t>, </a:t>
            </a:r>
            <a:r>
              <a:rPr lang="ko-KR" altLang="en-US" dirty="0"/>
              <a:t>공개된 공공 데이터 운용</a:t>
            </a:r>
            <a:r>
              <a:rPr lang="en-US" altLang="ko-KR" dirty="0"/>
              <a:t>, </a:t>
            </a:r>
            <a:r>
              <a:rPr lang="ko-KR" altLang="en-US" dirty="0"/>
              <a:t>시스템 및 데이터 물리적 위치를 국내로 한정하는 조건 내 허용한다는 내용으로</a:t>
            </a:r>
            <a:endParaRPr lang="en-US" altLang="ko-KR" dirty="0"/>
          </a:p>
          <a:p>
            <a:r>
              <a:rPr lang="ko-KR" altLang="en-US" dirty="0"/>
              <a:t>규제에 맞게 </a:t>
            </a:r>
            <a:r>
              <a:rPr lang="en-US" altLang="ko-KR" dirty="0"/>
              <a:t>CSAP</a:t>
            </a:r>
            <a:r>
              <a:rPr lang="ko-KR" altLang="en-US" dirty="0"/>
              <a:t>하 등급 논리적 망 분리를 구현하고자 구체적인 계획을 세웠습니다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9948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이것이 </a:t>
            </a:r>
            <a:r>
              <a:rPr lang="en-US" altLang="ko-KR" dirty="0"/>
              <a:t>LG</a:t>
            </a:r>
            <a:r>
              <a:rPr lang="ko-KR" altLang="en-US" dirty="0"/>
              <a:t> </a:t>
            </a:r>
            <a:r>
              <a:rPr lang="en-US" altLang="ko-KR" dirty="0"/>
              <a:t>CNS</a:t>
            </a:r>
            <a:r>
              <a:rPr lang="ko-KR" altLang="en-US" dirty="0"/>
              <a:t>에서 제공한 </a:t>
            </a:r>
            <a:r>
              <a:rPr lang="ko-KR" altLang="en-US" dirty="0" err="1"/>
              <a:t>망분리</a:t>
            </a:r>
            <a:r>
              <a:rPr lang="ko-KR" altLang="en-US" dirty="0"/>
              <a:t> 아키텍처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9115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전반적인 틀은 이렇습니다</a:t>
            </a:r>
            <a:r>
              <a:rPr lang="en-US" altLang="ko-KR" dirty="0"/>
              <a:t>. </a:t>
            </a:r>
            <a:r>
              <a:rPr lang="ko-KR" altLang="en-US" dirty="0"/>
              <a:t>우리는 이 아키텍처를 통해 </a:t>
            </a:r>
            <a:r>
              <a:rPr lang="ko-KR" altLang="en-US" dirty="0" err="1"/>
              <a:t>트렌짓</a:t>
            </a:r>
            <a:r>
              <a:rPr lang="ko-KR" altLang="en-US" dirty="0"/>
              <a:t> </a:t>
            </a:r>
            <a:r>
              <a:rPr lang="ko-KR" altLang="en-US" dirty="0" err="1"/>
              <a:t>케이트웨이로</a:t>
            </a:r>
            <a:r>
              <a:rPr lang="ko-KR" altLang="en-US" dirty="0"/>
              <a:t> 각각 다른 </a:t>
            </a:r>
            <a:r>
              <a:rPr lang="ko-KR" altLang="en-US" dirty="0" err="1"/>
              <a:t>브이피씨가</a:t>
            </a:r>
            <a:r>
              <a:rPr lang="ko-KR" altLang="en-US" dirty="0"/>
              <a:t> 암호화 된 통신이 가능하는 걸 확인했으며 이를 참고하였습니다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2686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망분리를 </a:t>
            </a:r>
            <a:r>
              <a:rPr lang="en-US" altLang="ko-KR" dirty="0"/>
              <a:t>AWS</a:t>
            </a:r>
            <a:r>
              <a:rPr lang="ko-KR" altLang="en-US" dirty="0"/>
              <a:t>에 어떻게 접목할 지에 대한 고민 끝에 </a:t>
            </a:r>
            <a:r>
              <a:rPr lang="en-US" altLang="ko-KR" dirty="0"/>
              <a:t>AWS </a:t>
            </a:r>
            <a:r>
              <a:rPr lang="ko-KR" altLang="en-US" dirty="0"/>
              <a:t>주요 기술들을 몇가지 선택했습니다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리소스 설명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2235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r>
              <a:rPr lang="en-US" altLang="ko-KR" dirty="0"/>
              <a:t>. </a:t>
            </a:r>
            <a:r>
              <a:rPr lang="ko-KR" altLang="en-US" dirty="0"/>
              <a:t>아키텍처 설명을 맡게 된 </a:t>
            </a:r>
            <a:r>
              <a:rPr lang="ko-KR" altLang="en-US" dirty="0" err="1"/>
              <a:t>김요엘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파트에선 아키텍처 소개</a:t>
            </a:r>
            <a:r>
              <a:rPr lang="en-US" altLang="ko-KR" dirty="0"/>
              <a:t>, </a:t>
            </a:r>
            <a:r>
              <a:rPr lang="ko-KR" altLang="en-US" dirty="0"/>
              <a:t>흐름도</a:t>
            </a:r>
            <a:r>
              <a:rPr lang="en-US" altLang="ko-KR" dirty="0"/>
              <a:t>, </a:t>
            </a:r>
            <a:r>
              <a:rPr lang="ko-KR" altLang="en-US" dirty="0"/>
              <a:t>외부 프로그램 순으로 진행하도록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5919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앞에서 </a:t>
            </a:r>
            <a:r>
              <a:rPr lang="en-US" altLang="ko-KR" dirty="0"/>
              <a:t>CSAP </a:t>
            </a:r>
            <a:r>
              <a:rPr lang="ko-KR" altLang="en-US" dirty="0"/>
              <a:t>하 등급 논리적 망 분리 규정에 대해 간단하게 알아보았는데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자세한 규정에 대해 </a:t>
            </a:r>
            <a:r>
              <a:rPr lang="ko-KR" altLang="en-US" dirty="0" err="1"/>
              <a:t>알아보록</a:t>
            </a:r>
            <a:r>
              <a:rPr lang="ko-KR" altLang="en-US" dirty="0"/>
              <a:t>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(PPT </a:t>
            </a:r>
            <a:r>
              <a:rPr lang="ko-KR" altLang="en-US" dirty="0"/>
              <a:t>화면 손으로 가리키며 읽기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4189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(12</a:t>
            </a:r>
            <a:r>
              <a:rPr lang="ko-KR" altLang="en-US" dirty="0"/>
              <a:t>가지 다 읽은 뒤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이러한 기준을 맞추기 위해 사용한 </a:t>
            </a:r>
            <a:r>
              <a:rPr lang="en-US" altLang="ko-KR" dirty="0"/>
              <a:t>AWS </a:t>
            </a:r>
            <a:r>
              <a:rPr lang="ko-KR" altLang="en-US" dirty="0"/>
              <a:t>리소스에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1116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4928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ko-KR" altLang="en-US" dirty="0" err="1"/>
              <a:t>외부망</a:t>
            </a:r>
            <a:r>
              <a:rPr lang="ko-KR" altLang="en-US" dirty="0"/>
              <a:t> </a:t>
            </a:r>
            <a:r>
              <a:rPr lang="en-US" altLang="ko-KR" dirty="0"/>
              <a:t>Admin VPC</a:t>
            </a:r>
            <a:r>
              <a:rPr lang="ko-KR" altLang="en-US" dirty="0"/>
              <a:t>를 보시겠습니다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en-US" altLang="ko-KR" dirty="0"/>
              <a:t>VPC</a:t>
            </a:r>
            <a:r>
              <a:rPr lang="ko-KR" altLang="en-US" dirty="0"/>
              <a:t>에선 관리자가 </a:t>
            </a:r>
            <a:r>
              <a:rPr lang="ko-KR" altLang="en-US" dirty="0" err="1"/>
              <a:t>베스천</a:t>
            </a:r>
            <a:r>
              <a:rPr lang="ko-KR" altLang="en-US" dirty="0"/>
              <a:t> 호스트를 통해 </a:t>
            </a:r>
            <a:r>
              <a:rPr lang="ko-KR" altLang="en-US" dirty="0" err="1"/>
              <a:t>프라이빗</a:t>
            </a:r>
            <a:r>
              <a:rPr lang="ko-KR" altLang="en-US" dirty="0"/>
              <a:t> 서브넷에 들어와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ko-KR" altLang="en-US" dirty="0" err="1"/>
              <a:t>트랜짓</a:t>
            </a:r>
            <a:r>
              <a:rPr lang="ko-KR" altLang="en-US" dirty="0"/>
              <a:t> 게이트 웨이로 내부망에 연결할 수 있게 됩니다</a:t>
            </a:r>
            <a:r>
              <a:rPr lang="en-US" altLang="ko-KR" dirty="0"/>
              <a:t>. </a:t>
            </a:r>
            <a:r>
              <a:rPr lang="ko-KR" altLang="en-US" dirty="0" err="1"/>
              <a:t>외부망</a:t>
            </a:r>
            <a:r>
              <a:rPr lang="ko-KR" altLang="en-US" dirty="0"/>
              <a:t> </a:t>
            </a:r>
            <a:r>
              <a:rPr lang="en-US" altLang="ko-KR" dirty="0"/>
              <a:t>VPC</a:t>
            </a:r>
            <a:r>
              <a:rPr lang="ko-KR" altLang="en-US" dirty="0"/>
              <a:t>는 인터넷 게이트 웨이를 사용하기 때문에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MFA</a:t>
            </a:r>
            <a:r>
              <a:rPr lang="ko-KR" altLang="en-US" dirty="0"/>
              <a:t>를 사용해 </a:t>
            </a:r>
            <a:r>
              <a:rPr lang="en-US" altLang="ko-KR" dirty="0"/>
              <a:t>2</a:t>
            </a:r>
            <a:r>
              <a:rPr lang="ko-KR" altLang="en-US" dirty="0"/>
              <a:t>차 인증을 통해 들어오게 하고 </a:t>
            </a:r>
            <a:r>
              <a:rPr lang="en-US" altLang="ko-KR" dirty="0"/>
              <a:t>WAF</a:t>
            </a:r>
            <a:r>
              <a:rPr lang="ko-KR" altLang="en-US" dirty="0"/>
              <a:t>를 추가해 외부에서 오는 공격들을 예방합니다</a:t>
            </a:r>
            <a:r>
              <a:rPr lang="en-US" altLang="ko-KR" dirty="0"/>
              <a:t>.(NEXT)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158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조장 </a:t>
            </a:r>
            <a:r>
              <a:rPr lang="ko-KR" altLang="en-US" dirty="0" err="1"/>
              <a:t>곽노태와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7459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외부망은 프로덕션 </a:t>
            </a:r>
            <a:r>
              <a:rPr lang="en-US" altLang="ko-KR" dirty="0"/>
              <a:t>VPC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클라이언트들이 서비스를 이용하는 곳으로 </a:t>
            </a:r>
            <a:r>
              <a:rPr lang="en-US" altLang="ko-KR" dirty="0"/>
              <a:t>Route53</a:t>
            </a:r>
            <a:r>
              <a:rPr lang="ko-KR" altLang="en-US" dirty="0"/>
              <a:t>에 등록된 도메인을 통해 접속할 수 있습니다</a:t>
            </a:r>
            <a:endParaRPr lang="en-US" altLang="ko-KR" dirty="0"/>
          </a:p>
          <a:p>
            <a:r>
              <a:rPr lang="en-US" altLang="ko-KR" dirty="0"/>
              <a:t>. </a:t>
            </a:r>
            <a:r>
              <a:rPr lang="ko-KR" altLang="en-US" dirty="0"/>
              <a:t>어플리케이션 </a:t>
            </a:r>
            <a:r>
              <a:rPr lang="ko-KR" altLang="en-US" dirty="0" err="1"/>
              <a:t>로드벨런스를</a:t>
            </a:r>
            <a:r>
              <a:rPr lang="ko-KR" altLang="en-US" dirty="0"/>
              <a:t> 사용해 </a:t>
            </a:r>
            <a:r>
              <a:rPr lang="en-US" altLang="ko-KR" dirty="0"/>
              <a:t>HTTP/HTTPS</a:t>
            </a:r>
            <a:r>
              <a:rPr lang="ko-KR" altLang="en-US" dirty="0"/>
              <a:t>에 부하분산을 설정해 안정적인 서비스를 용이하게 운영할 수 있을 겁니다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 </a:t>
            </a:r>
            <a:r>
              <a:rPr lang="en-US" altLang="ko-KR" dirty="0"/>
              <a:t>Client</a:t>
            </a:r>
            <a:r>
              <a:rPr lang="ko-KR" altLang="en-US" dirty="0"/>
              <a:t>는 </a:t>
            </a:r>
            <a:r>
              <a:rPr lang="en-US" altLang="ko-KR" dirty="0"/>
              <a:t>RDS </a:t>
            </a:r>
            <a:r>
              <a:rPr lang="ko-KR" altLang="en-US" dirty="0"/>
              <a:t>통해 서비스를 받지만 </a:t>
            </a:r>
            <a:r>
              <a:rPr lang="en-US" altLang="ko-KR" dirty="0">
                <a:effectLst/>
              </a:rPr>
              <a:t>&lt;</a:t>
            </a:r>
            <a:r>
              <a:rPr lang="ko-KR" altLang="en-US" dirty="0" err="1">
                <a:effectLst/>
              </a:rPr>
              <a:t>레플리카</a:t>
            </a:r>
            <a:r>
              <a:rPr lang="ko-KR" altLang="en-US" dirty="0" err="1"/>
              <a:t>를</a:t>
            </a:r>
            <a:r>
              <a:rPr lang="ko-KR" altLang="en-US" dirty="0"/>
              <a:t> 추가로 만들어 한 </a:t>
            </a:r>
            <a:r>
              <a:rPr lang="en-US" altLang="ko-KR" dirty="0"/>
              <a:t>RDS</a:t>
            </a:r>
            <a:r>
              <a:rPr lang="ko-KR" altLang="en-US" dirty="0"/>
              <a:t>에 </a:t>
            </a:r>
            <a:r>
              <a:rPr lang="ko-KR" altLang="en-US" dirty="0" err="1"/>
              <a:t>트레픽이</a:t>
            </a:r>
            <a:r>
              <a:rPr lang="ko-KR" altLang="en-US" dirty="0"/>
              <a:t> 몰리는 현상을 방지했습니다</a:t>
            </a:r>
            <a:r>
              <a:rPr lang="en-US" altLang="ko-KR" dirty="0"/>
              <a:t>. (NEXT)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8468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내부망</a:t>
            </a:r>
            <a:r>
              <a:rPr lang="ko-KR" altLang="en-US" dirty="0"/>
              <a:t> </a:t>
            </a:r>
            <a:r>
              <a:rPr lang="ko-KR" altLang="en-US" dirty="0" err="1"/>
              <a:t>온프레미스</a:t>
            </a:r>
            <a:r>
              <a:rPr lang="ko-KR" altLang="en-US" dirty="0"/>
              <a:t> </a:t>
            </a:r>
            <a:r>
              <a:rPr lang="en-US" altLang="ko-KR" dirty="0"/>
              <a:t>VPC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저희가 직접 물리적 서버를 구할 수 없어 </a:t>
            </a:r>
            <a:r>
              <a:rPr lang="en-US" altLang="ko-KR" dirty="0"/>
              <a:t>VPC</a:t>
            </a:r>
            <a:r>
              <a:rPr lang="ko-KR" altLang="en-US" dirty="0"/>
              <a:t>로 설정하여 만들었습니다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현재 그림에 나타났지 않았지만 </a:t>
            </a:r>
            <a:r>
              <a:rPr lang="ko-KR" altLang="en-US" dirty="0" err="1"/>
              <a:t>프라이빗</a:t>
            </a:r>
            <a:r>
              <a:rPr lang="ko-KR" altLang="en-US" dirty="0"/>
              <a:t> 서브넷에 </a:t>
            </a:r>
            <a:r>
              <a:rPr lang="en-US" altLang="ko-KR" dirty="0"/>
              <a:t>VPN</a:t>
            </a:r>
            <a:r>
              <a:rPr lang="ko-KR" altLang="en-US" dirty="0"/>
              <a:t>을 통해 접속할 수 있으며 </a:t>
            </a:r>
            <a:r>
              <a:rPr lang="ko-KR" altLang="en-US" dirty="0" err="1"/>
              <a:t>트랜짓게이트를</a:t>
            </a:r>
            <a:r>
              <a:rPr lang="ko-KR" altLang="en-US" dirty="0"/>
              <a:t> 통해 내부망에 들어올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738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다음 개발자 </a:t>
            </a:r>
            <a:r>
              <a:rPr lang="ko-KR" altLang="en-US" dirty="0" err="1"/>
              <a:t>내부망</a:t>
            </a:r>
            <a:r>
              <a:rPr lang="ko-KR" altLang="en-US" dirty="0"/>
              <a:t> 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인터넷 게이트 없이 암호화된 인터넷 사용이 가능한데</a:t>
            </a:r>
            <a:r>
              <a:rPr lang="en-US" altLang="ko-KR" dirty="0"/>
              <a:t>, </a:t>
            </a:r>
            <a:r>
              <a:rPr lang="ko-KR" altLang="en-US" dirty="0"/>
              <a:t>외부 </a:t>
            </a:r>
            <a:r>
              <a:rPr lang="en-US" altLang="ko-KR" dirty="0"/>
              <a:t>VPC</a:t>
            </a:r>
            <a:r>
              <a:rPr lang="ko-KR" altLang="en-US" dirty="0"/>
              <a:t>에 </a:t>
            </a:r>
            <a:r>
              <a:rPr lang="ko-KR" altLang="en-US" dirty="0" err="1"/>
              <a:t>트랜짓</a:t>
            </a:r>
            <a:r>
              <a:rPr lang="ko-KR" altLang="en-US" dirty="0"/>
              <a:t> 게이트웨이를 연결해 외부에서 접근 가능성을 차단해보았습니다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</a:t>
            </a:r>
            <a:r>
              <a:rPr lang="en-US" altLang="ko-KR" dirty="0"/>
              <a:t>VPC</a:t>
            </a:r>
            <a:r>
              <a:rPr lang="ko-KR" altLang="en-US" dirty="0"/>
              <a:t>에 들어오는 기록들을 </a:t>
            </a:r>
            <a:r>
              <a:rPr lang="en-US" altLang="ko-KR" dirty="0"/>
              <a:t>AWS Backup</a:t>
            </a:r>
            <a:r>
              <a:rPr lang="ko-KR" altLang="en-US" dirty="0"/>
              <a:t>을 통해 자동으로 백업하도록 설정하여 문제가 생겨도 사용자의 설정에 따라 자료가 저장되도록 설정할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(NEXT)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4771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내부망</a:t>
            </a:r>
            <a:r>
              <a:rPr lang="ko-KR" altLang="en-US" dirty="0"/>
              <a:t> </a:t>
            </a:r>
            <a:r>
              <a:rPr lang="en-US" altLang="ko-KR" dirty="0" err="1"/>
              <a:t>DatabaseVPC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en-US" altLang="ko-KR" dirty="0"/>
              <a:t>VPC </a:t>
            </a:r>
            <a:r>
              <a:rPr lang="ko-KR" altLang="en-US" dirty="0"/>
              <a:t>역시 </a:t>
            </a:r>
            <a:r>
              <a:rPr lang="ko-KR" altLang="en-US" dirty="0" err="1"/>
              <a:t>트랜짓게이트웨이를</a:t>
            </a:r>
            <a:r>
              <a:rPr lang="ko-KR" altLang="en-US" dirty="0"/>
              <a:t> 통해 외부에서 접근하지 못하도록 설정했습니다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데이터 베이스를 따로 분리시킨 이유는 외부망을 통해 개발자 </a:t>
            </a:r>
            <a:r>
              <a:rPr lang="en-US" altLang="ko-KR" dirty="0"/>
              <a:t>VPC</a:t>
            </a:r>
            <a:r>
              <a:rPr lang="ko-KR" altLang="en-US" dirty="0"/>
              <a:t>에 올 것을 대비해 데이터 베이스도 분리시켜 </a:t>
            </a:r>
            <a:r>
              <a:rPr lang="en-US" altLang="ko-KR" dirty="0"/>
              <a:t>2</a:t>
            </a:r>
            <a:r>
              <a:rPr lang="ko-KR" altLang="en-US" dirty="0"/>
              <a:t>중 보안으로 계획해보았습니다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 </a:t>
            </a:r>
            <a:r>
              <a:rPr lang="en-US" altLang="ko-KR" dirty="0"/>
              <a:t>Volt lock</a:t>
            </a:r>
            <a:r>
              <a:rPr lang="ko-KR" altLang="en-US" dirty="0"/>
              <a:t>을 통해 백업 파일은 권한이 있는 계정만 수정</a:t>
            </a:r>
            <a:r>
              <a:rPr lang="en-US" altLang="ko-KR" dirty="0"/>
              <a:t>/</a:t>
            </a:r>
            <a:r>
              <a:rPr lang="ko-KR" altLang="en-US" dirty="0"/>
              <a:t>삭제 하도록 설정해 안전한 환경을 구현했습니다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2326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사용한 리소스들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맨 오른쪽부터 클라우드 </a:t>
            </a:r>
            <a:r>
              <a:rPr lang="ko-KR" altLang="en-US" dirty="0" err="1"/>
              <a:t>와치</a:t>
            </a:r>
            <a:r>
              <a:rPr lang="ko-KR" altLang="en-US" dirty="0"/>
              <a:t> </a:t>
            </a:r>
            <a:r>
              <a:rPr lang="en-US" altLang="ko-KR" dirty="0"/>
              <a:t>SNS </a:t>
            </a:r>
            <a:r>
              <a:rPr lang="ko-KR" altLang="en-US" dirty="0"/>
              <a:t>연결 </a:t>
            </a:r>
            <a:r>
              <a:rPr lang="en-US" altLang="ko-KR" dirty="0"/>
              <a:t>/ </a:t>
            </a:r>
            <a:r>
              <a:rPr lang="ko-KR" altLang="en-US" dirty="0"/>
              <a:t>클라우드 트레일 </a:t>
            </a:r>
            <a:r>
              <a:rPr lang="en-US" altLang="ko-KR" dirty="0"/>
              <a:t>S3</a:t>
            </a:r>
            <a:r>
              <a:rPr lang="ko-KR" altLang="en-US" dirty="0"/>
              <a:t>버킷 </a:t>
            </a:r>
            <a:r>
              <a:rPr lang="en-US" altLang="ko-KR" dirty="0"/>
              <a:t>/ KMS/ IAM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부분은 뒤에서 자세히 다룰 예정이며 </a:t>
            </a:r>
            <a:r>
              <a:rPr lang="ko-KR" altLang="en-US" dirty="0" err="1"/>
              <a:t>와치와</a:t>
            </a:r>
            <a:r>
              <a:rPr lang="ko-KR" altLang="en-US" dirty="0"/>
              <a:t> </a:t>
            </a:r>
            <a:r>
              <a:rPr lang="en-US" altLang="ko-KR" dirty="0"/>
              <a:t>SNS</a:t>
            </a:r>
            <a:r>
              <a:rPr lang="ko-KR" altLang="en-US" dirty="0"/>
              <a:t> 나 트레일과 </a:t>
            </a:r>
            <a:r>
              <a:rPr lang="en-US" altLang="ko-KR" dirty="0"/>
              <a:t>S3</a:t>
            </a:r>
            <a:r>
              <a:rPr lang="ko-KR" altLang="en-US" dirty="0"/>
              <a:t>가 어떤 상호작용이 되는지 다룰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0868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저희 아키텍처에 하나하나 알아보았습니다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다음은 흐름도에 대해 알아보도록 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1599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클라이언트를 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클라이언트는 </a:t>
            </a:r>
            <a:r>
              <a:rPr lang="ko-KR" altLang="en-US" dirty="0" err="1"/>
              <a:t>라우트</a:t>
            </a:r>
            <a:r>
              <a:rPr lang="ko-KR" altLang="en-US" dirty="0"/>
              <a:t> </a:t>
            </a:r>
            <a:r>
              <a:rPr lang="en-US" altLang="ko-KR" dirty="0"/>
              <a:t>53</a:t>
            </a:r>
            <a:r>
              <a:rPr lang="ko-KR" altLang="en-US" dirty="0"/>
              <a:t>에 등록된 도메인을 통해 접속을 요청하고 </a:t>
            </a:r>
            <a:r>
              <a:rPr lang="en-US" altLang="ko-KR" dirty="0"/>
              <a:t>WAF</a:t>
            </a:r>
            <a:r>
              <a:rPr lang="ko-KR" altLang="en-US" dirty="0"/>
              <a:t>가 안전한 유저인지 감별하고 접속을 허용해 프로덕션 </a:t>
            </a:r>
            <a:r>
              <a:rPr lang="en-US" altLang="ko-KR" dirty="0"/>
              <a:t>VPC</a:t>
            </a:r>
            <a:r>
              <a:rPr lang="ko-KR" altLang="en-US" dirty="0"/>
              <a:t>에 접속할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로드 </a:t>
            </a:r>
            <a:r>
              <a:rPr lang="ko-KR" altLang="en-US" dirty="0" err="1"/>
              <a:t>벨런스를</a:t>
            </a:r>
            <a:r>
              <a:rPr lang="ko-KR" altLang="en-US" dirty="0"/>
              <a:t> 통해 </a:t>
            </a:r>
            <a:r>
              <a:rPr lang="ko-KR" altLang="en-US" dirty="0" err="1"/>
              <a:t>원할한</a:t>
            </a:r>
            <a:r>
              <a:rPr lang="ko-KR" altLang="en-US" dirty="0"/>
              <a:t> 서버에 들어가게 될 것이고 </a:t>
            </a:r>
            <a:r>
              <a:rPr lang="ko-KR" altLang="en-US" dirty="0" err="1"/>
              <a:t>레플리카</a:t>
            </a:r>
            <a:r>
              <a:rPr lang="ko-KR" altLang="en-US" dirty="0"/>
              <a:t> </a:t>
            </a:r>
            <a:r>
              <a:rPr lang="en-US" altLang="ko-KR" dirty="0"/>
              <a:t>RDS</a:t>
            </a:r>
            <a:r>
              <a:rPr lang="ko-KR" altLang="en-US" dirty="0"/>
              <a:t>에 정보를 받을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9006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관리자 접속 흐름도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관리자는 </a:t>
            </a:r>
            <a:r>
              <a:rPr lang="ko-KR" altLang="en-US" dirty="0" err="1"/>
              <a:t>베스천</a:t>
            </a:r>
            <a:r>
              <a:rPr lang="ko-KR" altLang="en-US" dirty="0"/>
              <a:t> 호스트를 통해 </a:t>
            </a:r>
            <a:r>
              <a:rPr lang="ko-KR" altLang="en-US" dirty="0" err="1"/>
              <a:t>트랜짓</a:t>
            </a:r>
            <a:r>
              <a:rPr lang="ko-KR" altLang="en-US" dirty="0"/>
              <a:t> 게이트웨이에 접속하며 개발자</a:t>
            </a:r>
            <a:r>
              <a:rPr lang="en-US" altLang="ko-KR" dirty="0"/>
              <a:t>,</a:t>
            </a:r>
            <a:r>
              <a:rPr lang="ko-KR" altLang="en-US" dirty="0"/>
              <a:t>프로덕션</a:t>
            </a:r>
            <a:r>
              <a:rPr lang="en-US" altLang="ko-KR" dirty="0"/>
              <a:t>, DB</a:t>
            </a:r>
            <a:r>
              <a:rPr lang="ko-KR" altLang="en-US" dirty="0"/>
              <a:t>에 </a:t>
            </a:r>
            <a:r>
              <a:rPr lang="en-US" altLang="ko-KR" dirty="0"/>
              <a:t>IP</a:t>
            </a:r>
            <a:r>
              <a:rPr lang="ko-KR" altLang="en-US" dirty="0"/>
              <a:t>를 입력해 접속하면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과정에서 트래픽이나 데이터 이동은 모두 암호화되고 결과적으로 </a:t>
            </a:r>
            <a:r>
              <a:rPr lang="ko-KR" altLang="en-US" dirty="0" err="1"/>
              <a:t>프라이빗</a:t>
            </a:r>
            <a:r>
              <a:rPr lang="ko-KR" altLang="en-US" dirty="0"/>
              <a:t> 접속이 가능하게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VPC </a:t>
            </a:r>
            <a:r>
              <a:rPr lang="ko-KR" altLang="en-US" dirty="0"/>
              <a:t>옆에 관리자의 설정에 맞게 백업과 로그가 자동으로 저장됩니다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2985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외부 프로그램은 왼쪽 순서대로</a:t>
            </a:r>
          </a:p>
          <a:p>
            <a:r>
              <a:rPr lang="ko-KR" altLang="en-US" dirty="0"/>
              <a:t>자료 공유에 </a:t>
            </a:r>
            <a:r>
              <a:rPr lang="ko-KR" altLang="en-US" dirty="0" err="1"/>
              <a:t>노션</a:t>
            </a:r>
            <a:r>
              <a:rPr lang="en-US" altLang="ko-KR" dirty="0"/>
              <a:t>, </a:t>
            </a:r>
            <a:r>
              <a:rPr lang="ko-KR" altLang="en-US" dirty="0" err="1"/>
              <a:t>와스</a:t>
            </a:r>
            <a:r>
              <a:rPr lang="ko-KR" altLang="en-US" dirty="0"/>
              <a:t> 서버에  </a:t>
            </a:r>
            <a:r>
              <a:rPr lang="ko-KR" altLang="en-US" dirty="0" err="1"/>
              <a:t>톰캣</a:t>
            </a:r>
            <a:r>
              <a:rPr lang="en-US" altLang="ko-KR" dirty="0"/>
              <a:t>, </a:t>
            </a:r>
            <a:r>
              <a:rPr lang="ko-KR" altLang="en-US" dirty="0"/>
              <a:t>자료 저장 구글 드라이브</a:t>
            </a:r>
            <a:r>
              <a:rPr lang="en-US" altLang="ko-KR" dirty="0"/>
              <a:t>, </a:t>
            </a:r>
            <a:r>
              <a:rPr lang="ko-KR" altLang="en-US" dirty="0" err="1"/>
              <a:t>베스천</a:t>
            </a:r>
            <a:r>
              <a:rPr lang="ko-KR" altLang="en-US" dirty="0"/>
              <a:t> 접속에 </a:t>
            </a:r>
            <a:r>
              <a:rPr lang="ko-KR" altLang="en-US" dirty="0" err="1"/>
              <a:t>쁘띠</a:t>
            </a:r>
            <a:r>
              <a:rPr lang="en-US" altLang="ko-KR" dirty="0"/>
              <a:t>, </a:t>
            </a:r>
            <a:r>
              <a:rPr lang="ko-KR" altLang="en-US" dirty="0" err="1"/>
              <a:t>온프레미스</a:t>
            </a:r>
            <a:r>
              <a:rPr lang="ko-KR" altLang="en-US" dirty="0"/>
              <a:t> 접속을 위한 </a:t>
            </a:r>
            <a:r>
              <a:rPr lang="ko-KR" altLang="en-US" dirty="0" err="1"/>
              <a:t>오픈브이피엔</a:t>
            </a:r>
            <a:r>
              <a:rPr lang="en-US" altLang="ko-KR" dirty="0"/>
              <a:t>, 2</a:t>
            </a:r>
            <a:r>
              <a:rPr lang="ko-KR" altLang="en-US" dirty="0"/>
              <a:t>차 인증 어플 </a:t>
            </a:r>
            <a:r>
              <a:rPr lang="ko-KR" altLang="en-US" dirty="0" err="1"/>
              <a:t>어티</a:t>
            </a:r>
            <a:endParaRPr lang="en-US" altLang="ko-KR" dirty="0"/>
          </a:p>
          <a:p>
            <a:r>
              <a:rPr lang="ko-KR" altLang="en-US" dirty="0"/>
              <a:t>자료 공유 수정에 </a:t>
            </a:r>
            <a:r>
              <a:rPr lang="ko-KR" altLang="en-US" dirty="0" err="1"/>
              <a:t>깃허브</a:t>
            </a:r>
            <a:r>
              <a:rPr lang="en-US" altLang="ko-KR" dirty="0"/>
              <a:t>, IAM</a:t>
            </a:r>
            <a:r>
              <a:rPr lang="ko-KR" altLang="en-US" dirty="0"/>
              <a:t>에 적절한 권한을 주기 위해 </a:t>
            </a:r>
            <a:r>
              <a:rPr lang="en-US" altLang="ko-KR" dirty="0"/>
              <a:t>GPT</a:t>
            </a:r>
            <a:r>
              <a:rPr lang="ko-KR" altLang="en-US" dirty="0"/>
              <a:t>를 사용했습니다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 발표는 마무리 할 것이고 다음 구현 방법에 대해 </a:t>
            </a:r>
            <a:r>
              <a:rPr lang="ko-KR" altLang="en-US" dirty="0" err="1"/>
              <a:t>김유혁</a:t>
            </a:r>
            <a:r>
              <a:rPr lang="ko-KR" altLang="en-US" dirty="0"/>
              <a:t> 팀원과 같이 자세히 알아보는 시간을 가져보도록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2441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기술 부분 발표할 </a:t>
            </a:r>
            <a:r>
              <a:rPr lang="ko-KR" altLang="en-US" dirty="0" err="1"/>
              <a:t>김유혁입니다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736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ko-KR" altLang="en-US" dirty="0" err="1"/>
              <a:t>김요엘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11967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CSAP</a:t>
            </a:r>
            <a:r>
              <a:rPr lang="ko-KR" altLang="en-US" dirty="0"/>
              <a:t>에선 공인 </a:t>
            </a:r>
            <a:r>
              <a:rPr lang="en-US" altLang="ko-KR" dirty="0"/>
              <a:t>IP</a:t>
            </a:r>
            <a:r>
              <a:rPr lang="ko-KR" altLang="en-US" dirty="0"/>
              <a:t>에 사용을 금지하고 사설 </a:t>
            </a:r>
            <a:r>
              <a:rPr lang="en-US" altLang="ko-KR" dirty="0"/>
              <a:t>IP </a:t>
            </a:r>
            <a:r>
              <a:rPr lang="ko-KR" altLang="en-US" dirty="0"/>
              <a:t>사용을 권고했습니다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관리망이 공인 </a:t>
            </a:r>
            <a:r>
              <a:rPr lang="en-US" altLang="ko-KR" dirty="0"/>
              <a:t>IP</a:t>
            </a:r>
            <a:r>
              <a:rPr lang="ko-KR" altLang="en-US" dirty="0"/>
              <a:t>를 사용할 경우 보안에 취약해지기 때문에 사설 </a:t>
            </a:r>
            <a:r>
              <a:rPr lang="en-US" altLang="ko-KR" dirty="0"/>
              <a:t>IP</a:t>
            </a:r>
            <a:r>
              <a:rPr lang="ko-KR" altLang="en-US" dirty="0"/>
              <a:t>로 관리하도록 규정한 것으로 생각합니다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서울 </a:t>
            </a:r>
            <a:r>
              <a:rPr lang="ko-KR" altLang="en-US" dirty="0" err="1"/>
              <a:t>리전</a:t>
            </a:r>
            <a:r>
              <a:rPr lang="ko-KR" altLang="en-US" dirty="0"/>
              <a:t> 전역에 해당하는 </a:t>
            </a:r>
            <a:r>
              <a:rPr lang="en-US" altLang="ko-KR" dirty="0"/>
              <a:t>IP</a:t>
            </a:r>
            <a:r>
              <a:rPr lang="ko-KR" altLang="en-US" dirty="0"/>
              <a:t>를 사설 </a:t>
            </a:r>
            <a:r>
              <a:rPr lang="en-US" altLang="ko-KR" dirty="0"/>
              <a:t>IP</a:t>
            </a:r>
            <a:r>
              <a:rPr lang="ko-KR" altLang="en-US" dirty="0"/>
              <a:t>로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09575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핵심 업무의 네트워크는 물리적 혹은 논리적으로 구분해야 한다는 조건이 있었기에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저희는 민감한 데이터를 외부 공격으로 </a:t>
            </a:r>
            <a:r>
              <a:rPr lang="ko-KR" altLang="en-US" dirty="0" err="1"/>
              <a:t>부터</a:t>
            </a:r>
            <a:r>
              <a:rPr lang="ko-KR" altLang="en-US" dirty="0"/>
              <a:t> 보호하기 위하여 망이나 민감한 소스들을 분리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46770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개발자 구역</a:t>
            </a:r>
            <a:r>
              <a:rPr lang="en-US" altLang="ko-KR" dirty="0"/>
              <a:t>, </a:t>
            </a:r>
            <a:r>
              <a:rPr lang="ko-KR" altLang="en-US" dirty="0"/>
              <a:t>데이터베이스 구역은 외부망으로 부터 인터넷이 들어오지 않는</a:t>
            </a:r>
          </a:p>
          <a:p>
            <a:r>
              <a:rPr lang="ko-KR" altLang="en-US" dirty="0"/>
              <a:t>완벽하게 분리된 </a:t>
            </a:r>
            <a:r>
              <a:rPr lang="en-US" altLang="ko-KR" dirty="0"/>
              <a:t>VPC</a:t>
            </a:r>
            <a:r>
              <a:rPr lang="ko-KR" altLang="en-US" dirty="0"/>
              <a:t>로 개발하게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03430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시스템의 로그를 남기기 위해 클라우드 트레일 을 사용했으며 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11470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신규 추적을 생성하였고 </a:t>
            </a:r>
            <a:r>
              <a:rPr lang="en-US" altLang="ko-KR" dirty="0"/>
              <a:t>(NEXT)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5048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새로 생성된 </a:t>
            </a:r>
            <a:r>
              <a:rPr lang="en-US" altLang="ko-KR" dirty="0"/>
              <a:t>S3 </a:t>
            </a:r>
            <a:r>
              <a:rPr lang="ko-KR" altLang="en-US" dirty="0" err="1"/>
              <a:t>버켓에</a:t>
            </a:r>
            <a:r>
              <a:rPr lang="ko-KR" altLang="en-US" dirty="0"/>
              <a:t> 로그를 저장하였습니다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64243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사진은 그 예시입니다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86052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리소스에 이상이 생기는 경우</a:t>
            </a:r>
            <a:r>
              <a:rPr lang="en-US" altLang="ko-KR" dirty="0"/>
              <a:t>, </a:t>
            </a:r>
            <a:r>
              <a:rPr lang="ko-KR" altLang="en-US" dirty="0"/>
              <a:t>관리자나 회사가 확인해야 할 경우가 생기는데 저희는 클라우드 </a:t>
            </a:r>
            <a:r>
              <a:rPr lang="ko-KR" altLang="en-US" dirty="0" err="1"/>
              <a:t>와치와</a:t>
            </a:r>
            <a:r>
              <a:rPr lang="ko-KR" altLang="en-US" dirty="0"/>
              <a:t> </a:t>
            </a:r>
            <a:r>
              <a:rPr lang="en-US" altLang="ko-KR" dirty="0"/>
              <a:t>SNS</a:t>
            </a:r>
            <a:r>
              <a:rPr lang="ko-KR" altLang="en-US" dirty="0"/>
              <a:t>를 활용했습니다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68789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트래픽이나 </a:t>
            </a:r>
            <a:r>
              <a:rPr lang="en-US" altLang="ko-KR" dirty="0"/>
              <a:t>CPU </a:t>
            </a:r>
            <a:r>
              <a:rPr lang="ko-KR" altLang="en-US" dirty="0"/>
              <a:t>점유율로 이상 신호를 판단하는 경보를 생성하며</a:t>
            </a:r>
            <a:r>
              <a:rPr lang="en-US" altLang="ko-KR" dirty="0"/>
              <a:t>, CPU </a:t>
            </a:r>
            <a:r>
              <a:rPr lang="ko-KR" altLang="en-US" dirty="0"/>
              <a:t>점유율이 예상을 넘어 경보가 이상 상황으로 판단하였을 때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95421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SNS</a:t>
            </a:r>
            <a:r>
              <a:rPr lang="ko-KR" altLang="en-US" dirty="0"/>
              <a:t>로 지정해 둔 어플리케이션이나 이메일로 확인 알람이 실행되도록 설정했습니다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상황은 저희가 바로 확인 할 수 있는 </a:t>
            </a:r>
            <a:r>
              <a:rPr lang="en-US" altLang="ko-KR" dirty="0"/>
              <a:t>CPU </a:t>
            </a:r>
            <a:r>
              <a:rPr lang="ko-KR" altLang="en-US" dirty="0"/>
              <a:t>점유율로 확인한 것이며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실제 서비스 중에는 트래픽 양으로도 </a:t>
            </a:r>
            <a:r>
              <a:rPr lang="en-US" altLang="ko-KR" dirty="0"/>
              <a:t>SNS</a:t>
            </a:r>
            <a:r>
              <a:rPr lang="ko-KR" altLang="en-US" dirty="0"/>
              <a:t>를 받아 알람이 실행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443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김보연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1295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분리된 </a:t>
            </a:r>
            <a:r>
              <a:rPr lang="en-US" altLang="ko-KR" dirty="0"/>
              <a:t>VPC</a:t>
            </a:r>
            <a:r>
              <a:rPr lang="ko-KR" altLang="en-US" dirty="0"/>
              <a:t>는 서로 통신을 하지 못합니다</a:t>
            </a:r>
            <a:r>
              <a:rPr lang="en-US" altLang="ko-KR" dirty="0"/>
              <a:t>. </a:t>
            </a:r>
            <a:r>
              <a:rPr lang="ko-KR" altLang="en-US" dirty="0"/>
              <a:t>이를 위해 암호화된 </a:t>
            </a:r>
            <a:r>
              <a:rPr lang="en-US" altLang="ko-KR" dirty="0"/>
              <a:t>VPC</a:t>
            </a:r>
            <a:r>
              <a:rPr lang="ko-KR" altLang="en-US" dirty="0"/>
              <a:t>간의 통신 수단이 필요합니다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57771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TGW</a:t>
            </a:r>
            <a:r>
              <a:rPr lang="ko-KR" altLang="en-US" dirty="0"/>
              <a:t>를 통해 이동하는 네트워크 </a:t>
            </a:r>
            <a:r>
              <a:rPr lang="ko-KR" altLang="en-US" dirty="0" err="1"/>
              <a:t>트레픽은</a:t>
            </a:r>
            <a:r>
              <a:rPr lang="ko-KR" altLang="en-US" dirty="0"/>
              <a:t> </a:t>
            </a:r>
            <a:r>
              <a:rPr lang="en-US" altLang="ko-KR" dirty="0"/>
              <a:t>AES – 256 </a:t>
            </a:r>
            <a:r>
              <a:rPr lang="ko-KR" altLang="en-US" dirty="0"/>
              <a:t>암호화로 자동 </a:t>
            </a:r>
            <a:r>
              <a:rPr lang="ko-KR" altLang="en-US" dirty="0" err="1"/>
              <a:t>암호하되어</a:t>
            </a:r>
            <a:r>
              <a:rPr lang="ko-KR" altLang="en-US" dirty="0"/>
              <a:t> 안전하게 전송되며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추후 다른 </a:t>
            </a:r>
            <a:r>
              <a:rPr lang="ko-KR" altLang="en-US" dirty="0" err="1"/>
              <a:t>리전</a:t>
            </a:r>
            <a:r>
              <a:rPr lang="ko-KR" altLang="en-US" dirty="0"/>
              <a:t> </a:t>
            </a:r>
            <a:r>
              <a:rPr lang="en-US" altLang="ko-KR" dirty="0"/>
              <a:t>VPC </a:t>
            </a:r>
            <a:r>
              <a:rPr lang="ko-KR" altLang="en-US" dirty="0"/>
              <a:t>추가를 하더라도 </a:t>
            </a:r>
            <a:r>
              <a:rPr lang="ko-KR" altLang="en-US" dirty="0" err="1"/>
              <a:t>일일히</a:t>
            </a:r>
            <a:r>
              <a:rPr lang="ko-KR" altLang="en-US" dirty="0"/>
              <a:t> </a:t>
            </a:r>
            <a:r>
              <a:rPr lang="en-US" altLang="ko-KR" dirty="0"/>
              <a:t>VPC</a:t>
            </a:r>
            <a:r>
              <a:rPr lang="ko-KR" altLang="en-US" dirty="0"/>
              <a:t>간 종단 연결 할 필요없이 깔끔하게 연결 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VPC </a:t>
            </a:r>
            <a:r>
              <a:rPr lang="ko-KR" altLang="en-US" dirty="0" err="1"/>
              <a:t>피어링을</a:t>
            </a:r>
            <a:r>
              <a:rPr lang="ko-KR" altLang="en-US" dirty="0"/>
              <a:t> 사용할 수 도 있었지만</a:t>
            </a:r>
            <a:r>
              <a:rPr lang="en-US" altLang="ko-KR" dirty="0"/>
              <a:t>, </a:t>
            </a:r>
            <a:r>
              <a:rPr lang="ko-KR" altLang="en-US" dirty="0"/>
              <a:t>확장성을 고려하여 </a:t>
            </a:r>
            <a:r>
              <a:rPr lang="en-US" altLang="ko-KR" dirty="0"/>
              <a:t>TGW</a:t>
            </a:r>
            <a:r>
              <a:rPr lang="ko-KR" altLang="en-US" dirty="0"/>
              <a:t>를 사용하게 되었습니다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69791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VPC Peering</a:t>
            </a:r>
            <a:r>
              <a:rPr lang="ko-KR" altLang="en-US" dirty="0"/>
              <a:t>과 </a:t>
            </a:r>
            <a:r>
              <a:rPr lang="en-US" altLang="ko-KR" dirty="0"/>
              <a:t>Transit Gateway</a:t>
            </a:r>
            <a:r>
              <a:rPr lang="ko-KR" altLang="en-US" dirty="0"/>
              <a:t>의 차이점은 이러한 차이점이 있으며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31045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차이점으로 인해 이번 프로젝트에는 </a:t>
            </a:r>
            <a:r>
              <a:rPr lang="en-US" altLang="ko-KR" dirty="0"/>
              <a:t>TGW</a:t>
            </a:r>
            <a:r>
              <a:rPr lang="ko-KR" altLang="en-US" dirty="0"/>
              <a:t>를 쓰게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02504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장애 대비 백업을 하기 위해 저희는 </a:t>
            </a:r>
            <a:r>
              <a:rPr lang="en-US" altLang="ko-KR" dirty="0"/>
              <a:t>AWS </a:t>
            </a:r>
            <a:r>
              <a:rPr lang="ko-KR" altLang="en-US" dirty="0"/>
              <a:t>백업을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42873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베이스와 </a:t>
            </a:r>
            <a:r>
              <a:rPr lang="en-US" altLang="ko-KR" dirty="0"/>
              <a:t>EC2 </a:t>
            </a:r>
            <a:r>
              <a:rPr lang="ko-KR" altLang="en-US" dirty="0"/>
              <a:t>각각의 백업을 위해 볼트를 분리하였고</a:t>
            </a:r>
            <a:r>
              <a:rPr lang="en-US" altLang="ko-KR" dirty="0"/>
              <a:t>, </a:t>
            </a:r>
            <a:r>
              <a:rPr lang="ko-KR" altLang="en-US" dirty="0"/>
              <a:t>각각 백업 시간은 </a:t>
            </a:r>
            <a:r>
              <a:rPr lang="en-US" altLang="ko-KR" dirty="0"/>
              <a:t>UTP </a:t>
            </a:r>
            <a:r>
              <a:rPr lang="ko-KR" altLang="en-US" dirty="0"/>
              <a:t>기준으로 오후 </a:t>
            </a:r>
            <a:r>
              <a:rPr lang="en-US" altLang="ko-KR" dirty="0"/>
              <a:t>9</a:t>
            </a:r>
            <a:r>
              <a:rPr lang="ko-KR" altLang="en-US" dirty="0"/>
              <a:t>시에 매일 백업 파일을 저장하도록 설정하였습니다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백업의 보존 기간은 </a:t>
            </a:r>
            <a:r>
              <a:rPr lang="en-US" altLang="ko-KR" dirty="0"/>
              <a:t>2</a:t>
            </a:r>
            <a:r>
              <a:rPr lang="ko-KR" altLang="en-US" dirty="0"/>
              <a:t>년으로 리소스 유형은 </a:t>
            </a:r>
            <a:r>
              <a:rPr lang="en-US" altLang="ko-KR" dirty="0"/>
              <a:t>EC2, Db</a:t>
            </a:r>
            <a:r>
              <a:rPr lang="ko-KR" altLang="en-US" dirty="0"/>
              <a:t>모두 백업 되도록 설정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23849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데이터베이스 자료는 민감한 자료이기 때문에 회사 밖에서 </a:t>
            </a:r>
            <a:endParaRPr lang="en-US" altLang="ko-KR" dirty="0"/>
          </a:p>
          <a:p>
            <a:r>
              <a:rPr lang="ko-KR" altLang="en-US" dirty="0"/>
              <a:t>해당 백업 내용을 수정하거나 백업 데이터를 다운 받을 수 없게 </a:t>
            </a:r>
            <a:r>
              <a:rPr lang="ko-KR" altLang="en-US" dirty="0" err="1"/>
              <a:t>락을</a:t>
            </a:r>
            <a:r>
              <a:rPr lang="ko-KR" altLang="en-US" dirty="0"/>
              <a:t> 걸어 </a:t>
            </a:r>
            <a:r>
              <a:rPr lang="ko-KR" altLang="en-US" dirty="0" err="1"/>
              <a:t>잠금했습니다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47976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cSAP</a:t>
            </a:r>
            <a:r>
              <a:rPr lang="en-US" altLang="ko-KR" dirty="0"/>
              <a:t> </a:t>
            </a:r>
            <a:r>
              <a:rPr lang="ko-KR" altLang="en-US" dirty="0"/>
              <a:t>에선 관리자는 </a:t>
            </a:r>
            <a:r>
              <a:rPr lang="en-US" altLang="ko-KR" dirty="0"/>
              <a:t>2</a:t>
            </a:r>
            <a:r>
              <a:rPr lang="ko-KR" altLang="en-US" dirty="0"/>
              <a:t>차 보안 인증을 </a:t>
            </a:r>
            <a:r>
              <a:rPr lang="ko-KR" altLang="en-US" dirty="0" err="1"/>
              <a:t>해야하는</a:t>
            </a:r>
            <a:r>
              <a:rPr lang="ko-KR" altLang="en-US" dirty="0"/>
              <a:t> 조건이 있었습니다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저희는 </a:t>
            </a:r>
            <a:r>
              <a:rPr lang="en-US" altLang="ko-KR" dirty="0"/>
              <a:t>Authy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차 인증 어플리케이션을 통해 이 조건을 충족했습니다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59209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Authy</a:t>
            </a:r>
            <a:r>
              <a:rPr lang="ko-KR" altLang="en-US" dirty="0"/>
              <a:t>로 인증을 어떻게 하는지에 관한 내용입니다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IAM</a:t>
            </a:r>
            <a:r>
              <a:rPr lang="ko-KR" altLang="en-US" dirty="0"/>
              <a:t>에 접속해서 멀티 </a:t>
            </a:r>
            <a:r>
              <a:rPr lang="ko-KR" altLang="en-US" dirty="0" err="1"/>
              <a:t>팩터</a:t>
            </a:r>
            <a:r>
              <a:rPr lang="ko-KR" altLang="en-US" dirty="0"/>
              <a:t> 인증을 받은 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02268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인증할 디바이스를 지정하고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953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김용진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54551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재로그인하며</a:t>
            </a:r>
            <a:r>
              <a:rPr lang="ko-KR" altLang="en-US" dirty="0"/>
              <a:t> </a:t>
            </a:r>
            <a:r>
              <a:rPr lang="ko-KR" altLang="en-US" dirty="0" err="1"/>
              <a:t>인증확인합니다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1930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보안을 유지하기 위해서는 방화벽이 필수이므로 </a:t>
            </a:r>
            <a:r>
              <a:rPr lang="en-US" altLang="ko-KR" dirty="0"/>
              <a:t>WAF</a:t>
            </a:r>
            <a:r>
              <a:rPr lang="ko-KR" altLang="en-US" dirty="0"/>
              <a:t>를 사용했습니다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17177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PRD </a:t>
            </a:r>
            <a:r>
              <a:rPr lang="ko-KR" altLang="en-US" dirty="0" err="1"/>
              <a:t>어카운트</a:t>
            </a:r>
            <a:r>
              <a:rPr lang="en-US" altLang="ko-KR" dirty="0"/>
              <a:t>, </a:t>
            </a:r>
            <a:r>
              <a:rPr lang="ko-KR" altLang="en-US" dirty="0" err="1"/>
              <a:t>어드민</a:t>
            </a:r>
            <a:r>
              <a:rPr lang="ko-KR" altLang="en-US" dirty="0"/>
              <a:t> </a:t>
            </a:r>
            <a:r>
              <a:rPr lang="ko-KR" altLang="en-US" dirty="0" err="1"/>
              <a:t>어카운트에</a:t>
            </a:r>
            <a:r>
              <a:rPr lang="en-US" altLang="ko-KR" dirty="0"/>
              <a:t> WAF</a:t>
            </a:r>
            <a:r>
              <a:rPr lang="ko-KR" altLang="en-US" dirty="0"/>
              <a:t>를 달았으며 </a:t>
            </a:r>
            <a:r>
              <a:rPr lang="en-US" altLang="ko-KR" dirty="0"/>
              <a:t>Admin</a:t>
            </a:r>
            <a:r>
              <a:rPr lang="ko-KR" altLang="en-US" dirty="0"/>
              <a:t>에는 </a:t>
            </a:r>
            <a:r>
              <a:rPr lang="en-US" altLang="ko-KR" dirty="0"/>
              <a:t>ALB</a:t>
            </a:r>
            <a:r>
              <a:rPr lang="ko-KR" altLang="en-US" dirty="0"/>
              <a:t>에 </a:t>
            </a:r>
            <a:r>
              <a:rPr lang="en-US" altLang="ko-KR" dirty="0"/>
              <a:t>WAF</a:t>
            </a:r>
            <a:r>
              <a:rPr lang="ko-KR" altLang="en-US" dirty="0"/>
              <a:t>를 설정했습니다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90990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이것은 그 중 </a:t>
            </a:r>
            <a:r>
              <a:rPr lang="en-US" altLang="ko-KR" dirty="0"/>
              <a:t>Admin WAF</a:t>
            </a:r>
            <a:r>
              <a:rPr lang="ko-KR" altLang="en-US" dirty="0"/>
              <a:t>의 예시인데요</a:t>
            </a:r>
          </a:p>
          <a:p>
            <a:r>
              <a:rPr lang="ko-KR" altLang="en-US" dirty="0"/>
              <a:t>사용자용 </a:t>
            </a:r>
            <a:r>
              <a:rPr lang="en-US" altLang="ko-KR" dirty="0"/>
              <a:t>CloudFront WAF</a:t>
            </a:r>
            <a:r>
              <a:rPr lang="ko-KR" altLang="en-US" dirty="0"/>
              <a:t>는 예시에서 </a:t>
            </a:r>
            <a:r>
              <a:rPr lang="en-US" altLang="ko-KR" dirty="0"/>
              <a:t>CloudFront distributions</a:t>
            </a:r>
            <a:r>
              <a:rPr lang="ko-KR" altLang="en-US" dirty="0"/>
              <a:t>을 고르면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17362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사용한 </a:t>
            </a:r>
            <a:r>
              <a:rPr lang="en-US" altLang="ko-KR" dirty="0"/>
              <a:t>WAF </a:t>
            </a:r>
            <a:r>
              <a:rPr lang="ko-KR" altLang="en-US" dirty="0"/>
              <a:t>룰은 </a:t>
            </a:r>
            <a:r>
              <a:rPr lang="en-US" altLang="ko-KR" dirty="0"/>
              <a:t>7</a:t>
            </a:r>
            <a:r>
              <a:rPr lang="ko-KR" altLang="en-US" dirty="0"/>
              <a:t>가지고 종류는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73289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64994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WAF</a:t>
            </a:r>
            <a:r>
              <a:rPr lang="ko-KR" altLang="en-US" dirty="0"/>
              <a:t>가 잘 적용되었는지는 </a:t>
            </a:r>
            <a:r>
              <a:rPr lang="en-US" altLang="ko-KR" dirty="0"/>
              <a:t>DVWA</a:t>
            </a:r>
            <a:r>
              <a:rPr lang="ko-KR" altLang="en-US" dirty="0"/>
              <a:t>를 사용해 </a:t>
            </a:r>
            <a:r>
              <a:rPr lang="en-US" altLang="ko-KR" dirty="0"/>
              <a:t>WAF </a:t>
            </a:r>
            <a:r>
              <a:rPr lang="ko-KR" altLang="en-US" dirty="0"/>
              <a:t>설정을 확인했습니다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74932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회사 외부에서 접속하는 사람은 민감한 정보에 대해 편집 혹은 다운로드 해서 데이터를 </a:t>
            </a:r>
            <a:r>
              <a:rPr lang="ko-KR" altLang="en-US" dirty="0" err="1"/>
              <a:t>탈취히는</a:t>
            </a:r>
            <a:r>
              <a:rPr lang="ko-KR" altLang="en-US" dirty="0"/>
              <a:t> 일이 </a:t>
            </a:r>
            <a:r>
              <a:rPr lang="ko-KR" altLang="en-US" dirty="0" err="1"/>
              <a:t>없어야합니다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저희는 </a:t>
            </a:r>
            <a:r>
              <a:rPr lang="en-US" altLang="ko-KR" dirty="0"/>
              <a:t>IAM </a:t>
            </a:r>
            <a:r>
              <a:rPr lang="ko-KR" altLang="en-US" dirty="0"/>
              <a:t>권한을 통한 회사 밖에서 백업과 데이터 베이스의 편집</a:t>
            </a:r>
            <a:r>
              <a:rPr lang="en-US" altLang="ko-KR" dirty="0"/>
              <a:t>, </a:t>
            </a:r>
            <a:r>
              <a:rPr lang="ko-KR" altLang="en-US" dirty="0"/>
              <a:t>다운로드 권한을 제거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31972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IAM </a:t>
            </a:r>
            <a:r>
              <a:rPr lang="ko-KR" altLang="en-US" dirty="0"/>
              <a:t>권한을 전부 보기에는 너무 많기때문에 </a:t>
            </a:r>
            <a:r>
              <a:rPr lang="en-US" altLang="ko-KR" dirty="0"/>
              <a:t>GPT</a:t>
            </a:r>
            <a:r>
              <a:rPr lang="ko-KR" altLang="en-US" dirty="0"/>
              <a:t>를 이용하여 원하는 권한을 </a:t>
            </a:r>
            <a:r>
              <a:rPr lang="ko-KR" altLang="en-US" dirty="0" err="1"/>
              <a:t>지정출력하였습니다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74494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그렇게 권한을 제한한 결과 권한이 존재하는 서비스만 수정 가능하며</a:t>
            </a:r>
            <a:r>
              <a:rPr lang="en-US" altLang="ko-KR" dirty="0"/>
              <a:t>, </a:t>
            </a:r>
            <a:r>
              <a:rPr lang="ko-KR" altLang="en-US" dirty="0"/>
              <a:t>권한이 존재하지 않는 서비스는 아예 접근 불가가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 사진 제외 나머지 사진들은 권한이 없으면 어떻게 서비스가 동작하는지 작동방식을 확인하기 위해 넣었습니다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179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김유혁으로</a:t>
            </a:r>
            <a:r>
              <a:rPr lang="ko-KR" altLang="en-US" dirty="0"/>
              <a:t> 구성되어 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61570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백업</a:t>
            </a:r>
            <a:r>
              <a:rPr lang="en-US" altLang="ko-KR" dirty="0"/>
              <a:t>, </a:t>
            </a:r>
            <a:r>
              <a:rPr lang="ko-KR" altLang="en-US" dirty="0"/>
              <a:t>로그 같은 정보에 접근하기 위해서는 암호화 해줄 수 있는 관리형 키가 필요합니다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</a:t>
            </a:r>
            <a:r>
              <a:rPr lang="en-US" altLang="ko-KR" dirty="0"/>
              <a:t>KMS </a:t>
            </a:r>
            <a:r>
              <a:rPr lang="ko-KR" altLang="en-US" dirty="0"/>
              <a:t>고객 관리형 키로 조건을 충족했습니다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74657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암호화를 위해 </a:t>
            </a:r>
            <a:r>
              <a:rPr lang="en-US" altLang="ko-KR" dirty="0"/>
              <a:t>KMS </a:t>
            </a:r>
            <a:r>
              <a:rPr lang="ko-KR" altLang="en-US" dirty="0"/>
              <a:t>키를 생성하고</a:t>
            </a:r>
            <a:r>
              <a:rPr lang="en-US" altLang="ko-KR" dirty="0"/>
              <a:t>, </a:t>
            </a:r>
            <a:r>
              <a:rPr lang="ko-KR" altLang="en-US" dirty="0"/>
              <a:t>사용합니다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CSAP </a:t>
            </a:r>
            <a:r>
              <a:rPr lang="ko-KR" altLang="en-US" dirty="0"/>
              <a:t>규정에 다른 리전에는 똑같은 키를 사용하지 못하기 때문에 단일 </a:t>
            </a:r>
            <a:r>
              <a:rPr lang="ko-KR" altLang="en-US" dirty="0" err="1"/>
              <a:t>리전</a:t>
            </a:r>
            <a:r>
              <a:rPr lang="ko-KR" altLang="en-US" dirty="0"/>
              <a:t> 키로 생성합니다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08622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키를 관리하고자 하는 회사 관리자에게는 키 관리자 권한을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키를 사용하고자 하는 회사 직원에게는 키 사용자 권한을 부여합니다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 사진에는 프로젝트 인원이 관리자인 동시에 사용자이기 때문에 전부 부여하였지만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실제 현장에서는 반드시 </a:t>
            </a:r>
            <a:r>
              <a:rPr lang="ko-KR" altLang="en-US" dirty="0" err="1"/>
              <a:t>구분하여야합니다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9775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마지막 발표를 맡은 </a:t>
            </a:r>
            <a:r>
              <a:rPr lang="ko-KR" altLang="en-US" dirty="0" err="1"/>
              <a:t>곽노태라고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저는 구현 결과</a:t>
            </a:r>
            <a:r>
              <a:rPr lang="en-US" altLang="ko-KR" dirty="0"/>
              <a:t>, </a:t>
            </a:r>
            <a:r>
              <a:rPr lang="ko-KR" altLang="en-US" dirty="0"/>
              <a:t>결론</a:t>
            </a:r>
            <a:r>
              <a:rPr lang="en-US" altLang="ko-KR" dirty="0"/>
              <a:t>, </a:t>
            </a:r>
            <a:r>
              <a:rPr lang="ko-KR" altLang="en-US" dirty="0" err="1"/>
              <a:t>제한점</a:t>
            </a:r>
            <a:r>
              <a:rPr lang="en-US" altLang="ko-KR" dirty="0"/>
              <a:t>, </a:t>
            </a:r>
            <a:r>
              <a:rPr lang="ko-KR" altLang="en-US" dirty="0"/>
              <a:t>향후 목표 순서로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30999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설명한 것 같이 저희의 주요 프로젝트 목표는 동작이 가능한가</a:t>
            </a:r>
            <a:r>
              <a:rPr lang="en-US" altLang="ko-KR" dirty="0"/>
              <a:t>, </a:t>
            </a:r>
            <a:r>
              <a:rPr lang="ko-KR" altLang="en-US" dirty="0"/>
              <a:t>외부에서 내부를 통제할 수 있었는가</a:t>
            </a:r>
            <a:endParaRPr lang="en-US" altLang="ko-KR" dirty="0"/>
          </a:p>
          <a:p>
            <a:r>
              <a:rPr lang="ko-KR" altLang="en-US" dirty="0"/>
              <a:t>서브 목표는 권한이 있고 </a:t>
            </a:r>
            <a:r>
              <a:rPr lang="ko-KR" altLang="en-US" dirty="0" err="1"/>
              <a:t>없고의</a:t>
            </a:r>
            <a:r>
              <a:rPr lang="ko-KR" altLang="en-US" dirty="0"/>
              <a:t> 차이</a:t>
            </a:r>
            <a:r>
              <a:rPr lang="en-US" altLang="ko-KR" dirty="0"/>
              <a:t>, 2</a:t>
            </a:r>
            <a:r>
              <a:rPr lang="ko-KR" altLang="en-US" dirty="0"/>
              <a:t>차 인증이 정상 작동 되는가 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15519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084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78F1A5-8692-A3B6-B4C8-AF6CC4804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CBE8E73-F0AE-C45D-7AC8-CBAFACD0E9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4E5CB6-3563-7BD4-E010-F64F6C56B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3DBC06-A918-B745-857E-D9E0D6032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0F1A62-F88D-F322-3F61-0FAB5EA7B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500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60CAF8-10A4-77B7-080B-9F8E64109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544F73-591F-6B1C-B369-3E7B3778A8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E78FD4-16BC-469A-F8D0-C30F149C7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7E296B-FCF7-1282-B66D-59C06A907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967DBE-A577-C7E1-FBCB-89B59EFEC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763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DD490EF-FAD8-D018-41F4-F32F635B6E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5E5C20-D6FD-2544-551B-C9595956A5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E2C70A-DC2E-3B7B-070F-19C7594CF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B0AC7C-8ED7-9FDC-B996-2B2A96C9D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0BDDD3-BE93-3840-442C-88B0621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39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2B165-6F98-6201-4006-260704BF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66885D-9E89-5106-0BDC-4FD3BF10A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EEC326-B53E-5A67-1143-6D8C5B50D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96435C-E46E-DACD-9D21-7EEFBD659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A62CF4-951D-FD17-119E-421F16AA8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51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0A711-C951-31F8-CD2E-B01D7C00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D579CC-7B50-1198-02DF-A8FB5CE51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A99CF2-3952-FE62-A6A7-6B169E9F7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DD0C5C-7EAE-1B10-C7B4-00D5EDDA2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CB1FFB-725D-2A34-3118-ADA2E3C8C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690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314A1-A1BF-5FD5-79F9-8FF9C16C9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590760-FB04-EF63-32BC-4CF361B74C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6385C8-AC05-930B-ECBD-8BAE4ACDB7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41532D-CBA8-AF25-67CE-8668184C8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25C12-EB02-D51A-EA5D-94AD9BFA0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4A96EF-2F18-5140-D253-0AE997226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643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8E3688-6604-84A9-217C-739B8BFDF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B359E0-5E1C-5C8C-C821-862DE42DE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92DC53-B643-76A2-CB43-641B7C2BD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9981105-BE70-63B9-7E09-66CCF92204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3ED24FC-D6D0-D952-C381-B5F18CAC58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9229F2-0BE4-6D2F-AB3B-65DA6CAF7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86C9B9F-EFC2-CA5E-0792-8EF9C81BF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31E9A0-C489-9204-5B36-0F395DFF9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27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5BB317-4911-C5F5-6249-8967BEC82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AAE89A1-0B54-577D-D500-83A90F550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9FB7ED-082D-456E-244E-6F9E36419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209F98-3E92-85B1-452C-261D1D58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593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6235A19-3A87-89CF-999F-444950BD4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5F0082-5FD5-A9D3-5439-2B55587B7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D5379-4543-3D04-1B96-8079DCD4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033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00C13-0B6B-4172-79FE-455D1C71B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4339AD-152F-3319-D568-6CF014421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B21463-E705-93B9-BC72-60E253EA84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A4B8FD-7DC9-371E-38A6-54483B95C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7DC31D-9336-32B1-6949-5E138A7D8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E7D41A-EB51-E115-65E0-EB2B40845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1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1F1083-07EA-F22B-E1D3-7F0D1449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493BA5E-A455-D5BC-79E0-8EF322DB43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F745A4F-9A7E-FEEC-E205-B15367085F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058D5-4041-1358-44A4-73453BC3D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FB248E-88D4-F1DE-1C86-89E1675E6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38B1DA-4445-20DA-FD1F-67CBACD79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528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3BCFC5-7A0C-98FB-D1E2-339DED991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009272-5262-D601-ECA8-10B7B72B5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C024A8-8135-6760-69AD-B81C6204D5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D4BC01-DF35-4A8A-95FD-3D21DF6C5101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2BE019-DAAF-8FF0-3963-04BC27589C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DA829D-32B3-069A-D576-8C3A9EABF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304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1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svg"/><Relationship Id="rId3" Type="http://schemas.openxmlformats.org/officeDocument/2006/relationships/image" Target="../media/image10.png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246.png"/><Relationship Id="rId4" Type="http://schemas.openxmlformats.org/officeDocument/2006/relationships/image" Target="../media/image11.svg"/><Relationship Id="rId9" Type="http://schemas.openxmlformats.org/officeDocument/2006/relationships/image" Target="../media/image245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14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0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5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9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5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5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2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openxmlformats.org/officeDocument/2006/relationships/image" Target="../media/image262.svg"/><Relationship Id="rId3" Type="http://schemas.openxmlformats.org/officeDocument/2006/relationships/image" Target="../media/image11.svg"/><Relationship Id="rId7" Type="http://schemas.openxmlformats.org/officeDocument/2006/relationships/image" Target="../media/image256.svg"/><Relationship Id="rId12" Type="http://schemas.openxmlformats.org/officeDocument/2006/relationships/image" Target="../media/image26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5.png"/><Relationship Id="rId11" Type="http://schemas.openxmlformats.org/officeDocument/2006/relationships/image" Target="../media/image260.svg"/><Relationship Id="rId5" Type="http://schemas.openxmlformats.org/officeDocument/2006/relationships/image" Target="../media/image13.svg"/><Relationship Id="rId15" Type="http://schemas.openxmlformats.org/officeDocument/2006/relationships/image" Target="../media/image264.svg"/><Relationship Id="rId10" Type="http://schemas.openxmlformats.org/officeDocument/2006/relationships/image" Target="../media/image259.png"/><Relationship Id="rId4" Type="http://schemas.openxmlformats.org/officeDocument/2006/relationships/image" Target="../media/image12.png"/><Relationship Id="rId9" Type="http://schemas.openxmlformats.org/officeDocument/2006/relationships/image" Target="../media/image258.svg"/><Relationship Id="rId14" Type="http://schemas.openxmlformats.org/officeDocument/2006/relationships/image" Target="../media/image26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6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0" Type="http://schemas.openxmlformats.org/officeDocument/2006/relationships/image" Target="../media/image21.sv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svg"/><Relationship Id="rId3" Type="http://schemas.openxmlformats.org/officeDocument/2006/relationships/image" Target="../media/image11.svg"/><Relationship Id="rId7" Type="http://schemas.openxmlformats.org/officeDocument/2006/relationships/image" Target="../media/image26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svg"/><Relationship Id="rId3" Type="http://schemas.openxmlformats.org/officeDocument/2006/relationships/image" Target="../media/image11.svg"/><Relationship Id="rId7" Type="http://schemas.openxmlformats.org/officeDocument/2006/relationships/image" Target="../media/image26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0" Type="http://schemas.openxmlformats.org/officeDocument/2006/relationships/image" Target="../media/image21.sv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0" Type="http://schemas.openxmlformats.org/officeDocument/2006/relationships/image" Target="../media/image21.sv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0" Type="http://schemas.openxmlformats.org/officeDocument/2006/relationships/image" Target="../media/image21.sv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29.png"/><Relationship Id="rId4" Type="http://schemas.openxmlformats.org/officeDocument/2006/relationships/image" Target="../media/image11.sv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10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34.png"/><Relationship Id="rId4" Type="http://schemas.openxmlformats.org/officeDocument/2006/relationships/image" Target="../media/image11.svg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36.png"/><Relationship Id="rId4" Type="http://schemas.openxmlformats.org/officeDocument/2006/relationships/image" Target="../media/image11.svg"/><Relationship Id="rId9" Type="http://schemas.openxmlformats.org/officeDocument/2006/relationships/image" Target="../media/image3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32.svg"/><Relationship Id="rId5" Type="http://schemas.openxmlformats.org/officeDocument/2006/relationships/image" Target="../media/image12.png"/><Relationship Id="rId10" Type="http://schemas.openxmlformats.org/officeDocument/2006/relationships/image" Target="../media/image31.png"/><Relationship Id="rId4" Type="http://schemas.openxmlformats.org/officeDocument/2006/relationships/image" Target="../media/image11.svg"/><Relationship Id="rId9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svg"/><Relationship Id="rId3" Type="http://schemas.openxmlformats.org/officeDocument/2006/relationships/image" Target="../media/image10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44.svg"/><Relationship Id="rId5" Type="http://schemas.openxmlformats.org/officeDocument/2006/relationships/image" Target="../media/image12.png"/><Relationship Id="rId15" Type="http://schemas.openxmlformats.org/officeDocument/2006/relationships/image" Target="../media/image48.svg"/><Relationship Id="rId10" Type="http://schemas.openxmlformats.org/officeDocument/2006/relationships/image" Target="../media/image43.png"/><Relationship Id="rId4" Type="http://schemas.openxmlformats.org/officeDocument/2006/relationships/image" Target="../media/image11.sv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0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0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10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58.svg"/><Relationship Id="rId4" Type="http://schemas.openxmlformats.org/officeDocument/2006/relationships/image" Target="../media/image11.svg"/><Relationship Id="rId9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10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58.svg"/><Relationship Id="rId4" Type="http://schemas.openxmlformats.org/officeDocument/2006/relationships/image" Target="../media/image11.svg"/><Relationship Id="rId9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0.svg"/><Relationship Id="rId5" Type="http://schemas.openxmlformats.org/officeDocument/2006/relationships/image" Target="../media/image4.svg"/><Relationship Id="rId15" Type="http://schemas.openxmlformats.org/officeDocument/2006/relationships/image" Target="../media/image64.svg"/><Relationship Id="rId10" Type="http://schemas.openxmlformats.org/officeDocument/2006/relationships/image" Target="../media/image5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62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61.png"/><Relationship Id="rId17" Type="http://schemas.openxmlformats.org/officeDocument/2006/relationships/image" Target="../media/image60.sv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hyperlink" Target="https://www.dailysecu.com/news/articleView.html?idxno=130748" TargetMode="External"/><Relationship Id="rId5" Type="http://schemas.openxmlformats.org/officeDocument/2006/relationships/image" Target="../media/image3.png"/><Relationship Id="rId15" Type="http://schemas.openxmlformats.org/officeDocument/2006/relationships/image" Target="../media/image64.sv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62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61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64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svg"/><Relationship Id="rId18" Type="http://schemas.openxmlformats.org/officeDocument/2006/relationships/image" Target="../media/image76.png"/><Relationship Id="rId3" Type="http://schemas.openxmlformats.org/officeDocument/2006/relationships/image" Target="../media/image10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sv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69.svg"/><Relationship Id="rId5" Type="http://schemas.openxmlformats.org/officeDocument/2006/relationships/image" Target="../media/image12.png"/><Relationship Id="rId15" Type="http://schemas.openxmlformats.org/officeDocument/2006/relationships/image" Target="../media/image73.svg"/><Relationship Id="rId10" Type="http://schemas.openxmlformats.org/officeDocument/2006/relationships/image" Target="../media/image68.png"/><Relationship Id="rId19" Type="http://schemas.openxmlformats.org/officeDocument/2006/relationships/image" Target="../media/image77.svg"/><Relationship Id="rId4" Type="http://schemas.openxmlformats.org/officeDocument/2006/relationships/image" Target="../media/image11.svg"/><Relationship Id="rId9" Type="http://schemas.openxmlformats.org/officeDocument/2006/relationships/image" Target="../media/image67.svg"/><Relationship Id="rId1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0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0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svg"/><Relationship Id="rId3" Type="http://schemas.openxmlformats.org/officeDocument/2006/relationships/image" Target="../media/image10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85.svg"/><Relationship Id="rId5" Type="http://schemas.openxmlformats.org/officeDocument/2006/relationships/image" Target="../media/image12.png"/><Relationship Id="rId10" Type="http://schemas.openxmlformats.org/officeDocument/2006/relationships/image" Target="../media/image84.png"/><Relationship Id="rId4" Type="http://schemas.openxmlformats.org/officeDocument/2006/relationships/image" Target="../media/image11.svg"/><Relationship Id="rId9" Type="http://schemas.openxmlformats.org/officeDocument/2006/relationships/image" Target="../media/image83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0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0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11.svg"/><Relationship Id="rId7" Type="http://schemas.openxmlformats.org/officeDocument/2006/relationships/image" Target="../media/image90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13.svg"/><Relationship Id="rId10" Type="http://schemas.openxmlformats.org/officeDocument/2006/relationships/image" Target="../media/image93.svg"/><Relationship Id="rId4" Type="http://schemas.openxmlformats.org/officeDocument/2006/relationships/image" Target="../media/image12.png"/><Relationship Id="rId9" Type="http://schemas.openxmlformats.org/officeDocument/2006/relationships/image" Target="../media/image9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8.png"/><Relationship Id="rId3" Type="http://schemas.openxmlformats.org/officeDocument/2006/relationships/image" Target="../media/image11.svg"/><Relationship Id="rId7" Type="http://schemas.openxmlformats.org/officeDocument/2006/relationships/image" Target="../media/image95.svg"/><Relationship Id="rId12" Type="http://schemas.openxmlformats.org/officeDocument/2006/relationships/image" Target="../media/image97.svg"/><Relationship Id="rId2" Type="http://schemas.openxmlformats.org/officeDocument/2006/relationships/image" Target="../media/image10.png"/><Relationship Id="rId16" Type="http://schemas.openxmlformats.org/officeDocument/2006/relationships/image" Target="../media/image10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6.png"/><Relationship Id="rId5" Type="http://schemas.openxmlformats.org/officeDocument/2006/relationships/image" Target="../media/image13.svg"/><Relationship Id="rId15" Type="http://schemas.openxmlformats.org/officeDocument/2006/relationships/image" Target="../media/image100.png"/><Relationship Id="rId10" Type="http://schemas.openxmlformats.org/officeDocument/2006/relationships/image" Target="../media/image93.svg"/><Relationship Id="rId4" Type="http://schemas.openxmlformats.org/officeDocument/2006/relationships/image" Target="../media/image12.png"/><Relationship Id="rId9" Type="http://schemas.openxmlformats.org/officeDocument/2006/relationships/image" Target="../media/image92.png"/><Relationship Id="rId14" Type="http://schemas.openxmlformats.org/officeDocument/2006/relationships/image" Target="../media/image99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svg"/><Relationship Id="rId3" Type="http://schemas.openxmlformats.org/officeDocument/2006/relationships/image" Target="../media/image10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06.png"/><Relationship Id="rId5" Type="http://schemas.openxmlformats.org/officeDocument/2006/relationships/image" Target="../media/image12.png"/><Relationship Id="rId10" Type="http://schemas.openxmlformats.org/officeDocument/2006/relationships/image" Target="../media/image105.png"/><Relationship Id="rId4" Type="http://schemas.openxmlformats.org/officeDocument/2006/relationships/image" Target="../media/image11.svg"/><Relationship Id="rId9" Type="http://schemas.openxmlformats.org/officeDocument/2006/relationships/image" Target="../media/image10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09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0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jpg"/><Relationship Id="rId3" Type="http://schemas.openxmlformats.org/officeDocument/2006/relationships/image" Target="../media/image10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0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0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0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13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09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09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svg"/><Relationship Id="rId13" Type="http://schemas.openxmlformats.org/officeDocument/2006/relationships/image" Target="../media/image120.png"/><Relationship Id="rId18" Type="http://schemas.openxmlformats.org/officeDocument/2006/relationships/image" Target="../media/image125.svg"/><Relationship Id="rId26" Type="http://schemas.openxmlformats.org/officeDocument/2006/relationships/image" Target="../media/image113.svg"/><Relationship Id="rId3" Type="http://schemas.openxmlformats.org/officeDocument/2006/relationships/image" Target="../media/image12.png"/><Relationship Id="rId21" Type="http://schemas.openxmlformats.org/officeDocument/2006/relationships/image" Target="../media/image107.png"/><Relationship Id="rId7" Type="http://schemas.openxmlformats.org/officeDocument/2006/relationships/image" Target="../media/image114.png"/><Relationship Id="rId12" Type="http://schemas.openxmlformats.org/officeDocument/2006/relationships/image" Target="../media/image119.svg"/><Relationship Id="rId17" Type="http://schemas.openxmlformats.org/officeDocument/2006/relationships/image" Target="../media/image124.png"/><Relationship Id="rId25" Type="http://schemas.openxmlformats.org/officeDocument/2006/relationships/image" Target="../media/image112.png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123.svg"/><Relationship Id="rId20" Type="http://schemas.openxmlformats.org/officeDocument/2006/relationships/image" Target="../media/image127.svg"/><Relationship Id="rId29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11" Type="http://schemas.openxmlformats.org/officeDocument/2006/relationships/image" Target="../media/image118.png"/><Relationship Id="rId24" Type="http://schemas.openxmlformats.org/officeDocument/2006/relationships/image" Target="../media/image129.svg"/><Relationship Id="rId32" Type="http://schemas.openxmlformats.org/officeDocument/2006/relationships/image" Target="../media/image135.svg"/><Relationship Id="rId5" Type="http://schemas.openxmlformats.org/officeDocument/2006/relationships/image" Target="../media/image10.png"/><Relationship Id="rId15" Type="http://schemas.openxmlformats.org/officeDocument/2006/relationships/image" Target="../media/image122.png"/><Relationship Id="rId23" Type="http://schemas.openxmlformats.org/officeDocument/2006/relationships/image" Target="../media/image128.png"/><Relationship Id="rId28" Type="http://schemas.openxmlformats.org/officeDocument/2006/relationships/image" Target="../media/image131.svg"/><Relationship Id="rId10" Type="http://schemas.openxmlformats.org/officeDocument/2006/relationships/image" Target="../media/image117.svg"/><Relationship Id="rId19" Type="http://schemas.openxmlformats.org/officeDocument/2006/relationships/image" Target="../media/image126.png"/><Relationship Id="rId31" Type="http://schemas.openxmlformats.org/officeDocument/2006/relationships/image" Target="../media/image134.png"/><Relationship Id="rId4" Type="http://schemas.openxmlformats.org/officeDocument/2006/relationships/image" Target="../media/image13.svg"/><Relationship Id="rId9" Type="http://schemas.openxmlformats.org/officeDocument/2006/relationships/image" Target="../media/image116.png"/><Relationship Id="rId14" Type="http://schemas.openxmlformats.org/officeDocument/2006/relationships/image" Target="../media/image121.svg"/><Relationship Id="rId22" Type="http://schemas.openxmlformats.org/officeDocument/2006/relationships/image" Target="../media/image108.svg"/><Relationship Id="rId27" Type="http://schemas.openxmlformats.org/officeDocument/2006/relationships/image" Target="../media/image130.png"/><Relationship Id="rId30" Type="http://schemas.openxmlformats.org/officeDocument/2006/relationships/image" Target="../media/image133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svg"/><Relationship Id="rId13" Type="http://schemas.openxmlformats.org/officeDocument/2006/relationships/image" Target="../media/image138.png"/><Relationship Id="rId18" Type="http://schemas.openxmlformats.org/officeDocument/2006/relationships/image" Target="../media/image127.svg"/><Relationship Id="rId26" Type="http://schemas.openxmlformats.org/officeDocument/2006/relationships/image" Target="../media/image143.svg"/><Relationship Id="rId3" Type="http://schemas.openxmlformats.org/officeDocument/2006/relationships/image" Target="../media/image114.png"/><Relationship Id="rId21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33.svg"/><Relationship Id="rId17" Type="http://schemas.openxmlformats.org/officeDocument/2006/relationships/image" Target="../media/image126.png"/><Relationship Id="rId25" Type="http://schemas.openxmlformats.org/officeDocument/2006/relationships/image" Target="../media/image142.png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141.svg"/><Relationship Id="rId20" Type="http://schemas.openxmlformats.org/officeDocument/2006/relationships/image" Target="../media/image108.svg"/><Relationship Id="rId29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svg"/><Relationship Id="rId11" Type="http://schemas.openxmlformats.org/officeDocument/2006/relationships/image" Target="../media/image132.png"/><Relationship Id="rId24" Type="http://schemas.openxmlformats.org/officeDocument/2006/relationships/image" Target="../media/image135.svg"/><Relationship Id="rId5" Type="http://schemas.openxmlformats.org/officeDocument/2006/relationships/image" Target="../media/image130.png"/><Relationship Id="rId15" Type="http://schemas.openxmlformats.org/officeDocument/2006/relationships/image" Target="../media/image140.png"/><Relationship Id="rId23" Type="http://schemas.openxmlformats.org/officeDocument/2006/relationships/image" Target="../media/image134.png"/><Relationship Id="rId28" Type="http://schemas.openxmlformats.org/officeDocument/2006/relationships/image" Target="../media/image129.svg"/><Relationship Id="rId10" Type="http://schemas.openxmlformats.org/officeDocument/2006/relationships/image" Target="../media/image137.svg"/><Relationship Id="rId19" Type="http://schemas.openxmlformats.org/officeDocument/2006/relationships/image" Target="../media/image107.png"/><Relationship Id="rId4" Type="http://schemas.openxmlformats.org/officeDocument/2006/relationships/image" Target="../media/image115.svg"/><Relationship Id="rId9" Type="http://schemas.openxmlformats.org/officeDocument/2006/relationships/image" Target="../media/image136.png"/><Relationship Id="rId14" Type="http://schemas.openxmlformats.org/officeDocument/2006/relationships/image" Target="../media/image139.svg"/><Relationship Id="rId22" Type="http://schemas.openxmlformats.org/officeDocument/2006/relationships/image" Target="../media/image113.svg"/><Relationship Id="rId27" Type="http://schemas.openxmlformats.org/officeDocument/2006/relationships/image" Target="../media/image128.png"/><Relationship Id="rId30" Type="http://schemas.openxmlformats.org/officeDocument/2006/relationships/image" Target="../media/image145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3" Type="http://schemas.openxmlformats.org/officeDocument/2006/relationships/image" Target="../media/image10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50.png"/><Relationship Id="rId5" Type="http://schemas.openxmlformats.org/officeDocument/2006/relationships/image" Target="../media/image12.png"/><Relationship Id="rId10" Type="http://schemas.openxmlformats.org/officeDocument/2006/relationships/image" Target="../media/image149.png"/><Relationship Id="rId4" Type="http://schemas.openxmlformats.org/officeDocument/2006/relationships/image" Target="../media/image11.sv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17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3" Type="http://schemas.openxmlformats.org/officeDocument/2006/relationships/image" Target="../media/image10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58.svg"/><Relationship Id="rId5" Type="http://schemas.openxmlformats.org/officeDocument/2006/relationships/image" Target="../media/image12.png"/><Relationship Id="rId10" Type="http://schemas.openxmlformats.org/officeDocument/2006/relationships/image" Target="../media/image157.png"/><Relationship Id="rId4" Type="http://schemas.openxmlformats.org/officeDocument/2006/relationships/image" Target="../media/image11.svg"/><Relationship Id="rId9" Type="http://schemas.openxmlformats.org/officeDocument/2006/relationships/image" Target="../media/image156.svg"/><Relationship Id="rId14" Type="http://schemas.openxmlformats.org/officeDocument/2006/relationships/image" Target="../media/image16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140.png"/><Relationship Id="rId3" Type="http://schemas.openxmlformats.org/officeDocument/2006/relationships/image" Target="../media/image10.png"/><Relationship Id="rId7" Type="http://schemas.openxmlformats.org/officeDocument/2006/relationships/image" Target="../media/image61.png"/><Relationship Id="rId12" Type="http://schemas.openxmlformats.org/officeDocument/2006/relationships/image" Target="../media/image16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62.png"/><Relationship Id="rId5" Type="http://schemas.openxmlformats.org/officeDocument/2006/relationships/image" Target="../media/image12.png"/><Relationship Id="rId10" Type="http://schemas.openxmlformats.org/officeDocument/2006/relationships/image" Target="../media/image64.svg"/><Relationship Id="rId4" Type="http://schemas.openxmlformats.org/officeDocument/2006/relationships/image" Target="../media/image11.svg"/><Relationship Id="rId9" Type="http://schemas.openxmlformats.org/officeDocument/2006/relationships/image" Target="../media/image63.png"/><Relationship Id="rId14" Type="http://schemas.openxmlformats.org/officeDocument/2006/relationships/image" Target="../media/image14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10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68.png"/><Relationship Id="rId5" Type="http://schemas.openxmlformats.org/officeDocument/2006/relationships/image" Target="../media/image12.png"/><Relationship Id="rId10" Type="http://schemas.openxmlformats.org/officeDocument/2006/relationships/image" Target="../media/image167.svg"/><Relationship Id="rId4" Type="http://schemas.openxmlformats.org/officeDocument/2006/relationships/image" Target="../media/image11.svg"/><Relationship Id="rId9" Type="http://schemas.openxmlformats.org/officeDocument/2006/relationships/image" Target="../media/image16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0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171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0.pn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17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0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177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svg"/><Relationship Id="rId3" Type="http://schemas.openxmlformats.org/officeDocument/2006/relationships/image" Target="../media/image10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svg"/><Relationship Id="rId3" Type="http://schemas.openxmlformats.org/officeDocument/2006/relationships/image" Target="../media/image10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81.png"/><Relationship Id="rId4" Type="http://schemas.openxmlformats.org/officeDocument/2006/relationships/image" Target="../media/image11.svg"/><Relationship Id="rId9" Type="http://schemas.openxmlformats.org/officeDocument/2006/relationships/image" Target="../media/image18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svg"/><Relationship Id="rId3" Type="http://schemas.openxmlformats.org/officeDocument/2006/relationships/image" Target="../media/image10.png"/><Relationship Id="rId7" Type="http://schemas.openxmlformats.org/officeDocument/2006/relationships/image" Target="../media/image178.png"/><Relationship Id="rId12" Type="http://schemas.openxmlformats.org/officeDocument/2006/relationships/image" Target="../media/image185.sv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84.png"/><Relationship Id="rId5" Type="http://schemas.openxmlformats.org/officeDocument/2006/relationships/image" Target="../media/image12.png"/><Relationship Id="rId10" Type="http://schemas.openxmlformats.org/officeDocument/2006/relationships/image" Target="../media/image183.png"/><Relationship Id="rId4" Type="http://schemas.openxmlformats.org/officeDocument/2006/relationships/image" Target="../media/image11.svg"/><Relationship Id="rId9" Type="http://schemas.openxmlformats.org/officeDocument/2006/relationships/image" Target="../media/image182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svg"/><Relationship Id="rId3" Type="http://schemas.openxmlformats.org/officeDocument/2006/relationships/image" Target="../media/image10.pn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svg"/><Relationship Id="rId3" Type="http://schemas.openxmlformats.org/officeDocument/2006/relationships/image" Target="../media/image10.png"/><Relationship Id="rId7" Type="http://schemas.openxmlformats.org/officeDocument/2006/relationships/image" Target="../media/image186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76.png"/><Relationship Id="rId5" Type="http://schemas.openxmlformats.org/officeDocument/2006/relationships/image" Target="../media/image12.png"/><Relationship Id="rId10" Type="http://schemas.openxmlformats.org/officeDocument/2006/relationships/image" Target="../media/image146.png"/><Relationship Id="rId4" Type="http://schemas.openxmlformats.org/officeDocument/2006/relationships/image" Target="../media/image11.svg"/><Relationship Id="rId9" Type="http://schemas.openxmlformats.org/officeDocument/2006/relationships/image" Target="../media/image18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11.svg"/><Relationship Id="rId9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svg"/><Relationship Id="rId3" Type="http://schemas.openxmlformats.org/officeDocument/2006/relationships/image" Target="../media/image10.png"/><Relationship Id="rId7" Type="http://schemas.openxmlformats.org/officeDocument/2006/relationships/image" Target="../media/image186.png"/><Relationship Id="rId12" Type="http://schemas.openxmlformats.org/officeDocument/2006/relationships/image" Target="../media/image191.sv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40.png"/><Relationship Id="rId5" Type="http://schemas.openxmlformats.org/officeDocument/2006/relationships/image" Target="../media/image12.png"/><Relationship Id="rId10" Type="http://schemas.openxmlformats.org/officeDocument/2006/relationships/image" Target="../media/image190.svg"/><Relationship Id="rId4" Type="http://schemas.openxmlformats.org/officeDocument/2006/relationships/image" Target="../media/image11.svg"/><Relationship Id="rId9" Type="http://schemas.openxmlformats.org/officeDocument/2006/relationships/image" Target="../media/image189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svg"/><Relationship Id="rId13" Type="http://schemas.openxmlformats.org/officeDocument/2006/relationships/image" Target="../media/image195.png"/><Relationship Id="rId3" Type="http://schemas.openxmlformats.org/officeDocument/2006/relationships/image" Target="../media/image10.png"/><Relationship Id="rId7" Type="http://schemas.openxmlformats.org/officeDocument/2006/relationships/image" Target="../media/image186.png"/><Relationship Id="rId12" Type="http://schemas.openxmlformats.org/officeDocument/2006/relationships/image" Target="../media/image194.svg"/><Relationship Id="rId2" Type="http://schemas.openxmlformats.org/officeDocument/2006/relationships/notesSlide" Target="../notesSlides/notesSlide73.xml"/><Relationship Id="rId16" Type="http://schemas.openxmlformats.org/officeDocument/2006/relationships/image" Target="../media/image19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93.png"/><Relationship Id="rId5" Type="http://schemas.openxmlformats.org/officeDocument/2006/relationships/image" Target="../media/image12.png"/><Relationship Id="rId15" Type="http://schemas.openxmlformats.org/officeDocument/2006/relationships/image" Target="../media/image197.png"/><Relationship Id="rId10" Type="http://schemas.openxmlformats.org/officeDocument/2006/relationships/image" Target="../media/image192.svg"/><Relationship Id="rId4" Type="http://schemas.openxmlformats.org/officeDocument/2006/relationships/image" Target="../media/image11.svg"/><Relationship Id="rId9" Type="http://schemas.openxmlformats.org/officeDocument/2006/relationships/image" Target="../media/image189.png"/><Relationship Id="rId14" Type="http://schemas.openxmlformats.org/officeDocument/2006/relationships/image" Target="../media/image196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.png"/><Relationship Id="rId7" Type="http://schemas.openxmlformats.org/officeDocument/2006/relationships/image" Target="../media/image19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200.png"/><Relationship Id="rId4" Type="http://schemas.openxmlformats.org/officeDocument/2006/relationships/image" Target="../media/image11.svg"/><Relationship Id="rId9" Type="http://schemas.openxmlformats.org/officeDocument/2006/relationships/image" Target="../media/image108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svg"/><Relationship Id="rId3" Type="http://schemas.openxmlformats.org/officeDocument/2006/relationships/image" Target="../media/image10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202.png"/><Relationship Id="rId4" Type="http://schemas.openxmlformats.org/officeDocument/2006/relationships/image" Target="../media/image11.svg"/><Relationship Id="rId9" Type="http://schemas.openxmlformats.org/officeDocument/2006/relationships/image" Target="../media/image201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0.pn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08.svg"/><Relationship Id="rId4" Type="http://schemas.openxmlformats.org/officeDocument/2006/relationships/image" Target="../media/image11.svg"/><Relationship Id="rId9" Type="http://schemas.openxmlformats.org/officeDocument/2006/relationships/image" Target="../media/image107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svg"/><Relationship Id="rId3" Type="http://schemas.openxmlformats.org/officeDocument/2006/relationships/image" Target="../media/image10.png"/><Relationship Id="rId7" Type="http://schemas.openxmlformats.org/officeDocument/2006/relationships/image" Target="../media/image20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208.svg"/><Relationship Id="rId4" Type="http://schemas.openxmlformats.org/officeDocument/2006/relationships/image" Target="../media/image11.svg"/><Relationship Id="rId9" Type="http://schemas.openxmlformats.org/officeDocument/2006/relationships/image" Target="../media/image207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svg"/><Relationship Id="rId3" Type="http://schemas.openxmlformats.org/officeDocument/2006/relationships/image" Target="../media/image10.png"/><Relationship Id="rId7" Type="http://schemas.openxmlformats.org/officeDocument/2006/relationships/image" Target="../media/image205.png"/><Relationship Id="rId12" Type="http://schemas.openxmlformats.org/officeDocument/2006/relationships/image" Target="../media/image14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09.png"/><Relationship Id="rId5" Type="http://schemas.openxmlformats.org/officeDocument/2006/relationships/image" Target="../media/image12.png"/><Relationship Id="rId10" Type="http://schemas.openxmlformats.org/officeDocument/2006/relationships/image" Target="../media/image208.svg"/><Relationship Id="rId4" Type="http://schemas.openxmlformats.org/officeDocument/2006/relationships/image" Target="../media/image11.svg"/><Relationship Id="rId9" Type="http://schemas.openxmlformats.org/officeDocument/2006/relationships/image" Target="../media/image207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svg"/><Relationship Id="rId3" Type="http://schemas.openxmlformats.org/officeDocument/2006/relationships/image" Target="../media/image10.png"/><Relationship Id="rId7" Type="http://schemas.openxmlformats.org/officeDocument/2006/relationships/image" Target="../media/image205.png"/><Relationship Id="rId12" Type="http://schemas.openxmlformats.org/officeDocument/2006/relationships/image" Target="../media/image21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10.png"/><Relationship Id="rId5" Type="http://schemas.openxmlformats.org/officeDocument/2006/relationships/image" Target="../media/image12.png"/><Relationship Id="rId10" Type="http://schemas.openxmlformats.org/officeDocument/2006/relationships/image" Target="../media/image208.svg"/><Relationship Id="rId4" Type="http://schemas.openxmlformats.org/officeDocument/2006/relationships/image" Target="../media/image11.svg"/><Relationship Id="rId9" Type="http://schemas.openxmlformats.org/officeDocument/2006/relationships/image" Target="../media/image207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svg"/><Relationship Id="rId13" Type="http://schemas.openxmlformats.org/officeDocument/2006/relationships/image" Target="../media/image147.png"/><Relationship Id="rId3" Type="http://schemas.openxmlformats.org/officeDocument/2006/relationships/image" Target="../media/image10.png"/><Relationship Id="rId7" Type="http://schemas.openxmlformats.org/officeDocument/2006/relationships/image" Target="../media/image205.png"/><Relationship Id="rId12" Type="http://schemas.openxmlformats.org/officeDocument/2006/relationships/image" Target="../media/image21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12.png"/><Relationship Id="rId5" Type="http://schemas.openxmlformats.org/officeDocument/2006/relationships/image" Target="../media/image12.png"/><Relationship Id="rId10" Type="http://schemas.openxmlformats.org/officeDocument/2006/relationships/image" Target="../media/image208.svg"/><Relationship Id="rId4" Type="http://schemas.openxmlformats.org/officeDocument/2006/relationships/image" Target="../media/image11.svg"/><Relationship Id="rId9" Type="http://schemas.openxmlformats.org/officeDocument/2006/relationships/image" Target="../media/image207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svg"/><Relationship Id="rId3" Type="http://schemas.openxmlformats.org/officeDocument/2006/relationships/image" Target="../media/image10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svg"/><Relationship Id="rId3" Type="http://schemas.openxmlformats.org/officeDocument/2006/relationships/image" Target="../media/image10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109.jp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svg"/><Relationship Id="rId3" Type="http://schemas.openxmlformats.org/officeDocument/2006/relationships/image" Target="../media/image10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21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svg"/><Relationship Id="rId13" Type="http://schemas.openxmlformats.org/officeDocument/2006/relationships/image" Target="../media/image221.png"/><Relationship Id="rId18" Type="http://schemas.openxmlformats.org/officeDocument/2006/relationships/image" Target="../media/image226.svg"/><Relationship Id="rId3" Type="http://schemas.openxmlformats.org/officeDocument/2006/relationships/image" Target="../media/image10.png"/><Relationship Id="rId21" Type="http://schemas.openxmlformats.org/officeDocument/2006/relationships/image" Target="../media/image229.png"/><Relationship Id="rId7" Type="http://schemas.openxmlformats.org/officeDocument/2006/relationships/image" Target="../media/image215.png"/><Relationship Id="rId12" Type="http://schemas.openxmlformats.org/officeDocument/2006/relationships/image" Target="../media/image220.svg"/><Relationship Id="rId17" Type="http://schemas.openxmlformats.org/officeDocument/2006/relationships/image" Target="../media/image225.png"/><Relationship Id="rId2" Type="http://schemas.openxmlformats.org/officeDocument/2006/relationships/notesSlide" Target="../notesSlides/notesSlide85.xml"/><Relationship Id="rId16" Type="http://schemas.openxmlformats.org/officeDocument/2006/relationships/image" Target="../media/image224.svg"/><Relationship Id="rId20" Type="http://schemas.openxmlformats.org/officeDocument/2006/relationships/image" Target="../media/image22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19.png"/><Relationship Id="rId24" Type="http://schemas.openxmlformats.org/officeDocument/2006/relationships/image" Target="../media/image232.svg"/><Relationship Id="rId5" Type="http://schemas.openxmlformats.org/officeDocument/2006/relationships/image" Target="../media/image12.png"/><Relationship Id="rId15" Type="http://schemas.openxmlformats.org/officeDocument/2006/relationships/image" Target="../media/image223.png"/><Relationship Id="rId23" Type="http://schemas.openxmlformats.org/officeDocument/2006/relationships/image" Target="../media/image231.png"/><Relationship Id="rId10" Type="http://schemas.openxmlformats.org/officeDocument/2006/relationships/image" Target="../media/image218.svg"/><Relationship Id="rId19" Type="http://schemas.openxmlformats.org/officeDocument/2006/relationships/image" Target="../media/image227.png"/><Relationship Id="rId4" Type="http://schemas.openxmlformats.org/officeDocument/2006/relationships/image" Target="../media/image11.svg"/><Relationship Id="rId9" Type="http://schemas.openxmlformats.org/officeDocument/2006/relationships/image" Target="../media/image217.png"/><Relationship Id="rId14" Type="http://schemas.openxmlformats.org/officeDocument/2006/relationships/image" Target="../media/image222.svg"/><Relationship Id="rId22" Type="http://schemas.openxmlformats.org/officeDocument/2006/relationships/image" Target="../media/image230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svg"/><Relationship Id="rId13" Type="http://schemas.openxmlformats.org/officeDocument/2006/relationships/image" Target="../media/image237.png"/><Relationship Id="rId3" Type="http://schemas.openxmlformats.org/officeDocument/2006/relationships/image" Target="../media/image10.png"/><Relationship Id="rId7" Type="http://schemas.openxmlformats.org/officeDocument/2006/relationships/image" Target="../media/image122.png"/><Relationship Id="rId12" Type="http://schemas.openxmlformats.org/officeDocument/2006/relationships/image" Target="../media/image23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35.png"/><Relationship Id="rId5" Type="http://schemas.openxmlformats.org/officeDocument/2006/relationships/image" Target="../media/image12.png"/><Relationship Id="rId10" Type="http://schemas.openxmlformats.org/officeDocument/2006/relationships/image" Target="../media/image234.png"/><Relationship Id="rId4" Type="http://schemas.openxmlformats.org/officeDocument/2006/relationships/image" Target="../media/image11.svg"/><Relationship Id="rId9" Type="http://schemas.openxmlformats.org/officeDocument/2006/relationships/image" Target="../media/image23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svg"/><Relationship Id="rId3" Type="http://schemas.openxmlformats.org/officeDocument/2006/relationships/image" Target="../media/image10.png"/><Relationship Id="rId7" Type="http://schemas.openxmlformats.org/officeDocument/2006/relationships/image" Target="../media/image20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svg"/><Relationship Id="rId3" Type="http://schemas.openxmlformats.org/officeDocument/2006/relationships/image" Target="../media/image10.png"/><Relationship Id="rId7" Type="http://schemas.openxmlformats.org/officeDocument/2006/relationships/image" Target="../media/image20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48.png"/><Relationship Id="rId4" Type="http://schemas.openxmlformats.org/officeDocument/2006/relationships/image" Target="../media/image11.svg"/><Relationship Id="rId9" Type="http://schemas.openxmlformats.org/officeDocument/2006/relationships/image" Target="../media/image238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svg"/><Relationship Id="rId3" Type="http://schemas.openxmlformats.org/officeDocument/2006/relationships/image" Target="../media/image10.png"/><Relationship Id="rId7" Type="http://schemas.openxmlformats.org/officeDocument/2006/relationships/image" Target="../media/image20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41.png"/><Relationship Id="rId5" Type="http://schemas.openxmlformats.org/officeDocument/2006/relationships/image" Target="../media/image12.png"/><Relationship Id="rId10" Type="http://schemas.openxmlformats.org/officeDocument/2006/relationships/image" Target="../media/image240.png"/><Relationship Id="rId4" Type="http://schemas.openxmlformats.org/officeDocument/2006/relationships/image" Target="../media/image11.svg"/><Relationship Id="rId9" Type="http://schemas.openxmlformats.org/officeDocument/2006/relationships/image" Target="../media/image239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svg"/><Relationship Id="rId3" Type="http://schemas.openxmlformats.org/officeDocument/2006/relationships/image" Target="../media/image10.png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svg"/><Relationship Id="rId3" Type="http://schemas.openxmlformats.org/officeDocument/2006/relationships/image" Target="../media/image10.png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2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269C9-2C87-4300-E131-1490183E194C}"/>
              </a:ext>
            </a:extLst>
          </p:cNvPr>
          <p:cNvSpPr txBox="1"/>
          <p:nvPr/>
        </p:nvSpPr>
        <p:spPr>
          <a:xfrm>
            <a:off x="573891" y="1305986"/>
            <a:ext cx="50626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한국 보안 규제에 맞춘 </a:t>
            </a:r>
            <a:endParaRPr lang="en-US" altLang="ko-KR" sz="40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망 분리 </a:t>
            </a:r>
            <a:r>
              <a:rPr lang="en-US" altLang="ko-KR" sz="40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40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인프라 구현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2F90F9D-06AC-E777-166A-8EC0C442B1E2}"/>
              </a:ext>
            </a:extLst>
          </p:cNvPr>
          <p:cNvCxnSpPr>
            <a:cxnSpLocks/>
          </p:cNvCxnSpPr>
          <p:nvPr/>
        </p:nvCxnSpPr>
        <p:spPr>
          <a:xfrm flipV="1">
            <a:off x="273600" y="2865708"/>
            <a:ext cx="5734746" cy="57492"/>
          </a:xfrm>
          <a:prstGeom prst="line">
            <a:avLst/>
          </a:prstGeom>
          <a:ln>
            <a:solidFill>
              <a:srgbClr val="F5C3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42E6456-7153-6963-9FDB-6CD8717B42A0}"/>
              </a:ext>
            </a:extLst>
          </p:cNvPr>
          <p:cNvCxnSpPr>
            <a:cxnSpLocks/>
          </p:cNvCxnSpPr>
          <p:nvPr/>
        </p:nvCxnSpPr>
        <p:spPr>
          <a:xfrm>
            <a:off x="273600" y="1147876"/>
            <a:ext cx="5654318" cy="0"/>
          </a:xfrm>
          <a:prstGeom prst="line">
            <a:avLst/>
          </a:prstGeom>
          <a:ln>
            <a:solidFill>
              <a:srgbClr val="F5C3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C25D468-353A-CC9A-75CE-A2562B4939B1}"/>
              </a:ext>
            </a:extLst>
          </p:cNvPr>
          <p:cNvSpPr txBox="1"/>
          <p:nvPr/>
        </p:nvSpPr>
        <p:spPr>
          <a:xfrm>
            <a:off x="1967617" y="4466936"/>
            <a:ext cx="2266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Team. MMR</a:t>
            </a:r>
            <a:endParaRPr lang="ko-KR" altLang="en-US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315066-CC0A-8077-E6F6-4F0729FAAEBB}"/>
              </a:ext>
            </a:extLst>
          </p:cNvPr>
          <p:cNvSpPr txBox="1"/>
          <p:nvPr/>
        </p:nvSpPr>
        <p:spPr>
          <a:xfrm>
            <a:off x="723703" y="5218247"/>
            <a:ext cx="6075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곽노태</a:t>
            </a:r>
            <a:r>
              <a:rPr lang="ko-KR" altLang="en-US" sz="2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김보연</a:t>
            </a:r>
            <a:r>
              <a:rPr lang="en-US" altLang="ko-KR" sz="2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김요엘</a:t>
            </a:r>
            <a:r>
              <a:rPr lang="ko-KR" altLang="en-US" sz="2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김용진 </a:t>
            </a:r>
            <a:r>
              <a:rPr lang="ko-KR" altLang="en-US" sz="28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김유혁</a:t>
            </a:r>
            <a:endParaRPr lang="ko-KR" altLang="en-US" sz="28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8" name="그래픽 17" descr="예술가 남성 단색으로 채워진">
            <a:extLst>
              <a:ext uri="{FF2B5EF4-FFF2-40B4-BE49-F238E27FC236}">
                <a16:creationId xmlns:a16="http://schemas.microsoft.com/office/drawing/2014/main" id="{3104115A-BC15-5D61-365D-38868F856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22" name="그래픽 21" descr="남성 교수 단색으로 채워진">
            <a:extLst>
              <a:ext uri="{FF2B5EF4-FFF2-40B4-BE49-F238E27FC236}">
                <a16:creationId xmlns:a16="http://schemas.microsoft.com/office/drawing/2014/main" id="{40E52567-2AA0-AD3A-6D2D-89D93994CA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26" name="그래픽 25" descr="군인 남성 단색으로 채워진">
            <a:extLst>
              <a:ext uri="{FF2B5EF4-FFF2-40B4-BE49-F238E27FC236}">
                <a16:creationId xmlns:a16="http://schemas.microsoft.com/office/drawing/2014/main" id="{613B0BCD-3422-C456-6FE8-794DAC201E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29" name="그래픽 28" descr="남성 용접공 단색으로 채워진">
            <a:extLst>
              <a:ext uri="{FF2B5EF4-FFF2-40B4-BE49-F238E27FC236}">
                <a16:creationId xmlns:a16="http://schemas.microsoft.com/office/drawing/2014/main" id="{A932417F-DC64-73C4-D2BC-E69B0E2C24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38" name="그래픽 37" descr="남성 용접공 단색으로 채워진">
            <a:extLst>
              <a:ext uri="{FF2B5EF4-FFF2-40B4-BE49-F238E27FC236}">
                <a16:creationId xmlns:a16="http://schemas.microsoft.com/office/drawing/2014/main" id="{D6AFD164-CA7B-8BE5-CC5F-6064A8B3FC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0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7171066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7155358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7171066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7171065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4835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110352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7" descr="AWS Key Management Service (AWS KMS) service icon.">
            <a:extLst>
              <a:ext uri="{FF2B5EF4-FFF2-40B4-BE49-F238E27FC236}">
                <a16:creationId xmlns:a16="http://schemas.microsoft.com/office/drawing/2014/main" id="{72D96210-777A-17AE-2602-86B06D370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379955" y="1572374"/>
            <a:ext cx="1127153" cy="1127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589FF20-4E2D-F50C-BCED-91499EA934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10203" y="1124009"/>
            <a:ext cx="5862979" cy="313372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77C7859-7CC1-6B41-D517-31D3E05324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5988" y="4294946"/>
            <a:ext cx="5922787" cy="240658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3A6ED4B-3E1C-B142-C264-4E1E8A6036FE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9981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!!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5.</a:t>
            </a:r>
            <a:r>
              <a:rPr lang="ko-KR" altLang="en-US" sz="2400" b="1" dirty="0">
                <a:solidFill>
                  <a:schemeClr val="bg1"/>
                </a:solidFill>
              </a:rPr>
              <a:t>결과 및 결론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5-1.</a:t>
            </a:r>
            <a:r>
              <a:rPr lang="ko-KR" altLang="en-US" sz="2400" dirty="0">
                <a:solidFill>
                  <a:schemeClr val="bg1"/>
                </a:solidFill>
              </a:rPr>
              <a:t> 구현 결과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5-2. </a:t>
            </a:r>
            <a:r>
              <a:rPr lang="ko-KR" altLang="en-US" sz="2400" dirty="0">
                <a:solidFill>
                  <a:schemeClr val="bg1"/>
                </a:solidFill>
              </a:rPr>
              <a:t>결론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5-3. </a:t>
            </a:r>
            <a:r>
              <a:rPr lang="ko-KR" altLang="en-US" sz="2400" dirty="0" err="1">
                <a:solidFill>
                  <a:schemeClr val="bg1"/>
                </a:solidFill>
              </a:rPr>
              <a:t>제한점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5-4. </a:t>
            </a:r>
            <a:r>
              <a:rPr lang="ko-KR" altLang="en-US" sz="2400" dirty="0">
                <a:solidFill>
                  <a:schemeClr val="bg1"/>
                </a:solidFill>
              </a:rPr>
              <a:t>향후 목표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EF3AA27-6FDD-C38E-43CB-5C080814123D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8861753" y="3181743"/>
            <a:chExt cx="1691022" cy="150121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0413E22-C907-3C25-2A0A-E0261CB2FFFB}"/>
                </a:ext>
              </a:extLst>
            </p:cNvPr>
            <p:cNvGrpSpPr/>
            <p:nvPr/>
          </p:nvGrpSpPr>
          <p:grpSpPr>
            <a:xfrm>
              <a:off x="8861753" y="3181743"/>
              <a:ext cx="1691022" cy="1501218"/>
              <a:chOff x="3460258" y="3687637"/>
              <a:chExt cx="1691022" cy="1501218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7005D219-8049-6BFA-77E0-2D58AB8AAAE8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BD253E76-BF77-25CD-B1A8-12B7A46C16F6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9" name="그래픽 18" descr="예술가 남성 단색으로 채워진">
              <a:extLst>
                <a:ext uri="{FF2B5EF4-FFF2-40B4-BE49-F238E27FC236}">
                  <a16:creationId xmlns:a16="http://schemas.microsoft.com/office/drawing/2014/main" id="{B8808707-E6F0-14AD-F8C9-12818CEF0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281835">
              <a:off x="9253838" y="3496619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86DAAC2-32DF-46BC-0501-16F6CC44C2BE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7730414" y="4661753"/>
            <a:chExt cx="1691022" cy="150121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EBBDC27-9615-C9F2-ED53-D545786020A6}"/>
                </a:ext>
              </a:extLst>
            </p:cNvPr>
            <p:cNvGrpSpPr/>
            <p:nvPr/>
          </p:nvGrpSpPr>
          <p:grpSpPr>
            <a:xfrm>
              <a:off x="7730414" y="4661753"/>
              <a:ext cx="1691022" cy="1501218"/>
              <a:chOff x="3460258" y="3687637"/>
              <a:chExt cx="1691022" cy="1501218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59438F6C-0489-C5DB-846F-E9727D17D68C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6202C866-2A17-C044-E616-1A6EEF7F2394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28" name="그래픽 27" descr="남성 교수 단색으로 채워진">
              <a:extLst>
                <a:ext uri="{FF2B5EF4-FFF2-40B4-BE49-F238E27FC236}">
                  <a16:creationId xmlns:a16="http://schemas.microsoft.com/office/drawing/2014/main" id="{0A910C5A-EB70-4C24-C12B-0E86AE3E0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343669">
              <a:off x="8088674" y="4926365"/>
              <a:ext cx="914400" cy="914400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7B2796A-E15E-142C-C66C-8C48DDFCBB67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10103573" y="1506849"/>
            <a:chExt cx="1691022" cy="150121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A70BABE-9B51-D526-C82D-C22BD3253BDC}"/>
                </a:ext>
              </a:extLst>
            </p:cNvPr>
            <p:cNvGrpSpPr/>
            <p:nvPr/>
          </p:nvGrpSpPr>
          <p:grpSpPr>
            <a:xfrm>
              <a:off x="10103573" y="1506849"/>
              <a:ext cx="1691022" cy="1501218"/>
              <a:chOff x="3460258" y="3687637"/>
              <a:chExt cx="1691022" cy="1501218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990A3F09-C920-5572-A330-12915E7915FA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2FECA509-869F-561E-2931-B7083F193E1C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4" name="그래픽 33" descr="군인 남성 단색으로 채워진">
              <a:extLst>
                <a:ext uri="{FF2B5EF4-FFF2-40B4-BE49-F238E27FC236}">
                  <a16:creationId xmlns:a16="http://schemas.microsoft.com/office/drawing/2014/main" id="{E09890A7-D467-FAC8-C5A1-33038ABEF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359129">
              <a:off x="10491884" y="1800257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968CABD-1205-F7C9-D074-49CF8419F6EB}"/>
              </a:ext>
            </a:extLst>
          </p:cNvPr>
          <p:cNvGrpSpPr/>
          <p:nvPr/>
        </p:nvGrpSpPr>
        <p:grpSpPr>
          <a:xfrm rot="19565718">
            <a:off x="5001039" y="3980262"/>
            <a:ext cx="3018978" cy="2423302"/>
            <a:chOff x="4012818" y="2484242"/>
            <a:chExt cx="1710874" cy="1503406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1714787-A794-E6F2-4EB5-A7547DA77A36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B9D72801-04E0-36A3-F5C5-402AF996007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B51BD9C-A743-0F84-1B2A-B638868107AD}"/>
              </a:ext>
            </a:extLst>
          </p:cNvPr>
          <p:cNvGrpSpPr/>
          <p:nvPr/>
        </p:nvGrpSpPr>
        <p:grpSpPr>
          <a:xfrm>
            <a:off x="7741669" y="738840"/>
            <a:ext cx="1710874" cy="1503406"/>
            <a:chOff x="7741669" y="738840"/>
            <a:chExt cx="1710874" cy="1503406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5FE499C-73CE-D878-2093-E8AA21EC19DF}"/>
                </a:ext>
              </a:extLst>
            </p:cNvPr>
            <p:cNvGrpSpPr/>
            <p:nvPr/>
          </p:nvGrpSpPr>
          <p:grpSpPr>
            <a:xfrm rot="185592">
              <a:off x="7741669" y="738840"/>
              <a:ext cx="1710874" cy="1503406"/>
              <a:chOff x="4012818" y="2484242"/>
              <a:chExt cx="1710874" cy="1503406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32F01E9B-A4F7-9C24-3068-1757E6760499}"/>
                  </a:ext>
                </a:extLst>
              </p:cNvPr>
              <p:cNvSpPr/>
              <p:nvPr/>
            </p:nvSpPr>
            <p:spPr>
              <a:xfrm rot="2083016">
                <a:off x="4032672" y="2486432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BB0641F2-E633-3F01-8F4B-275B9362D0AE}"/>
                  </a:ext>
                </a:extLst>
              </p:cNvPr>
              <p:cNvSpPr/>
              <p:nvPr/>
            </p:nvSpPr>
            <p:spPr>
              <a:xfrm rot="2083016">
                <a:off x="4012818" y="2484242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8" name="그래픽 47" descr="남성 용접공 단색으로 채워진">
              <a:extLst>
                <a:ext uri="{FF2B5EF4-FFF2-40B4-BE49-F238E27FC236}">
                  <a16:creationId xmlns:a16="http://schemas.microsoft.com/office/drawing/2014/main" id="{EA3AE782-5554-A744-B576-8B757C71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299993">
              <a:off x="8188290" y="957947"/>
              <a:ext cx="914400" cy="914400"/>
            </a:xfrm>
            <a:prstGeom prst="rect">
              <a:avLst/>
            </a:prstGeom>
          </p:spPr>
        </p:pic>
      </p:grpSp>
      <p:pic>
        <p:nvPicPr>
          <p:cNvPr id="2" name="그림 1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4588E020-FDF0-6894-54BD-A0A79120774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5485082" y="4078729"/>
            <a:ext cx="1744000" cy="1770271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1C80BC0-8868-096E-30C4-B32E0F8650D2}"/>
              </a:ext>
            </a:extLst>
          </p:cNvPr>
          <p:cNvSpPr/>
          <p:nvPr/>
        </p:nvSpPr>
        <p:spPr>
          <a:xfrm>
            <a:off x="5315349" y="5834984"/>
            <a:ext cx="2250707" cy="465938"/>
          </a:xfrm>
          <a:prstGeom prst="roundRect">
            <a:avLst/>
          </a:prstGeom>
          <a:noFill/>
          <a:ln>
            <a:noFill/>
          </a:ln>
          <a:effectLst>
            <a:outerShdw blurRad="50800" dist="38100" sx="90000" sy="90000" algn="l" rotWithShape="0">
              <a:prstClr val="black">
                <a:alpha val="9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1849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결과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5E9A4A-F4DF-1EA7-FACA-D6E42F9B9449}"/>
              </a:ext>
            </a:extLst>
          </p:cNvPr>
          <p:cNvSpPr txBox="1"/>
          <p:nvPr/>
        </p:nvSpPr>
        <p:spPr>
          <a:xfrm>
            <a:off x="823807" y="2525181"/>
            <a:ext cx="8540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 규정에 맞는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 구현 후 동작이 가능한가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9B826B52-C83C-1AAC-F22A-F4EB9D15AEAB}"/>
              </a:ext>
            </a:extLst>
          </p:cNvPr>
          <p:cNvSpPr/>
          <p:nvPr/>
        </p:nvSpPr>
        <p:spPr>
          <a:xfrm rot="10800000">
            <a:off x="779100" y="1876941"/>
            <a:ext cx="1697494" cy="559339"/>
          </a:xfrm>
          <a:custGeom>
            <a:avLst/>
            <a:gdLst>
              <a:gd name="connsiteX0" fmla="*/ 0 w 3149375"/>
              <a:gd name="connsiteY0" fmla="*/ 0 h 692950"/>
              <a:gd name="connsiteX1" fmla="*/ 3149375 w 3149375"/>
              <a:gd name="connsiteY1" fmla="*/ 0 h 692950"/>
              <a:gd name="connsiteX2" fmla="*/ 3149375 w 3149375"/>
              <a:gd name="connsiteY2" fmla="*/ 486874 h 692950"/>
              <a:gd name="connsiteX3" fmla="*/ 2943299 w 3149375"/>
              <a:gd name="connsiteY3" fmla="*/ 692950 h 692950"/>
              <a:gd name="connsiteX4" fmla="*/ 206076 w 3149375"/>
              <a:gd name="connsiteY4" fmla="*/ 692950 h 692950"/>
              <a:gd name="connsiteX5" fmla="*/ 0 w 3149375"/>
              <a:gd name="connsiteY5" fmla="*/ 486874 h 69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9375" h="692950">
                <a:moveTo>
                  <a:pt x="0" y="0"/>
                </a:moveTo>
                <a:lnTo>
                  <a:pt x="3149375" y="0"/>
                </a:lnTo>
                <a:lnTo>
                  <a:pt x="3149375" y="486874"/>
                </a:lnTo>
                <a:cubicBezTo>
                  <a:pt x="3149375" y="600687"/>
                  <a:pt x="3057112" y="692950"/>
                  <a:pt x="2943299" y="692950"/>
                </a:cubicBezTo>
                <a:lnTo>
                  <a:pt x="206076" y="692950"/>
                </a:lnTo>
                <a:cubicBezTo>
                  <a:pt x="92263" y="692950"/>
                  <a:pt x="0" y="600687"/>
                  <a:pt x="0" y="486874"/>
                </a:cubicBezTo>
                <a:close/>
              </a:path>
            </a:pathLst>
          </a:custGeom>
          <a:solidFill>
            <a:srgbClr val="FFC9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7C2E76-66F5-11A1-D705-2E7D5F02BB81}"/>
              </a:ext>
            </a:extLst>
          </p:cNvPr>
          <p:cNvSpPr txBox="1"/>
          <p:nvPr/>
        </p:nvSpPr>
        <p:spPr>
          <a:xfrm>
            <a:off x="823806" y="3163039"/>
            <a:ext cx="9501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 규정에 맞는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 구현 후 관리자가 외부망에서 내부망을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통제할 수 있는가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9DF17B-AA21-07D1-1468-14BFDF03DD9F}"/>
              </a:ext>
            </a:extLst>
          </p:cNvPr>
          <p:cNvSpPr txBox="1"/>
          <p:nvPr/>
        </p:nvSpPr>
        <p:spPr>
          <a:xfrm>
            <a:off x="1044625" y="1931029"/>
            <a:ext cx="1107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마비옛체" panose="02000503000000000000" pitchFamily="2" charset="-127"/>
                <a:ea typeface="마비옛체" panose="02000503000000000000" pitchFamily="2" charset="-127"/>
                <a:cs typeface="LINE Seed Sans ExtraBold" panose="020B0803020203020204" pitchFamily="34" charset="0"/>
              </a:rPr>
              <a:t>MAIN</a:t>
            </a:r>
            <a:endParaRPr lang="ko-KR" altLang="en-US" sz="3200" b="1" dirty="0">
              <a:latin typeface="마비옛체" panose="02000503000000000000" pitchFamily="2" charset="-127"/>
              <a:ea typeface="마비옛체" panose="02000503000000000000" pitchFamily="2" charset="-127"/>
              <a:cs typeface="LINE Seed Sans ExtraBold" panose="020B0803020203020204" pitchFamily="34" charset="0"/>
            </a:endParaRPr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40EAC99F-DE83-14E1-C820-58FCD5025FC8}"/>
              </a:ext>
            </a:extLst>
          </p:cNvPr>
          <p:cNvSpPr/>
          <p:nvPr/>
        </p:nvSpPr>
        <p:spPr>
          <a:xfrm rot="10800000">
            <a:off x="749539" y="4507719"/>
            <a:ext cx="1697494" cy="559339"/>
          </a:xfrm>
          <a:custGeom>
            <a:avLst/>
            <a:gdLst>
              <a:gd name="connsiteX0" fmla="*/ 0 w 3149375"/>
              <a:gd name="connsiteY0" fmla="*/ 0 h 692950"/>
              <a:gd name="connsiteX1" fmla="*/ 3149375 w 3149375"/>
              <a:gd name="connsiteY1" fmla="*/ 0 h 692950"/>
              <a:gd name="connsiteX2" fmla="*/ 3149375 w 3149375"/>
              <a:gd name="connsiteY2" fmla="*/ 486874 h 692950"/>
              <a:gd name="connsiteX3" fmla="*/ 2943299 w 3149375"/>
              <a:gd name="connsiteY3" fmla="*/ 692950 h 692950"/>
              <a:gd name="connsiteX4" fmla="*/ 206076 w 3149375"/>
              <a:gd name="connsiteY4" fmla="*/ 692950 h 692950"/>
              <a:gd name="connsiteX5" fmla="*/ 0 w 3149375"/>
              <a:gd name="connsiteY5" fmla="*/ 486874 h 69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9375" h="692950">
                <a:moveTo>
                  <a:pt x="0" y="0"/>
                </a:moveTo>
                <a:lnTo>
                  <a:pt x="3149375" y="0"/>
                </a:lnTo>
                <a:lnTo>
                  <a:pt x="3149375" y="486874"/>
                </a:lnTo>
                <a:cubicBezTo>
                  <a:pt x="3149375" y="600687"/>
                  <a:pt x="3057112" y="692950"/>
                  <a:pt x="2943299" y="692950"/>
                </a:cubicBezTo>
                <a:lnTo>
                  <a:pt x="206076" y="692950"/>
                </a:lnTo>
                <a:cubicBezTo>
                  <a:pt x="92263" y="692950"/>
                  <a:pt x="0" y="600687"/>
                  <a:pt x="0" y="486874"/>
                </a:cubicBezTo>
                <a:close/>
              </a:path>
            </a:pathLst>
          </a:custGeom>
          <a:solidFill>
            <a:srgbClr val="FFC9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B8EF49-896D-F143-F6E5-E182044FB228}"/>
              </a:ext>
            </a:extLst>
          </p:cNvPr>
          <p:cNvSpPr txBox="1"/>
          <p:nvPr/>
        </p:nvSpPr>
        <p:spPr>
          <a:xfrm>
            <a:off x="1159929" y="4557579"/>
            <a:ext cx="1107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마비옛체" panose="02000503000000000000" pitchFamily="2" charset="-127"/>
                <a:ea typeface="마비옛체" panose="02000503000000000000" pitchFamily="2" charset="-127"/>
                <a:cs typeface="LINE Seed Sans ExtraBold" panose="020B0803020203020204" pitchFamily="34" charset="0"/>
              </a:rPr>
              <a:t>SUB</a:t>
            </a:r>
            <a:endParaRPr lang="ko-KR" altLang="en-US" sz="3200" b="1" dirty="0">
              <a:latin typeface="마비옛체" panose="02000503000000000000" pitchFamily="2" charset="-127"/>
              <a:ea typeface="마비옛체" panose="02000503000000000000" pitchFamily="2" charset="-127"/>
              <a:cs typeface="LINE Seed Sans ExtraBold" panose="020B0803020203020204" pitchFamily="34" charset="0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23ED809-8BEE-3273-5F46-93BEA20F9416}"/>
              </a:ext>
            </a:extLst>
          </p:cNvPr>
          <p:cNvCxnSpPr>
            <a:cxnSpLocks/>
          </p:cNvCxnSpPr>
          <p:nvPr/>
        </p:nvCxnSpPr>
        <p:spPr>
          <a:xfrm>
            <a:off x="812652" y="2574287"/>
            <a:ext cx="0" cy="252000"/>
          </a:xfrm>
          <a:prstGeom prst="line">
            <a:avLst/>
          </a:prstGeom>
          <a:ln w="31750">
            <a:solidFill>
              <a:srgbClr val="FF7D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CE246E1-C593-CBF9-5612-5E5AC2ACAA68}"/>
              </a:ext>
            </a:extLst>
          </p:cNvPr>
          <p:cNvCxnSpPr>
            <a:cxnSpLocks/>
          </p:cNvCxnSpPr>
          <p:nvPr/>
        </p:nvCxnSpPr>
        <p:spPr>
          <a:xfrm rot="240000">
            <a:off x="797757" y="3218806"/>
            <a:ext cx="14895" cy="236748"/>
          </a:xfrm>
          <a:prstGeom prst="line">
            <a:avLst/>
          </a:prstGeom>
          <a:ln w="31750">
            <a:solidFill>
              <a:srgbClr val="FF7D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A425192-700B-9A52-D829-5FD04EDED09D}"/>
              </a:ext>
            </a:extLst>
          </p:cNvPr>
          <p:cNvGrpSpPr/>
          <p:nvPr/>
        </p:nvGrpSpPr>
        <p:grpSpPr>
          <a:xfrm>
            <a:off x="786601" y="5293054"/>
            <a:ext cx="8578092" cy="1056769"/>
            <a:chOff x="786601" y="4797682"/>
            <a:chExt cx="8578092" cy="1056769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923708A-2413-899D-2A57-148FF29254C0}"/>
                </a:ext>
              </a:extLst>
            </p:cNvPr>
            <p:cNvSpPr txBox="1"/>
            <p:nvPr/>
          </p:nvSpPr>
          <p:spPr>
            <a:xfrm>
              <a:off x="812652" y="4797682"/>
              <a:ext cx="85408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1. 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권한 없는 사용자와 권한이 있는 사용자의 접속의 차이가 있는가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?</a:t>
              </a:r>
              <a:endPara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95A3A00-93FE-43F1-A851-A65B6AD06FBE}"/>
                </a:ext>
              </a:extLst>
            </p:cNvPr>
            <p:cNvCxnSpPr>
              <a:cxnSpLocks/>
            </p:cNvCxnSpPr>
            <p:nvPr/>
          </p:nvCxnSpPr>
          <p:spPr>
            <a:xfrm rot="240000">
              <a:off x="786602" y="4857695"/>
              <a:ext cx="14895" cy="236748"/>
            </a:xfrm>
            <a:prstGeom prst="line">
              <a:avLst/>
            </a:prstGeom>
            <a:ln w="31750">
              <a:solidFill>
                <a:srgbClr val="FF7D2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038166-2A78-7280-B99E-CF9D0CB105D1}"/>
                </a:ext>
              </a:extLst>
            </p:cNvPr>
            <p:cNvSpPr txBox="1"/>
            <p:nvPr/>
          </p:nvSpPr>
          <p:spPr>
            <a:xfrm>
              <a:off x="823807" y="5392786"/>
              <a:ext cx="85408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2. 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설정한 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MFA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 인증이 정상적으로 인증되는가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?</a:t>
              </a:r>
              <a:endPara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2E7591D-AFFA-FD1F-C2A2-DD0A149126E0}"/>
                </a:ext>
              </a:extLst>
            </p:cNvPr>
            <p:cNvCxnSpPr>
              <a:cxnSpLocks/>
            </p:cNvCxnSpPr>
            <p:nvPr/>
          </p:nvCxnSpPr>
          <p:spPr>
            <a:xfrm rot="240000">
              <a:off x="786601" y="5435954"/>
              <a:ext cx="14895" cy="236748"/>
            </a:xfrm>
            <a:prstGeom prst="line">
              <a:avLst/>
            </a:prstGeom>
            <a:ln w="31750">
              <a:solidFill>
                <a:srgbClr val="FF7D2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E983A6C-A219-9672-E4E1-E397E360DFFB}"/>
              </a:ext>
            </a:extLst>
          </p:cNvPr>
          <p:cNvSpPr txBox="1"/>
          <p:nvPr/>
        </p:nvSpPr>
        <p:spPr>
          <a:xfrm>
            <a:off x="753464" y="1089412"/>
            <a:ext cx="3185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목표  확인</a:t>
            </a:r>
          </a:p>
        </p:txBody>
      </p:sp>
    </p:spTree>
    <p:extLst>
      <p:ext uri="{BB962C8B-B14F-4D97-AF65-F5344CB8AC3E}">
        <p14:creationId xmlns:p14="http://schemas.microsoft.com/office/powerpoint/2010/main" val="409624009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MAIN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385262" y="1166068"/>
            <a:ext cx="9725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AWS ‘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구현시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실제 동작이 되는가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0" name="그림 19" descr="텍스트, 하늘, 스크린샷, 건물이(가) 표시된 사진&#10;&#10;자동 생성된 설명">
            <a:extLst>
              <a:ext uri="{FF2B5EF4-FFF2-40B4-BE49-F238E27FC236}">
                <a16:creationId xmlns:a16="http://schemas.microsoft.com/office/drawing/2014/main" id="{A0CD21C8-BD21-1D4E-3144-B75102062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933" y="2298587"/>
            <a:ext cx="4469317" cy="426812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9BE54F-13CC-DD50-F09A-8C42E2C850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026" y="1968702"/>
            <a:ext cx="4333875" cy="9525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3ED72C-940D-630F-F5A8-7D4D5D44C66F}"/>
              </a:ext>
            </a:extLst>
          </p:cNvPr>
          <p:cNvSpPr txBox="1"/>
          <p:nvPr/>
        </p:nvSpPr>
        <p:spPr>
          <a:xfrm>
            <a:off x="432026" y="3036631"/>
            <a:ext cx="3467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Route 53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에 등록된 주소 입력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/>
          </a:p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  <a:cs typeface="LINE Seed Sans" panose="020B0603020203020204" pitchFamily="34" charset="0"/>
              </a:rPr>
              <a:t>URL: https://mmrcloud.com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  <a:cs typeface="LINE Seed Sans" panose="020B06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04974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2" name="그림 21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66A99A1A-236C-6E13-9369-8439280163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219" y="2209869"/>
            <a:ext cx="5321146" cy="341668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F1D502F-F67D-7326-C959-960F02C507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033" y="2514767"/>
            <a:ext cx="3146670" cy="3866573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0EC8D0B-24AF-F023-FF97-4A339C3A23A9}"/>
              </a:ext>
            </a:extLst>
          </p:cNvPr>
          <p:cNvCxnSpPr/>
          <p:nvPr/>
        </p:nvCxnSpPr>
        <p:spPr>
          <a:xfrm>
            <a:off x="2789203" y="2810070"/>
            <a:ext cx="257156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8B54135-1261-0B8D-25E7-BDE4DC926BCE}"/>
              </a:ext>
            </a:extLst>
          </p:cNvPr>
          <p:cNvSpPr txBox="1"/>
          <p:nvPr/>
        </p:nvSpPr>
        <p:spPr>
          <a:xfrm>
            <a:off x="231498" y="211869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MAIN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19A6F3-AC09-17CB-1A31-AD96044A605B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AWS ‘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구현시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내부망에서 외부 접근을 통제할 수 있는가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636367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AWS ‘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구현시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내부망에서 외부 접근을 통제할 수 있는가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F1D502F-F67D-7326-C959-960F02C50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033" y="2514767"/>
            <a:ext cx="3146670" cy="3866573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0EC8D0B-24AF-F023-FF97-4A339C3A23A9}"/>
              </a:ext>
            </a:extLst>
          </p:cNvPr>
          <p:cNvCxnSpPr/>
          <p:nvPr/>
        </p:nvCxnSpPr>
        <p:spPr>
          <a:xfrm>
            <a:off x="2789203" y="2810070"/>
            <a:ext cx="257156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B6843593-F65E-3D3B-443A-4698F40CAC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0765" y="2075437"/>
            <a:ext cx="4863337" cy="337344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8B54135-1261-0B8D-25E7-BDE4DC926BCE}"/>
              </a:ext>
            </a:extLst>
          </p:cNvPr>
          <p:cNvSpPr txBox="1"/>
          <p:nvPr/>
        </p:nvSpPr>
        <p:spPr>
          <a:xfrm>
            <a:off x="231498" y="211869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MAIN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944680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AWS ‘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구현시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내부망에서 외부 접근을 통제할 수 있는가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60E21C4-D204-BF2F-272D-D81B42B993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6162" y="3146224"/>
            <a:ext cx="5543550" cy="115152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0C82423-21B7-5E7F-1CC8-E24EC472AF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288" y="2325713"/>
            <a:ext cx="5696734" cy="30393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F0643D7-AD91-46BA-1542-E680D6422444}"/>
              </a:ext>
            </a:extLst>
          </p:cNvPr>
          <p:cNvSpPr txBox="1"/>
          <p:nvPr/>
        </p:nvSpPr>
        <p:spPr>
          <a:xfrm>
            <a:off x="231498" y="211869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MAIN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712627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IAM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권한이 없는 사용자가 들어오면 어떻게 되나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837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Sub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7" name="그림 3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A9E9CDA7-DAC6-E99B-A08C-7294A2A986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867" y="1729610"/>
            <a:ext cx="5894855" cy="443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6626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2. 2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차 인증의 중요성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837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Sub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21D0B47-3339-A0B2-34A0-9AA1CD3CBC0E}"/>
              </a:ext>
            </a:extLst>
          </p:cNvPr>
          <p:cNvSpPr/>
          <p:nvPr/>
        </p:nvSpPr>
        <p:spPr>
          <a:xfrm>
            <a:off x="4236852" y="2920342"/>
            <a:ext cx="3811752" cy="3820092"/>
          </a:xfrm>
          <a:prstGeom prst="roundRect">
            <a:avLst/>
          </a:prstGeom>
          <a:solidFill>
            <a:srgbClr val="FFC96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C0C48B-6280-E3B7-4CBD-4CB89A371808}"/>
              </a:ext>
            </a:extLst>
          </p:cNvPr>
          <p:cNvSpPr txBox="1"/>
          <p:nvPr/>
        </p:nvSpPr>
        <p:spPr>
          <a:xfrm>
            <a:off x="4415569" y="3568992"/>
            <a:ext cx="3393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유출 사고 예방</a:t>
            </a:r>
            <a:endParaRPr lang="en-US" altLang="ko-KR" sz="2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20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1AF8DB2-54B9-722C-A8AE-3D6E3E431655}"/>
              </a:ext>
            </a:extLst>
          </p:cNvPr>
          <p:cNvSpPr/>
          <p:nvPr/>
        </p:nvSpPr>
        <p:spPr>
          <a:xfrm>
            <a:off x="5086617" y="1570806"/>
            <a:ext cx="2099710" cy="1901621"/>
          </a:xfrm>
          <a:prstGeom prst="ellipse">
            <a:avLst/>
          </a:prstGeom>
          <a:solidFill>
            <a:srgbClr val="FFA62F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14A0697-67D2-5085-2E32-AEC96B8DD185}"/>
              </a:ext>
            </a:extLst>
          </p:cNvPr>
          <p:cNvGrpSpPr/>
          <p:nvPr/>
        </p:nvGrpSpPr>
        <p:grpSpPr>
          <a:xfrm>
            <a:off x="5167964" y="2000376"/>
            <a:ext cx="1882485" cy="1059243"/>
            <a:chOff x="9008374" y="4767242"/>
            <a:chExt cx="1331923" cy="792902"/>
          </a:xfrm>
        </p:grpSpPr>
        <p:pic>
          <p:nvPicPr>
            <p:cNvPr id="25" name="그래픽 24" descr="퍼즐 단색으로 채워진">
              <a:extLst>
                <a:ext uri="{FF2B5EF4-FFF2-40B4-BE49-F238E27FC236}">
                  <a16:creationId xmlns:a16="http://schemas.microsoft.com/office/drawing/2014/main" id="{F146BBB6-8322-C0DE-1081-F5B3B95A3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178770">
              <a:off x="9598147" y="4817994"/>
              <a:ext cx="742150" cy="742150"/>
            </a:xfrm>
            <a:prstGeom prst="rect">
              <a:avLst/>
            </a:prstGeom>
          </p:spPr>
        </p:pic>
        <p:pic>
          <p:nvPicPr>
            <p:cNvPr id="27" name="그래픽 26" descr="퍼즐 윤곽선">
              <a:extLst>
                <a:ext uri="{FF2B5EF4-FFF2-40B4-BE49-F238E27FC236}">
                  <a16:creationId xmlns:a16="http://schemas.microsoft.com/office/drawing/2014/main" id="{70E77557-BE8C-826B-7C05-15204D7B5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08374" y="4767242"/>
              <a:ext cx="714065" cy="714065"/>
            </a:xfrm>
            <a:prstGeom prst="rect">
              <a:avLst/>
            </a:prstGeom>
          </p:spPr>
        </p:pic>
      </p:grp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69726D3-0602-1EA4-C716-132EA00F29BA}"/>
              </a:ext>
            </a:extLst>
          </p:cNvPr>
          <p:cNvSpPr/>
          <p:nvPr/>
        </p:nvSpPr>
        <p:spPr>
          <a:xfrm>
            <a:off x="124848" y="2920342"/>
            <a:ext cx="3811752" cy="3820092"/>
          </a:xfrm>
          <a:prstGeom prst="roundRect">
            <a:avLst/>
          </a:prstGeom>
          <a:solidFill>
            <a:srgbClr val="FFC96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0FA20510-49E9-2CCF-9B7D-6B77BDC039D4}"/>
              </a:ext>
            </a:extLst>
          </p:cNvPr>
          <p:cNvSpPr/>
          <p:nvPr/>
        </p:nvSpPr>
        <p:spPr>
          <a:xfrm>
            <a:off x="8328786" y="2920342"/>
            <a:ext cx="3811752" cy="3820092"/>
          </a:xfrm>
          <a:prstGeom prst="roundRect">
            <a:avLst/>
          </a:prstGeom>
          <a:solidFill>
            <a:srgbClr val="FFC96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E4197F-F7A1-AC69-77F1-8F02CFAD4F11}"/>
              </a:ext>
            </a:extLst>
          </p:cNvPr>
          <p:cNvSpPr txBox="1"/>
          <p:nvPr/>
        </p:nvSpPr>
        <p:spPr>
          <a:xfrm>
            <a:off x="764112" y="3501780"/>
            <a:ext cx="2901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유출 방지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D7A5DF-8303-A2C5-B3CA-ECC162B13EC3}"/>
              </a:ext>
            </a:extLst>
          </p:cNvPr>
          <p:cNvSpPr txBox="1"/>
          <p:nvPr/>
        </p:nvSpPr>
        <p:spPr>
          <a:xfrm>
            <a:off x="8626467" y="3660046"/>
            <a:ext cx="3514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침해 시도에 대한 알림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40BA633-8D00-3848-35C2-54D28B48F54A}"/>
              </a:ext>
            </a:extLst>
          </p:cNvPr>
          <p:cNvSpPr/>
          <p:nvPr/>
        </p:nvSpPr>
        <p:spPr>
          <a:xfrm>
            <a:off x="9198621" y="1539933"/>
            <a:ext cx="2099710" cy="1901621"/>
          </a:xfrm>
          <a:prstGeom prst="ellipse">
            <a:avLst/>
          </a:prstGeom>
          <a:solidFill>
            <a:srgbClr val="FFA62F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5803478-5566-FAA0-F8D6-3E9BA612E8DD}"/>
              </a:ext>
            </a:extLst>
          </p:cNvPr>
          <p:cNvSpPr/>
          <p:nvPr/>
        </p:nvSpPr>
        <p:spPr>
          <a:xfrm>
            <a:off x="996227" y="1546289"/>
            <a:ext cx="2099710" cy="1901621"/>
          </a:xfrm>
          <a:prstGeom prst="ellipse">
            <a:avLst/>
          </a:prstGeom>
          <a:solidFill>
            <a:srgbClr val="FFA62F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0" name="그래픽 49" descr="스피커폰 단색으로 채워진">
            <a:extLst>
              <a:ext uri="{FF2B5EF4-FFF2-40B4-BE49-F238E27FC236}">
                <a16:creationId xmlns:a16="http://schemas.microsoft.com/office/drawing/2014/main" id="{EB7D5344-9A6C-6385-8F3A-9A4656DCFB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78889" y="1863628"/>
            <a:ext cx="1281594" cy="1281594"/>
          </a:xfrm>
          <a:prstGeom prst="rect">
            <a:avLst/>
          </a:prstGeom>
        </p:spPr>
      </p:pic>
      <p:pic>
        <p:nvPicPr>
          <p:cNvPr id="52" name="그래픽 51" descr="전체 벽돌담 단색으로 채워진">
            <a:extLst>
              <a:ext uri="{FF2B5EF4-FFF2-40B4-BE49-F238E27FC236}">
                <a16:creationId xmlns:a16="http://schemas.microsoft.com/office/drawing/2014/main" id="{25E8A756-24BA-0C13-28A0-9BF63C3DA8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54435" y="1854624"/>
            <a:ext cx="914400" cy="914400"/>
          </a:xfrm>
          <a:prstGeom prst="rect">
            <a:avLst/>
          </a:prstGeom>
        </p:spPr>
      </p:pic>
      <p:pic>
        <p:nvPicPr>
          <p:cNvPr id="54" name="그래픽 53" descr="단색으로 채워진 어지러운 얼굴 단색으로 채워진">
            <a:extLst>
              <a:ext uri="{FF2B5EF4-FFF2-40B4-BE49-F238E27FC236}">
                <a16:creationId xmlns:a16="http://schemas.microsoft.com/office/drawing/2014/main" id="{3DD79157-FA0C-D846-EA2E-2A7210DD16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58481" y="2497100"/>
            <a:ext cx="914400" cy="914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47DB035D-610C-5F81-B8F9-BF52E7731935}"/>
              </a:ext>
            </a:extLst>
          </p:cNvPr>
          <p:cNvSpPr txBox="1"/>
          <p:nvPr/>
        </p:nvSpPr>
        <p:spPr>
          <a:xfrm>
            <a:off x="261327" y="4310581"/>
            <a:ext cx="3511947" cy="1699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사용자의 인증 방식 가운데 하나를 성공해도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2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차인증까지  모두 해킹하기 어렵다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AD7EF67-B337-292D-7531-78C49CDB6078}"/>
              </a:ext>
            </a:extLst>
          </p:cNvPr>
          <p:cNvSpPr txBox="1"/>
          <p:nvPr/>
        </p:nvSpPr>
        <p:spPr>
          <a:xfrm>
            <a:off x="4311434" y="4272209"/>
            <a:ext cx="3572223" cy="279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단계 인증을 사용하면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알고 있는 것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만 노출되고 신원 및 개인정보는 유출될 확률이 적다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2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AD6BC71-24A1-E869-7345-28A0C340E48B}"/>
              </a:ext>
            </a:extLst>
          </p:cNvPr>
          <p:cNvSpPr txBox="1"/>
          <p:nvPr/>
        </p:nvSpPr>
        <p:spPr>
          <a:xfrm>
            <a:off x="8423438" y="4272161"/>
            <a:ext cx="3653134" cy="2253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사용자 계정에 대한 허가 받지 않는 접근 시도 정황을 알려준다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6632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결론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FAED3B-571F-CF76-3BCB-E757942C9272}"/>
              </a:ext>
            </a:extLst>
          </p:cNvPr>
          <p:cNvGrpSpPr/>
          <p:nvPr/>
        </p:nvGrpSpPr>
        <p:grpSpPr>
          <a:xfrm>
            <a:off x="1644357" y="2174483"/>
            <a:ext cx="9598127" cy="1017123"/>
            <a:chOff x="1644357" y="1300705"/>
            <a:chExt cx="9598127" cy="1017123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FF00668D-825E-7C27-8C34-AE83AE6CD3B6}"/>
                </a:ext>
              </a:extLst>
            </p:cNvPr>
            <p:cNvSpPr/>
            <p:nvPr/>
          </p:nvSpPr>
          <p:spPr>
            <a:xfrm>
              <a:off x="2271655" y="1323475"/>
              <a:ext cx="8970829" cy="979367"/>
            </a:xfrm>
            <a:prstGeom prst="roundRect">
              <a:avLst/>
            </a:prstGeom>
            <a:solidFill>
              <a:srgbClr val="A7E6FF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241BFD9-496D-4CCE-C9AF-CCFB075C0773}"/>
                </a:ext>
              </a:extLst>
            </p:cNvPr>
            <p:cNvSpPr/>
            <p:nvPr/>
          </p:nvSpPr>
          <p:spPr>
            <a:xfrm>
              <a:off x="1644357" y="1300705"/>
              <a:ext cx="1017123" cy="1017123"/>
            </a:xfrm>
            <a:prstGeom prst="ellipse">
              <a:avLst/>
            </a:prstGeom>
            <a:solidFill>
              <a:srgbClr val="3ABEF9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/>
                <a:t>1</a:t>
              </a:r>
              <a:endParaRPr lang="ko-KR" altLang="en-US" sz="54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24A0E04-BE84-6DAA-568E-FCD703A0702C}"/>
              </a:ext>
            </a:extLst>
          </p:cNvPr>
          <p:cNvSpPr txBox="1"/>
          <p:nvPr/>
        </p:nvSpPr>
        <p:spPr>
          <a:xfrm>
            <a:off x="2731902" y="2391789"/>
            <a:ext cx="8436107" cy="50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 ‘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하’ 등급 규정에 맞춰 구현 후 실행한 결과 문제 없이 작동하는 것을 확인하였다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86C34CC-5627-D9F8-B7B3-DED76A3F4EE3}"/>
              </a:ext>
            </a:extLst>
          </p:cNvPr>
          <p:cNvGrpSpPr/>
          <p:nvPr/>
        </p:nvGrpSpPr>
        <p:grpSpPr>
          <a:xfrm>
            <a:off x="1644357" y="3768816"/>
            <a:ext cx="9598127" cy="1017123"/>
            <a:chOff x="1644357" y="1288005"/>
            <a:chExt cx="9598127" cy="1017123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1E7E364E-3C25-6149-7093-8BA6B5BAD012}"/>
                </a:ext>
              </a:extLst>
            </p:cNvPr>
            <p:cNvSpPr/>
            <p:nvPr/>
          </p:nvSpPr>
          <p:spPr>
            <a:xfrm>
              <a:off x="2271655" y="1323475"/>
              <a:ext cx="8970829" cy="979367"/>
            </a:xfrm>
            <a:prstGeom prst="roundRect">
              <a:avLst/>
            </a:prstGeom>
            <a:solidFill>
              <a:srgbClr val="A7E6FF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040BFCE-84C9-397E-A4CB-B3A52F916235}"/>
                </a:ext>
              </a:extLst>
            </p:cNvPr>
            <p:cNvSpPr/>
            <p:nvPr/>
          </p:nvSpPr>
          <p:spPr>
            <a:xfrm>
              <a:off x="1644357" y="1288005"/>
              <a:ext cx="1017123" cy="1017123"/>
            </a:xfrm>
            <a:prstGeom prst="ellipse">
              <a:avLst/>
            </a:prstGeom>
            <a:solidFill>
              <a:srgbClr val="3ABEF9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/>
                <a:t>2</a:t>
              </a:r>
              <a:endParaRPr lang="ko-KR" altLang="en-US" sz="54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D197B95-962E-99F7-7ABA-58B28ECAA99C}"/>
              </a:ext>
            </a:extLst>
          </p:cNvPr>
          <p:cNvSpPr txBox="1"/>
          <p:nvPr/>
        </p:nvSpPr>
        <p:spPr>
          <a:xfrm>
            <a:off x="2731902" y="3811198"/>
            <a:ext cx="8903286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분리를 통해 외부망에 공격이 들어와도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내부망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데이터 보호에 유의미한 효과가 있을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것이다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37" name="그래픽 36" descr="배지 체크 표시1 단색으로 채워진">
            <a:extLst>
              <a:ext uri="{FF2B5EF4-FFF2-40B4-BE49-F238E27FC236}">
                <a16:creationId xmlns:a16="http://schemas.microsoft.com/office/drawing/2014/main" id="{1F5A2166-98BA-0C37-F1F7-AA4B802615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179328" y="2064235"/>
            <a:ext cx="1247340" cy="1247340"/>
          </a:xfrm>
          <a:prstGeom prst="rect">
            <a:avLst/>
          </a:prstGeom>
        </p:spPr>
      </p:pic>
      <p:pic>
        <p:nvPicPr>
          <p:cNvPr id="39" name="그래픽 38" descr="배지 체크 표시1 단색으로 채워진">
            <a:extLst>
              <a:ext uri="{FF2B5EF4-FFF2-40B4-BE49-F238E27FC236}">
                <a16:creationId xmlns:a16="http://schemas.microsoft.com/office/drawing/2014/main" id="{0B69BE84-9AD8-4704-184B-5B24E7D447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220722" y="3670299"/>
            <a:ext cx="1247340" cy="124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4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7171066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7155358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7171066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2198250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779B254-397E-29AB-8D99-3D6E1A9A1B36}"/>
              </a:ext>
            </a:extLst>
          </p:cNvPr>
          <p:cNvSpPr txBox="1"/>
          <p:nvPr/>
        </p:nvSpPr>
        <p:spPr>
          <a:xfrm>
            <a:off x="231498" y="211869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13040267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결론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1" name="!!사각형: 둥근 모서리 20">
            <a:extLst>
              <a:ext uri="{FF2B5EF4-FFF2-40B4-BE49-F238E27FC236}">
                <a16:creationId xmlns:a16="http://schemas.microsoft.com/office/drawing/2014/main" id="{FF00668D-825E-7C27-8C34-AE83AE6CD3B6}"/>
              </a:ext>
            </a:extLst>
          </p:cNvPr>
          <p:cNvSpPr/>
          <p:nvPr/>
        </p:nvSpPr>
        <p:spPr>
          <a:xfrm>
            <a:off x="2271655" y="2197253"/>
            <a:ext cx="8970829" cy="979367"/>
          </a:xfrm>
          <a:prstGeom prst="roundRect">
            <a:avLst/>
          </a:prstGeom>
          <a:solidFill>
            <a:srgbClr val="A7E6FF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4A0E04-BE84-6DAA-568E-FCD703A0702C}"/>
              </a:ext>
            </a:extLst>
          </p:cNvPr>
          <p:cNvSpPr txBox="1"/>
          <p:nvPr/>
        </p:nvSpPr>
        <p:spPr>
          <a:xfrm>
            <a:off x="2731902" y="2391789"/>
            <a:ext cx="8436107" cy="50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 ‘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하’ 등급 규정에 맞춰 구현 후 실행한 결과 문제 없이 작동하는 것을 확인하였다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86C34CC-5627-D9F8-B7B3-DED76A3F4EE3}"/>
              </a:ext>
            </a:extLst>
          </p:cNvPr>
          <p:cNvGrpSpPr/>
          <p:nvPr/>
        </p:nvGrpSpPr>
        <p:grpSpPr>
          <a:xfrm>
            <a:off x="1644357" y="3768816"/>
            <a:ext cx="9598127" cy="1017123"/>
            <a:chOff x="1644357" y="1288005"/>
            <a:chExt cx="9598127" cy="1017123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1E7E364E-3C25-6149-7093-8BA6B5BAD012}"/>
                </a:ext>
              </a:extLst>
            </p:cNvPr>
            <p:cNvSpPr/>
            <p:nvPr/>
          </p:nvSpPr>
          <p:spPr>
            <a:xfrm>
              <a:off x="2271655" y="1323475"/>
              <a:ext cx="8970829" cy="979367"/>
            </a:xfrm>
            <a:prstGeom prst="roundRect">
              <a:avLst/>
            </a:prstGeom>
            <a:solidFill>
              <a:srgbClr val="A7E6FF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040BFCE-84C9-397E-A4CB-B3A52F916235}"/>
                </a:ext>
              </a:extLst>
            </p:cNvPr>
            <p:cNvSpPr/>
            <p:nvPr/>
          </p:nvSpPr>
          <p:spPr>
            <a:xfrm>
              <a:off x="1644357" y="1288005"/>
              <a:ext cx="1017123" cy="1017123"/>
            </a:xfrm>
            <a:prstGeom prst="ellipse">
              <a:avLst/>
            </a:prstGeom>
            <a:solidFill>
              <a:srgbClr val="3ABEF9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/>
                <a:t>2</a:t>
              </a:r>
              <a:endParaRPr lang="ko-KR" altLang="en-US" sz="54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D197B95-962E-99F7-7ABA-58B28ECAA99C}"/>
              </a:ext>
            </a:extLst>
          </p:cNvPr>
          <p:cNvSpPr txBox="1"/>
          <p:nvPr/>
        </p:nvSpPr>
        <p:spPr>
          <a:xfrm>
            <a:off x="2731902" y="3811198"/>
            <a:ext cx="8903286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분리를 통해 외부망에 공격이 들어와도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내부망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데이터 보호에 유의미한 효과가 있을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것이다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16" name="그래픽 15" descr="배지 체크 표시1 단색으로 채워진">
            <a:extLst>
              <a:ext uri="{FF2B5EF4-FFF2-40B4-BE49-F238E27FC236}">
                <a16:creationId xmlns:a16="http://schemas.microsoft.com/office/drawing/2014/main" id="{816C7E4D-7A30-4C57-554E-3A2B780F45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29248" y="2064235"/>
            <a:ext cx="1247340" cy="1247340"/>
          </a:xfrm>
          <a:prstGeom prst="rect">
            <a:avLst/>
          </a:prstGeom>
        </p:spPr>
      </p:pic>
      <p:pic>
        <p:nvPicPr>
          <p:cNvPr id="30" name="그래픽 29" descr="배지 체크 표시1 단색으로 채워진">
            <a:extLst>
              <a:ext uri="{FF2B5EF4-FFF2-40B4-BE49-F238E27FC236}">
                <a16:creationId xmlns:a16="http://schemas.microsoft.com/office/drawing/2014/main" id="{8458AFEC-F749-D740-7F8B-1E335A7970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220722" y="3670299"/>
            <a:ext cx="1247340" cy="124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562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결론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1" name="!!사각형: 둥근 모서리 20">
            <a:extLst>
              <a:ext uri="{FF2B5EF4-FFF2-40B4-BE49-F238E27FC236}">
                <a16:creationId xmlns:a16="http://schemas.microsoft.com/office/drawing/2014/main" id="{FF00668D-825E-7C27-8C34-AE83AE6CD3B6}"/>
              </a:ext>
            </a:extLst>
          </p:cNvPr>
          <p:cNvSpPr/>
          <p:nvPr/>
        </p:nvSpPr>
        <p:spPr>
          <a:xfrm>
            <a:off x="2271655" y="2197253"/>
            <a:ext cx="8970829" cy="979367"/>
          </a:xfrm>
          <a:prstGeom prst="roundRect">
            <a:avLst/>
          </a:prstGeom>
          <a:solidFill>
            <a:srgbClr val="A7E6FF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4A0E04-BE84-6DAA-568E-FCD703A0702C}"/>
              </a:ext>
            </a:extLst>
          </p:cNvPr>
          <p:cNvSpPr txBox="1"/>
          <p:nvPr/>
        </p:nvSpPr>
        <p:spPr>
          <a:xfrm>
            <a:off x="2731902" y="2391789"/>
            <a:ext cx="8436107" cy="50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 ‘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하’ 등급 규정에 맞춰 구현 후 실행한 결과 문제 없이 작동하는 것을 확인하였다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E7E364E-3C25-6149-7093-8BA6B5BAD012}"/>
              </a:ext>
            </a:extLst>
          </p:cNvPr>
          <p:cNvSpPr/>
          <p:nvPr/>
        </p:nvSpPr>
        <p:spPr>
          <a:xfrm>
            <a:off x="2271655" y="3804286"/>
            <a:ext cx="8970829" cy="979367"/>
          </a:xfrm>
          <a:prstGeom prst="roundRect">
            <a:avLst/>
          </a:prstGeom>
          <a:solidFill>
            <a:srgbClr val="A7E6FF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197B95-962E-99F7-7ABA-58B28ECAA99C}"/>
              </a:ext>
            </a:extLst>
          </p:cNvPr>
          <p:cNvSpPr txBox="1"/>
          <p:nvPr/>
        </p:nvSpPr>
        <p:spPr>
          <a:xfrm>
            <a:off x="2731902" y="3811198"/>
            <a:ext cx="8903286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분리를 통해 외부망에 공격이 들어와도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내부망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데이터 보호에 유의미한 효과가 있을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것이다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16" name="그래픽 15" descr="배지 체크 표시1 단색으로 채워진">
            <a:extLst>
              <a:ext uri="{FF2B5EF4-FFF2-40B4-BE49-F238E27FC236}">
                <a16:creationId xmlns:a16="http://schemas.microsoft.com/office/drawing/2014/main" id="{816C7E4D-7A30-4C57-554E-3A2B780F45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29248" y="2064235"/>
            <a:ext cx="1247340" cy="1247340"/>
          </a:xfrm>
          <a:prstGeom prst="rect">
            <a:avLst/>
          </a:prstGeom>
        </p:spPr>
      </p:pic>
      <p:pic>
        <p:nvPicPr>
          <p:cNvPr id="29" name="그래픽 28" descr="배지 체크 표시1 단색으로 채워진">
            <a:extLst>
              <a:ext uri="{FF2B5EF4-FFF2-40B4-BE49-F238E27FC236}">
                <a16:creationId xmlns:a16="http://schemas.microsoft.com/office/drawing/2014/main" id="{0C862DBE-01F6-0B66-3D01-6D13085FA8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29248" y="3670299"/>
            <a:ext cx="1247340" cy="124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71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255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제한점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206D7C-A128-D533-1AEB-A72ECF5FB7A5}"/>
              </a:ext>
            </a:extLst>
          </p:cNvPr>
          <p:cNvSpPr txBox="1"/>
          <p:nvPr/>
        </p:nvSpPr>
        <p:spPr>
          <a:xfrm>
            <a:off x="655093" y="1673631"/>
            <a:ext cx="11234044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실제 만들어진 환경에 실제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랜섬웨어에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효과가 있는지 확인하지 못했다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그러나 많은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CNS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에서 효과를 입증해 본 인프라 환경에도 효과적일 것이다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1AB6DD-44A5-C592-340D-56A9B7F1746C}"/>
              </a:ext>
            </a:extLst>
          </p:cNvPr>
          <p:cNvSpPr txBox="1"/>
          <p:nvPr/>
        </p:nvSpPr>
        <p:spPr>
          <a:xfrm>
            <a:off x="655093" y="3154595"/>
            <a:ext cx="11234044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망 분리는 예방이지 완벽한 보안 수단이 아니다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기업이나 회사에서 정기적인 보안 교육을 통해 경각심을 주어야 한다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756345-BDA0-EEF6-553B-94AB6AD98381}"/>
              </a:ext>
            </a:extLst>
          </p:cNvPr>
          <p:cNvSpPr txBox="1"/>
          <p:nvPr/>
        </p:nvSpPr>
        <p:spPr>
          <a:xfrm>
            <a:off x="655093" y="4469052"/>
            <a:ext cx="11029021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3. MFA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인증도 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다중인증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(MFA)’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을 도입했다가 끝이 아니라 기술 및 보안성 등 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어떤 다중 인증을 도입했느냐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’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가 보안에 있어서 중요한 사항이 될 것이다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A2FD5F8-3C23-4F4D-CCCF-E478DC520027}"/>
              </a:ext>
            </a:extLst>
          </p:cNvPr>
          <p:cNvSpPr/>
          <p:nvPr/>
        </p:nvSpPr>
        <p:spPr>
          <a:xfrm>
            <a:off x="241959" y="2055106"/>
            <a:ext cx="275422" cy="275422"/>
          </a:xfrm>
          <a:prstGeom prst="ellipse">
            <a:avLst/>
          </a:pr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777748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255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제한점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206D7C-A128-D533-1AEB-A72ECF5FB7A5}"/>
              </a:ext>
            </a:extLst>
          </p:cNvPr>
          <p:cNvSpPr txBox="1"/>
          <p:nvPr/>
        </p:nvSpPr>
        <p:spPr>
          <a:xfrm>
            <a:off x="655093" y="1673631"/>
            <a:ext cx="11234044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실제 만들어진 환경에 실제 </a:t>
            </a:r>
            <a:r>
              <a:rPr lang="ko-KR" altLang="en-US" sz="2400" dirty="0" err="1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랜섬웨어에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효과가 있는지 확인하지 못했다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그러나 많은 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CNS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에서 효과를 입증해 본 인프라 환경에도 효과적일 것이다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1AB6DD-44A5-C592-340D-56A9B7F1746C}"/>
              </a:ext>
            </a:extLst>
          </p:cNvPr>
          <p:cNvSpPr txBox="1"/>
          <p:nvPr/>
        </p:nvSpPr>
        <p:spPr>
          <a:xfrm>
            <a:off x="655093" y="3110527"/>
            <a:ext cx="11234044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분리는 예방이지 완벽한 보안 수단이 아니다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기업이나 회사에서 정기적인 보안 교육을 통해 경각심을 주어야 한다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756345-BDA0-EEF6-553B-94AB6AD98381}"/>
              </a:ext>
            </a:extLst>
          </p:cNvPr>
          <p:cNvSpPr txBox="1"/>
          <p:nvPr/>
        </p:nvSpPr>
        <p:spPr>
          <a:xfrm>
            <a:off x="655093" y="4469052"/>
            <a:ext cx="11029021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3. MFA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인증도 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다중인증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(MFA)’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을 도입했다가 끝이 아니라 기술 및 보안성 등 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어떤 다중 인증을 도입했느냐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’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가 보안에 있어서 중요한 사항이 될 것이다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632EDA3-3C96-C460-F77F-BC68D89C33AF}"/>
              </a:ext>
            </a:extLst>
          </p:cNvPr>
          <p:cNvSpPr/>
          <p:nvPr/>
        </p:nvSpPr>
        <p:spPr>
          <a:xfrm>
            <a:off x="241959" y="3545697"/>
            <a:ext cx="275422" cy="275422"/>
          </a:xfrm>
          <a:prstGeom prst="ellipse">
            <a:avLst/>
          </a:pr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8550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255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제한점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206D7C-A128-D533-1AEB-A72ECF5FB7A5}"/>
              </a:ext>
            </a:extLst>
          </p:cNvPr>
          <p:cNvSpPr txBox="1"/>
          <p:nvPr/>
        </p:nvSpPr>
        <p:spPr>
          <a:xfrm>
            <a:off x="655093" y="1673631"/>
            <a:ext cx="11234044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실제 만들어진 환경에 실제 </a:t>
            </a:r>
            <a:r>
              <a:rPr lang="ko-KR" altLang="en-US" sz="2400" dirty="0" err="1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랜섬웨어에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효과가 있는지 확인하지 못했다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그러나 많은 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CNS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에서 효과를 입증해 본 인프라 환경에도 효과적일 것이다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1AB6DD-44A5-C592-340D-56A9B7F1746C}"/>
              </a:ext>
            </a:extLst>
          </p:cNvPr>
          <p:cNvSpPr txBox="1"/>
          <p:nvPr/>
        </p:nvSpPr>
        <p:spPr>
          <a:xfrm>
            <a:off x="655093" y="3154595"/>
            <a:ext cx="11234044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망 분리는 예방이지 완벽한 보안 수단이 아니다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기업이나 회사에서 정기적인 보안 교육을 통해 경각심을 주어야 한다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756345-BDA0-EEF6-553B-94AB6AD98381}"/>
              </a:ext>
            </a:extLst>
          </p:cNvPr>
          <p:cNvSpPr txBox="1"/>
          <p:nvPr/>
        </p:nvSpPr>
        <p:spPr>
          <a:xfrm>
            <a:off x="655093" y="4413967"/>
            <a:ext cx="11029021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3. MFA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인증도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다중인증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(MFA)’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을 도입했다가 끝이 아니라 기술 및 보안성 등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어떤 다중 인증을 도입했느냐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’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가 보안에 있어서 중요한 사항이 될 것이다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B28EEE6-A67B-236E-3CCC-780B88B2F47F}"/>
              </a:ext>
            </a:extLst>
          </p:cNvPr>
          <p:cNvSpPr/>
          <p:nvPr/>
        </p:nvSpPr>
        <p:spPr>
          <a:xfrm>
            <a:off x="241959" y="4882187"/>
            <a:ext cx="275422" cy="275422"/>
          </a:xfrm>
          <a:prstGeom prst="ellipse">
            <a:avLst/>
          </a:pr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73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672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향후 목표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13093A-F0CD-B3EB-33DD-9C0FE84048C1}"/>
              </a:ext>
            </a:extLst>
          </p:cNvPr>
          <p:cNvSpPr txBox="1"/>
          <p:nvPr/>
        </p:nvSpPr>
        <p:spPr>
          <a:xfrm>
            <a:off x="938029" y="1976738"/>
            <a:ext cx="9461500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Amazon </a:t>
            </a:r>
            <a:r>
              <a:rPr lang="en-US" altLang="ko-KR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Insoector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Detective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등을 사용해 논리적 망 분리가 보안에 효과적인지 데이터를 얻고 싶다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9503C3-B9F1-0A40-260B-58C88373F391}"/>
              </a:ext>
            </a:extLst>
          </p:cNvPr>
          <p:cNvSpPr txBox="1"/>
          <p:nvPr/>
        </p:nvSpPr>
        <p:spPr>
          <a:xfrm>
            <a:off x="938029" y="3616986"/>
            <a:ext cx="9461500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클라우드 같은 경우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인증에 제한점이 있어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인증이 되는 국내 클라우드 중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KT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클라우드로 이 아키텍처를 구현해보고 싶다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5C692AB-E9A8-1F9A-6FD5-2A2C42777A90}"/>
              </a:ext>
            </a:extLst>
          </p:cNvPr>
          <p:cNvCxnSpPr/>
          <p:nvPr/>
        </p:nvCxnSpPr>
        <p:spPr>
          <a:xfrm>
            <a:off x="760164" y="2173673"/>
            <a:ext cx="0" cy="859157"/>
          </a:xfrm>
          <a:prstGeom prst="line">
            <a:avLst/>
          </a:prstGeom>
          <a:ln w="50800">
            <a:solidFill>
              <a:srgbClr val="F5B46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ED95EEE-5F66-8C3D-0424-C1F94053AC16}"/>
              </a:ext>
            </a:extLst>
          </p:cNvPr>
          <p:cNvCxnSpPr/>
          <p:nvPr/>
        </p:nvCxnSpPr>
        <p:spPr>
          <a:xfrm>
            <a:off x="760164" y="3760288"/>
            <a:ext cx="0" cy="859157"/>
          </a:xfrm>
          <a:prstGeom prst="line">
            <a:avLst/>
          </a:prstGeom>
          <a:ln w="50800">
            <a:solidFill>
              <a:srgbClr val="F5B46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5951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3123339" y="2180941"/>
            <a:ext cx="658688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 감 문</a:t>
            </a:r>
            <a:r>
              <a:rPr lang="en-US" altLang="ko-KR" sz="13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138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999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9BF11A-B1EE-3E13-4E51-63849657074C}"/>
              </a:ext>
            </a:extLst>
          </p:cNvPr>
          <p:cNvSpPr txBox="1"/>
          <p:nvPr/>
        </p:nvSpPr>
        <p:spPr>
          <a:xfrm>
            <a:off x="4078703" y="2677026"/>
            <a:ext cx="4728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THANK 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135EACC-BE58-8291-C701-A9D0F56FDD3F}"/>
              </a:ext>
            </a:extLst>
          </p:cNvPr>
          <p:cNvCxnSpPr>
            <a:cxnSpLocks/>
          </p:cNvCxnSpPr>
          <p:nvPr/>
        </p:nvCxnSpPr>
        <p:spPr>
          <a:xfrm>
            <a:off x="12192000" y="3702625"/>
            <a:ext cx="565484" cy="0"/>
          </a:xfrm>
          <a:prstGeom prst="line">
            <a:avLst/>
          </a:prstGeom>
          <a:ln>
            <a:solidFill>
              <a:srgbClr val="232F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F2451C9-B8CB-EB42-66CF-F60EAA37A365}"/>
              </a:ext>
            </a:extLst>
          </p:cNvPr>
          <p:cNvCxnSpPr>
            <a:cxnSpLocks/>
          </p:cNvCxnSpPr>
          <p:nvPr/>
        </p:nvCxnSpPr>
        <p:spPr>
          <a:xfrm>
            <a:off x="-649708" y="2677026"/>
            <a:ext cx="649708" cy="0"/>
          </a:xfrm>
          <a:prstGeom prst="line">
            <a:avLst/>
          </a:prstGeom>
          <a:ln>
            <a:solidFill>
              <a:srgbClr val="232F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14498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https://www.datanet.co.kr/news/articleView.html?idxno=191340</a:t>
            </a:r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FFA6F-2CC2-689F-C033-FC7247E1DDAB}"/>
              </a:ext>
            </a:extLst>
          </p:cNvPr>
          <p:cNvSpPr txBox="1"/>
          <p:nvPr/>
        </p:nvSpPr>
        <p:spPr>
          <a:xfrm>
            <a:off x="419187" y="1605970"/>
            <a:ext cx="744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https://www.datanet.co.kr/news/articleView.html?idxno=191340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54EA60-F7DA-A023-29AB-7F96EA27114D}"/>
              </a:ext>
            </a:extLst>
          </p:cNvPr>
          <p:cNvSpPr txBox="1"/>
          <p:nvPr/>
        </p:nvSpPr>
        <p:spPr>
          <a:xfrm>
            <a:off x="350798" y="1076752"/>
            <a:ext cx="2341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참고 문헌</a:t>
            </a:r>
          </a:p>
        </p:txBody>
      </p:sp>
    </p:spTree>
    <p:extLst>
      <p:ext uri="{BB962C8B-B14F-4D97-AF65-F5344CB8AC3E}">
        <p14:creationId xmlns:p14="http://schemas.microsoft.com/office/powerpoint/2010/main" val="1684905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2223417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7155358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7171066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2198250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F5C30ED-27F8-F4B4-9570-A6B3AD17C0C5}"/>
              </a:ext>
            </a:extLst>
          </p:cNvPr>
          <p:cNvSpPr txBox="1"/>
          <p:nvPr/>
        </p:nvSpPr>
        <p:spPr>
          <a:xfrm>
            <a:off x="231498" y="211869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37010132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2223417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2223417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7171066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2198250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27D78B6-E117-AEC7-AA07-9D93D253BF6F}"/>
              </a:ext>
            </a:extLst>
          </p:cNvPr>
          <p:cNvSpPr txBox="1"/>
          <p:nvPr/>
        </p:nvSpPr>
        <p:spPr>
          <a:xfrm>
            <a:off x="231498" y="211869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6168457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2223417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2223417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2198250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2198250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B539184-6E6A-D9C5-4CB3-DD501CB0961E}"/>
              </a:ext>
            </a:extLst>
          </p:cNvPr>
          <p:cNvSpPr txBox="1"/>
          <p:nvPr/>
        </p:nvSpPr>
        <p:spPr>
          <a:xfrm>
            <a:off x="197314" y="5870756"/>
            <a:ext cx="2772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~ 24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087A53-B78F-F9F0-04C6-90A319B12D77}"/>
              </a:ext>
            </a:extLst>
          </p:cNvPr>
          <p:cNvSpPr txBox="1"/>
          <p:nvPr/>
        </p:nvSpPr>
        <p:spPr>
          <a:xfrm>
            <a:off x="3255512" y="5870756"/>
            <a:ext cx="2772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27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~ 31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E17002-1DCA-7067-66E5-3DDF608D1584}"/>
              </a:ext>
            </a:extLst>
          </p:cNvPr>
          <p:cNvSpPr txBox="1"/>
          <p:nvPr/>
        </p:nvSpPr>
        <p:spPr>
          <a:xfrm>
            <a:off x="6345025" y="5870756"/>
            <a:ext cx="2772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03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~ 07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3E22FAE-E5CB-5C15-138B-BAE1E490E514}"/>
              </a:ext>
            </a:extLst>
          </p:cNvPr>
          <p:cNvSpPr txBox="1"/>
          <p:nvPr/>
        </p:nvSpPr>
        <p:spPr>
          <a:xfrm>
            <a:off x="9775290" y="5870756"/>
            <a:ext cx="1622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21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F9B7E6B-0A90-A155-1909-DF00D381D502}"/>
              </a:ext>
            </a:extLst>
          </p:cNvPr>
          <p:cNvSpPr txBox="1"/>
          <p:nvPr/>
        </p:nvSpPr>
        <p:spPr>
          <a:xfrm>
            <a:off x="231498" y="211869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12857134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7" grpId="0"/>
      <p:bldP spid="38" grpId="0"/>
      <p:bldP spid="4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6F817FE-9622-509A-0731-E041141E7D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3936" y="1274731"/>
            <a:ext cx="3076575" cy="12954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9656888-BB4E-7D40-1F5E-C10E8A2CC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012" y="3291554"/>
            <a:ext cx="3528392" cy="187220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0F2A7EB-651F-FF23-41FE-AC2E9E2AF0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00835" y="2135265"/>
            <a:ext cx="4673008" cy="29281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7F8B841-E121-9329-C550-C9FF6AF443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194221">
            <a:off x="3128962" y="2719387"/>
            <a:ext cx="5934075" cy="14192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7E98EB8-AE8F-93CB-DBAB-8551BD2578BC}"/>
              </a:ext>
            </a:extLst>
          </p:cNvPr>
          <p:cNvSpPr txBox="1"/>
          <p:nvPr/>
        </p:nvSpPr>
        <p:spPr>
          <a:xfrm>
            <a:off x="2722223" y="5910033"/>
            <a:ext cx="5044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지금 이 시간에도 계속해서 발전하고 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8E4E54-D950-801B-664B-378ADD801CD5}"/>
              </a:ext>
            </a:extLst>
          </p:cNvPr>
          <p:cNvSpPr txBox="1"/>
          <p:nvPr/>
        </p:nvSpPr>
        <p:spPr>
          <a:xfrm>
            <a:off x="231498" y="211869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350739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3676" y="4749830"/>
            <a:ext cx="184731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endParaRPr lang="ko-KR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C6155FC-4BB1-2FAB-1B37-2CBBFADDCD5C}"/>
              </a:ext>
            </a:extLst>
          </p:cNvPr>
          <p:cNvGrpSpPr/>
          <p:nvPr/>
        </p:nvGrpSpPr>
        <p:grpSpPr>
          <a:xfrm>
            <a:off x="398753" y="1035962"/>
            <a:ext cx="4435914" cy="5544893"/>
            <a:chOff x="35589" y="942116"/>
            <a:chExt cx="4435914" cy="5544893"/>
          </a:xfrm>
        </p:grpSpPr>
        <p:sp>
          <p:nvSpPr>
            <p:cNvPr id="22" name="Text Box 8">
              <a:extLst>
                <a:ext uri="{FF2B5EF4-FFF2-40B4-BE49-F238E27FC236}">
                  <a16:creationId xmlns:a16="http://schemas.microsoft.com/office/drawing/2014/main" id="{1FEFB48E-5903-A1ED-59DC-49800300BA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1341" y="1062300"/>
              <a:ext cx="1630690" cy="10236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r">
                <a:defRPr/>
              </a:pPr>
              <a:endParaRPr lang="en-US" altLang="ko-KR" sz="2400" b="1" dirty="0">
                <a:solidFill>
                  <a:srgbClr val="A5A5A5"/>
                </a:solidFill>
                <a:latin typeface="+mj-lt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CA1EFFD-7B39-4E94-1932-9E6E5E24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589" y="942116"/>
              <a:ext cx="4435914" cy="5544893"/>
            </a:xfrm>
            <a:prstGeom prst="rect">
              <a:avLst/>
            </a:prstGeom>
          </p:spPr>
        </p:pic>
      </p:grpSp>
      <p:sp>
        <p:nvSpPr>
          <p:cNvPr id="29" name="순서도: 지연 28">
            <a:extLst>
              <a:ext uri="{FF2B5EF4-FFF2-40B4-BE49-F238E27FC236}">
                <a16:creationId xmlns:a16="http://schemas.microsoft.com/office/drawing/2014/main" id="{D9F159E0-7BDB-6380-C65E-5807BC0C7DBD}"/>
              </a:ext>
            </a:extLst>
          </p:cNvPr>
          <p:cNvSpPr/>
          <p:nvPr/>
        </p:nvSpPr>
        <p:spPr>
          <a:xfrm rot="10800000">
            <a:off x="9614612" y="1045976"/>
            <a:ext cx="531927" cy="506699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3C68EA9-55A9-534A-8551-902D355031ED}"/>
              </a:ext>
            </a:extLst>
          </p:cNvPr>
          <p:cNvGrpSpPr/>
          <p:nvPr/>
        </p:nvGrpSpPr>
        <p:grpSpPr>
          <a:xfrm>
            <a:off x="341882" y="965947"/>
            <a:ext cx="4520461" cy="5726822"/>
            <a:chOff x="381644" y="965947"/>
            <a:chExt cx="4520461" cy="572682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FF74523-9C59-81F1-F3F6-05FE804C898E}"/>
                </a:ext>
              </a:extLst>
            </p:cNvPr>
            <p:cNvSpPr/>
            <p:nvPr/>
          </p:nvSpPr>
          <p:spPr>
            <a:xfrm>
              <a:off x="381644" y="965947"/>
              <a:ext cx="4364788" cy="5726822"/>
            </a:xfrm>
            <a:prstGeom prst="rect">
              <a:avLst/>
            </a:prstGeom>
            <a:solidFill>
              <a:srgbClr val="F5C33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순서도: 지연 29">
              <a:extLst>
                <a:ext uri="{FF2B5EF4-FFF2-40B4-BE49-F238E27FC236}">
                  <a16:creationId xmlns:a16="http://schemas.microsoft.com/office/drawing/2014/main" id="{54E4074B-968C-C3CF-B23B-9EDD30B0D53D}"/>
                </a:ext>
              </a:extLst>
            </p:cNvPr>
            <p:cNvSpPr/>
            <p:nvPr/>
          </p:nvSpPr>
          <p:spPr>
            <a:xfrm rot="10800000">
              <a:off x="4370178" y="1096714"/>
              <a:ext cx="531927" cy="544394"/>
            </a:xfrm>
            <a:prstGeom prst="flowChartDela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8634FBB8-DB11-9715-ABAE-3EC4F98BDAAD}"/>
                </a:ext>
              </a:extLst>
            </p:cNvPr>
            <p:cNvSpPr/>
            <p:nvPr/>
          </p:nvSpPr>
          <p:spPr>
            <a:xfrm>
              <a:off x="785446" y="1368911"/>
              <a:ext cx="3565027" cy="717797"/>
            </a:xfrm>
            <a:prstGeom prst="roundRect">
              <a:avLst/>
            </a:pr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/>
                <a:t>2024 </a:t>
              </a:r>
              <a:r>
                <a:rPr lang="ko-KR" altLang="en-US" sz="2800" b="1" dirty="0"/>
                <a:t>보안 보고서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BE6E996-59B9-B1F8-CB1B-637E73AE3C1F}"/>
              </a:ext>
            </a:extLst>
          </p:cNvPr>
          <p:cNvSpPr txBox="1"/>
          <p:nvPr/>
        </p:nvSpPr>
        <p:spPr>
          <a:xfrm>
            <a:off x="231498" y="211869"/>
            <a:ext cx="2717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2950580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3676" y="4749830"/>
            <a:ext cx="184731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endParaRPr lang="ko-KR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C6155FC-4BB1-2FAB-1B37-2CBBFADDCD5C}"/>
              </a:ext>
            </a:extLst>
          </p:cNvPr>
          <p:cNvGrpSpPr/>
          <p:nvPr/>
        </p:nvGrpSpPr>
        <p:grpSpPr>
          <a:xfrm>
            <a:off x="398753" y="1035962"/>
            <a:ext cx="4435914" cy="5544893"/>
            <a:chOff x="35589" y="942116"/>
            <a:chExt cx="4435914" cy="5544893"/>
          </a:xfrm>
        </p:grpSpPr>
        <p:sp>
          <p:nvSpPr>
            <p:cNvPr id="22" name="Text Box 8">
              <a:extLst>
                <a:ext uri="{FF2B5EF4-FFF2-40B4-BE49-F238E27FC236}">
                  <a16:creationId xmlns:a16="http://schemas.microsoft.com/office/drawing/2014/main" id="{1FEFB48E-5903-A1ED-59DC-49800300BA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1341" y="1062300"/>
              <a:ext cx="1630690" cy="10236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r">
                <a:defRPr/>
              </a:pPr>
              <a:endParaRPr lang="en-US" altLang="ko-KR" sz="2400" b="1" dirty="0">
                <a:solidFill>
                  <a:srgbClr val="A5A5A5"/>
                </a:solidFill>
                <a:latin typeface="+mj-lt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CA1EFFD-7B39-4E94-1932-9E6E5E24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589" y="942116"/>
              <a:ext cx="4435914" cy="5544893"/>
            </a:xfrm>
            <a:prstGeom prst="rect">
              <a:avLst/>
            </a:prstGeom>
          </p:spPr>
        </p:pic>
      </p:grpSp>
      <p:sp>
        <p:nvSpPr>
          <p:cNvPr id="29" name="순서도: 지연 28">
            <a:extLst>
              <a:ext uri="{FF2B5EF4-FFF2-40B4-BE49-F238E27FC236}">
                <a16:creationId xmlns:a16="http://schemas.microsoft.com/office/drawing/2014/main" id="{D9F159E0-7BDB-6380-C65E-5807BC0C7DBD}"/>
              </a:ext>
            </a:extLst>
          </p:cNvPr>
          <p:cNvSpPr/>
          <p:nvPr/>
        </p:nvSpPr>
        <p:spPr>
          <a:xfrm rot="10800000">
            <a:off x="9614612" y="1045976"/>
            <a:ext cx="531927" cy="506699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3C68EA9-55A9-534A-8551-902D355031ED}"/>
              </a:ext>
            </a:extLst>
          </p:cNvPr>
          <p:cNvGrpSpPr/>
          <p:nvPr/>
        </p:nvGrpSpPr>
        <p:grpSpPr>
          <a:xfrm>
            <a:off x="-4675247" y="965947"/>
            <a:ext cx="4520461" cy="5726822"/>
            <a:chOff x="381644" y="965947"/>
            <a:chExt cx="4520461" cy="572682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FF74523-9C59-81F1-F3F6-05FE804C898E}"/>
                </a:ext>
              </a:extLst>
            </p:cNvPr>
            <p:cNvSpPr/>
            <p:nvPr/>
          </p:nvSpPr>
          <p:spPr>
            <a:xfrm>
              <a:off x="381644" y="965947"/>
              <a:ext cx="4364788" cy="5726822"/>
            </a:xfrm>
            <a:prstGeom prst="rect">
              <a:avLst/>
            </a:prstGeom>
            <a:solidFill>
              <a:srgbClr val="F5C33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순서도: 지연 29">
              <a:extLst>
                <a:ext uri="{FF2B5EF4-FFF2-40B4-BE49-F238E27FC236}">
                  <a16:creationId xmlns:a16="http://schemas.microsoft.com/office/drawing/2014/main" id="{54E4074B-968C-C3CF-B23B-9EDD30B0D53D}"/>
                </a:ext>
              </a:extLst>
            </p:cNvPr>
            <p:cNvSpPr/>
            <p:nvPr/>
          </p:nvSpPr>
          <p:spPr>
            <a:xfrm rot="10800000">
              <a:off x="4370178" y="1096714"/>
              <a:ext cx="531927" cy="544394"/>
            </a:xfrm>
            <a:prstGeom prst="flowChartDela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8634FBB8-DB11-9715-ABAE-3EC4F98BDAAD}"/>
                </a:ext>
              </a:extLst>
            </p:cNvPr>
            <p:cNvSpPr/>
            <p:nvPr/>
          </p:nvSpPr>
          <p:spPr>
            <a:xfrm>
              <a:off x="785446" y="1368911"/>
              <a:ext cx="3565027" cy="717797"/>
            </a:xfrm>
            <a:prstGeom prst="roundRect">
              <a:avLst/>
            </a:pr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/>
                <a:t>2024 </a:t>
              </a:r>
              <a:r>
                <a:rPr lang="ko-KR" altLang="en-US" sz="2800" b="1" dirty="0"/>
                <a:t>보안 보고서</a:t>
              </a:r>
            </a:p>
          </p:txBody>
        </p:sp>
      </p:grpSp>
      <p:pic>
        <p:nvPicPr>
          <p:cNvPr id="17" name="그래픽 16">
            <a:extLst>
              <a:ext uri="{FF2B5EF4-FFF2-40B4-BE49-F238E27FC236}">
                <a16:creationId xmlns:a16="http://schemas.microsoft.com/office/drawing/2014/main" id="{0DFF784C-B48F-CC10-A3F0-85E6B3E827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08651" y="1998401"/>
            <a:ext cx="6157863" cy="25747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64467E8-28CC-D61E-06D8-05ED50F72214}"/>
              </a:ext>
            </a:extLst>
          </p:cNvPr>
          <p:cNvSpPr txBox="1"/>
          <p:nvPr/>
        </p:nvSpPr>
        <p:spPr>
          <a:xfrm>
            <a:off x="6141660" y="2332121"/>
            <a:ext cx="6157863" cy="18794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IT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환경 위협의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빈도 수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와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공격 정교함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부분에서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모두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증가하고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있는 것을 확인했다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공격자의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서버 취약점 발견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과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착취 시간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이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빠르게 감소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하고 있는 것을 확인했다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7" name="Text Box 8">
            <a:extLst>
              <a:ext uri="{FF2B5EF4-FFF2-40B4-BE49-F238E27FC236}">
                <a16:creationId xmlns:a16="http://schemas.microsoft.com/office/drawing/2014/main" id="{5AFD8082-1A9E-02B2-749B-A134440F0C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7944" y="1320493"/>
            <a:ext cx="3170443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3200" b="1" dirty="0">
                <a:solidFill>
                  <a:srgbClr val="4285F4"/>
                </a:solidFill>
                <a:latin typeface="+mj-lt"/>
              </a:rPr>
              <a:t>G</a:t>
            </a:r>
            <a:r>
              <a:rPr lang="en-US" altLang="ko-KR" sz="3200" b="1" dirty="0">
                <a:solidFill>
                  <a:srgbClr val="FF0000"/>
                </a:solidFill>
                <a:latin typeface="+mj-lt"/>
              </a:rPr>
              <a:t>o</a:t>
            </a:r>
            <a:r>
              <a:rPr lang="en-US" altLang="ko-KR" sz="3200" b="1" dirty="0">
                <a:solidFill>
                  <a:srgbClr val="FBBC05"/>
                </a:solidFill>
                <a:latin typeface="+mj-lt"/>
              </a:rPr>
              <a:t>o</a:t>
            </a:r>
            <a:r>
              <a:rPr lang="en-US" altLang="ko-KR" sz="3200" b="1" dirty="0">
                <a:solidFill>
                  <a:srgbClr val="4285F4"/>
                </a:solidFill>
                <a:latin typeface="+mj-lt"/>
              </a:rPr>
              <a:t>g</a:t>
            </a:r>
            <a:r>
              <a:rPr lang="en-US" altLang="ko-KR" sz="3200" b="1" dirty="0">
                <a:solidFill>
                  <a:srgbClr val="34A853"/>
                </a:solidFill>
                <a:latin typeface="+mj-lt"/>
              </a:rPr>
              <a:t>l</a:t>
            </a:r>
            <a:r>
              <a:rPr lang="en-US" altLang="ko-KR" sz="3200" b="1" dirty="0">
                <a:solidFill>
                  <a:srgbClr val="FF0000"/>
                </a:solidFill>
                <a:latin typeface="+mj-lt"/>
              </a:rPr>
              <a:t>e</a:t>
            </a:r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id="{1A8BE369-B5FE-EF64-177F-F141BD9AD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6227" y="4690905"/>
            <a:ext cx="3118161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ko-KR" sz="14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H1 2024 </a:t>
            </a:r>
            <a:r>
              <a:rPr lang="ko-KR" altLang="ko-KR" sz="14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Threat</a:t>
            </a:r>
            <a:r>
              <a:rPr lang="ko-KR" altLang="ko-KR" sz="14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4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Horizons</a:t>
            </a:r>
            <a:r>
              <a:rPr lang="ko-KR" altLang="ko-KR" sz="14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4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Report</a:t>
            </a:r>
            <a:r>
              <a:rPr lang="en-US" altLang="ko-KR" sz="14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r>
              <a:rPr lang="en-US" altLang="ko-KR" sz="8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ko-KR" sz="2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FE52BE-AC2B-615E-D389-C76D34C61CE4}"/>
              </a:ext>
            </a:extLst>
          </p:cNvPr>
          <p:cNvSpPr txBox="1"/>
          <p:nvPr/>
        </p:nvSpPr>
        <p:spPr>
          <a:xfrm>
            <a:off x="231498" y="211869"/>
            <a:ext cx="2717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3979114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2951" y="4734155"/>
            <a:ext cx="3647152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en-US" altLang="ko-KR" sz="1400" b="1" dirty="0">
                <a:latin typeface="굴림" panose="020B0600000101010101" pitchFamily="50" charset="-127"/>
                <a:ea typeface="굴림" panose="020B0600000101010101" pitchFamily="50" charset="-127"/>
              </a:rPr>
              <a:t>CrowdStrike 2024 Global Threat Report </a:t>
            </a:r>
            <a:r>
              <a:rPr lang="ko-KR" altLang="en-US" sz="1400" b="1" dirty="0"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endParaRPr lang="ko-KR" altLang="ko-KR" sz="1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8" name="그래픽 27">
            <a:extLst>
              <a:ext uri="{FF2B5EF4-FFF2-40B4-BE49-F238E27FC236}">
                <a16:creationId xmlns:a16="http://schemas.microsoft.com/office/drawing/2014/main" id="{B938DC8D-C96C-9729-B7DF-FAA88F5D4D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8651" y="1998401"/>
            <a:ext cx="6157863" cy="257474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EA4B48A-67FD-1C05-B558-FFD2EB1C43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4" y="850518"/>
            <a:ext cx="4322618" cy="600748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8FDE8E7-2EA8-FAA2-0057-5F54B914CEF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240" b="7118"/>
          <a:stretch/>
        </p:blipFill>
        <p:spPr>
          <a:xfrm>
            <a:off x="6108988" y="1356670"/>
            <a:ext cx="2301648" cy="51064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3F3460E-4E0E-6638-F744-E03FF93E8755}"/>
              </a:ext>
            </a:extLst>
          </p:cNvPr>
          <p:cNvSpPr txBox="1"/>
          <p:nvPr/>
        </p:nvSpPr>
        <p:spPr>
          <a:xfrm>
            <a:off x="6468403" y="2201394"/>
            <a:ext cx="5055115" cy="18935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공격자들의 침입 속도는 </a:t>
            </a:r>
            <a:r>
              <a:rPr lang="ko-KR" altLang="en-US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평균 </a:t>
            </a:r>
            <a:r>
              <a:rPr lang="en-US" altLang="ko-KR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84</a:t>
            </a:r>
            <a:r>
              <a:rPr lang="ko-KR" altLang="en-US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분에서 </a:t>
            </a:r>
            <a:endParaRPr lang="en-US" altLang="ko-KR" sz="2000" b="1" u="sng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62</a:t>
            </a:r>
            <a:r>
              <a:rPr lang="ko-KR" altLang="en-US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분으로 감소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가장 빠른 공격은 </a:t>
            </a:r>
            <a:r>
              <a:rPr lang="en-US" altLang="ko-KR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 </a:t>
            </a:r>
            <a:r>
              <a:rPr lang="en-US" altLang="ko-KR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초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이다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클라우드 침입은 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75%,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집중 공격 사례는 전년 대비 </a:t>
            </a:r>
            <a:r>
              <a:rPr lang="en-US" altLang="ko-KR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110%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증가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했다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2A83F2-3478-F397-AF06-3AEAE4C31A25}"/>
              </a:ext>
            </a:extLst>
          </p:cNvPr>
          <p:cNvSpPr txBox="1"/>
          <p:nvPr/>
        </p:nvSpPr>
        <p:spPr>
          <a:xfrm>
            <a:off x="231498" y="211869"/>
            <a:ext cx="2717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2730649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372" y="6550346"/>
            <a:ext cx="2688557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H1 2024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Threat</a:t>
            </a:r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Horizons</a:t>
            </a:r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Report</a:t>
            </a:r>
            <a:r>
              <a:rPr lang="en-US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200" b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r>
              <a:rPr lang="en-US" altLang="ko-KR" sz="7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D5D3446-09D5-2301-3EC0-ADBAD3924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23" y="850517"/>
            <a:ext cx="4641421" cy="6007482"/>
          </a:xfrm>
          <a:prstGeom prst="rect">
            <a:avLst/>
          </a:prstGeom>
        </p:spPr>
      </p:pic>
      <p:sp>
        <p:nvSpPr>
          <p:cNvPr id="44" name="Text Box 8">
            <a:extLst>
              <a:ext uri="{FF2B5EF4-FFF2-40B4-BE49-F238E27FC236}">
                <a16:creationId xmlns:a16="http://schemas.microsoft.com/office/drawing/2014/main" id="{7F0BA438-AA6F-F972-1925-4B933B847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2684" y="1320745"/>
            <a:ext cx="1344818" cy="829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r">
              <a:defRPr/>
            </a:pPr>
            <a:endParaRPr lang="en-US" altLang="ko-KR" sz="2400" b="1" dirty="0">
              <a:solidFill>
                <a:srgbClr val="45455F"/>
              </a:solidFill>
              <a:latin typeface="+mj-lt"/>
            </a:endParaRPr>
          </a:p>
        </p:txBody>
      </p:sp>
      <p:pic>
        <p:nvPicPr>
          <p:cNvPr id="51" name="그래픽 50">
            <a:extLst>
              <a:ext uri="{FF2B5EF4-FFF2-40B4-BE49-F238E27FC236}">
                <a16:creationId xmlns:a16="http://schemas.microsoft.com/office/drawing/2014/main" id="{9B8A6602-4304-48C9-CFD1-27E9515038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08651" y="1998401"/>
            <a:ext cx="6157863" cy="257474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94C9BE0-558F-9784-24A6-44B92235ADA7}"/>
              </a:ext>
            </a:extLst>
          </p:cNvPr>
          <p:cNvSpPr txBox="1"/>
          <p:nvPr/>
        </p:nvSpPr>
        <p:spPr>
          <a:xfrm>
            <a:off x="6468403" y="2432225"/>
            <a:ext cx="5970247" cy="14318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랜섬웨어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방어는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가장 먼저 고려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되는 사안이며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2024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에도 계속돼 기업에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실존적인 위협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으로 남을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것이다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112C0C4C-2DD6-FC0F-F704-1C7C86A622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1378055"/>
            <a:ext cx="2518613" cy="568576"/>
          </a:xfrm>
          <a:prstGeom prst="rect">
            <a:avLst/>
          </a:prstGeom>
        </p:spPr>
      </p:pic>
      <p:sp>
        <p:nvSpPr>
          <p:cNvPr id="16" name="Rectangle 3">
            <a:extLst>
              <a:ext uri="{FF2B5EF4-FFF2-40B4-BE49-F238E27FC236}">
                <a16:creationId xmlns:a16="http://schemas.microsoft.com/office/drawing/2014/main" id="{841CE5AD-93E7-1AF6-DBD0-8E50CB3BA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9362" y="4703762"/>
            <a:ext cx="3647152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‘</a:t>
            </a:r>
            <a:r>
              <a:rPr lang="ko-KR" altLang="en-US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엔터프라이즈 클라우드 인덱스</a:t>
            </a:r>
            <a:r>
              <a:rPr lang="en-US" altLang="ko-KR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’ </a:t>
            </a:r>
            <a:r>
              <a:rPr lang="ko-KR" altLang="en-US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보고서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中</a:t>
            </a:r>
            <a:r>
              <a:rPr lang="ko-KR" altLang="en-US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E0CDB2-61AC-696E-0804-23A441779E6E}"/>
              </a:ext>
            </a:extLst>
          </p:cNvPr>
          <p:cNvSpPr txBox="1"/>
          <p:nvPr/>
        </p:nvSpPr>
        <p:spPr>
          <a:xfrm>
            <a:off x="231498" y="211869"/>
            <a:ext cx="2717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297153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>
            <a:spLocks/>
          </p:cNvSpPr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1.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개요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-3392372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1-1.</a:t>
            </a:r>
            <a:r>
              <a:rPr lang="ko-KR" altLang="en-US" sz="2400" dirty="0">
                <a:solidFill>
                  <a:schemeClr val="bg1"/>
                </a:solidFill>
              </a:rPr>
              <a:t> 팀원 소개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1-2. </a:t>
            </a:r>
            <a:r>
              <a:rPr lang="ko-KR" altLang="en-US" sz="2400" dirty="0">
                <a:solidFill>
                  <a:schemeClr val="bg1"/>
                </a:solidFill>
              </a:rPr>
              <a:t>주제선정 과정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1-3. </a:t>
            </a:r>
            <a:r>
              <a:rPr lang="ko-KR" altLang="en-US" sz="2400" dirty="0">
                <a:solidFill>
                  <a:schemeClr val="bg1"/>
                </a:solidFill>
              </a:rPr>
              <a:t>최근 이슈 및 보고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1-4. </a:t>
            </a:r>
            <a:r>
              <a:rPr lang="ko-KR" altLang="en-US" sz="2400" dirty="0">
                <a:solidFill>
                  <a:schemeClr val="bg1"/>
                </a:solidFill>
              </a:rPr>
              <a:t>무엇을 할 것인가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E09C81-38D0-B09F-DE1D-4B18849A0783}"/>
              </a:ext>
            </a:extLst>
          </p:cNvPr>
          <p:cNvSpPr txBox="1"/>
          <p:nvPr/>
        </p:nvSpPr>
        <p:spPr>
          <a:xfrm>
            <a:off x="955654" y="2822770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2.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연구 방법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606BE0-34B2-9411-BD86-3F73C7DA3C70}"/>
              </a:ext>
            </a:extLst>
          </p:cNvPr>
          <p:cNvSpPr txBox="1"/>
          <p:nvPr/>
        </p:nvSpPr>
        <p:spPr>
          <a:xfrm>
            <a:off x="955654" y="3483009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3.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구현 설명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B65AED-D57D-B249-68D3-7A6D7E5F25DB}"/>
              </a:ext>
            </a:extLst>
          </p:cNvPr>
          <p:cNvSpPr txBox="1"/>
          <p:nvPr/>
        </p:nvSpPr>
        <p:spPr>
          <a:xfrm>
            <a:off x="955654" y="4157176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4.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결과 및 결론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33B886F-300A-8A0D-04B2-4AF2CBB0F960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887CE20C-05E3-5B51-0396-0DB1233EB7E9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DFD8C377-8885-A642-FC04-C3845E1CD39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8" name="그래픽 37" descr="예술가 남성 단색으로 채워진">
            <a:extLst>
              <a:ext uri="{FF2B5EF4-FFF2-40B4-BE49-F238E27FC236}">
                <a16:creationId xmlns:a16="http://schemas.microsoft.com/office/drawing/2014/main" id="{22790565-20EE-28C1-4C8E-7B0DC23E2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39" name="그래픽 38" descr="남성 교수 단색으로 채워진">
            <a:extLst>
              <a:ext uri="{FF2B5EF4-FFF2-40B4-BE49-F238E27FC236}">
                <a16:creationId xmlns:a16="http://schemas.microsoft.com/office/drawing/2014/main" id="{0495DCAB-8B7B-440D-0676-7F30913E66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40" name="그래픽 39" descr="군인 남성 단색으로 채워진">
            <a:extLst>
              <a:ext uri="{FF2B5EF4-FFF2-40B4-BE49-F238E27FC236}">
                <a16:creationId xmlns:a16="http://schemas.microsoft.com/office/drawing/2014/main" id="{0E868918-D369-4BC8-6BFC-A3DA79C4B4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41" name="그래픽 40" descr="남성 용접공 단색으로 채워진">
            <a:extLst>
              <a:ext uri="{FF2B5EF4-FFF2-40B4-BE49-F238E27FC236}">
                <a16:creationId xmlns:a16="http://schemas.microsoft.com/office/drawing/2014/main" id="{09BBE48D-8B48-A3A9-6120-6403685885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44" name="그래픽 43" descr="남성 용접공 단색으로 채워진">
            <a:extLst>
              <a:ext uri="{FF2B5EF4-FFF2-40B4-BE49-F238E27FC236}">
                <a16:creationId xmlns:a16="http://schemas.microsoft.com/office/drawing/2014/main" id="{3AEAF0A8-384A-4D9A-110E-73C8B4227F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43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372" y="6550346"/>
            <a:ext cx="2688557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H1 2024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Threat</a:t>
            </a:r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Horizons</a:t>
            </a:r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Report</a:t>
            </a:r>
            <a:r>
              <a:rPr lang="en-US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200" b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r>
              <a:rPr lang="en-US" altLang="ko-KR" sz="7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4" name="Text Box 8">
            <a:extLst>
              <a:ext uri="{FF2B5EF4-FFF2-40B4-BE49-F238E27FC236}">
                <a16:creationId xmlns:a16="http://schemas.microsoft.com/office/drawing/2014/main" id="{7F0BA438-AA6F-F972-1925-4B933B847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2684" y="1320745"/>
            <a:ext cx="1344818" cy="829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r">
              <a:defRPr/>
            </a:pPr>
            <a:endParaRPr lang="en-US" altLang="ko-KR" sz="2400" b="1" dirty="0">
              <a:solidFill>
                <a:srgbClr val="45455F"/>
              </a:solidFill>
              <a:latin typeface="+mj-lt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CCB2528-0A3B-414E-384D-136E306004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65947"/>
            <a:ext cx="5381371" cy="185682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6214B88-BEAB-E58D-646C-D707C782B2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505" y="2865708"/>
            <a:ext cx="5424785" cy="397696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5CDFA69-4BF7-C402-8A3D-52E14712BA06}"/>
              </a:ext>
            </a:extLst>
          </p:cNvPr>
          <p:cNvSpPr txBox="1"/>
          <p:nvPr/>
        </p:nvSpPr>
        <p:spPr>
          <a:xfrm>
            <a:off x="6159563" y="2348408"/>
            <a:ext cx="5588944" cy="18794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AI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챗봇으로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민감한 정보를 훔치기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위한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악성 코드 조작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에 점점 더 많이 사용되고 있다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LLM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을 우회해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악의적인 응답을 생성하므로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사용에 경계해야한다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E647D84-6045-E6ED-AA35-8BE6E18461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2844" y="1422099"/>
            <a:ext cx="1410697" cy="459887"/>
          </a:xfrm>
          <a:prstGeom prst="rect">
            <a:avLst/>
          </a:prstGeom>
        </p:spPr>
      </p:pic>
      <p:pic>
        <p:nvPicPr>
          <p:cNvPr id="36" name="그래픽 35">
            <a:extLst>
              <a:ext uri="{FF2B5EF4-FFF2-40B4-BE49-F238E27FC236}">
                <a16:creationId xmlns:a16="http://schemas.microsoft.com/office/drawing/2014/main" id="{E568FB7F-C6FD-7087-D19C-5F6452CC7C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08651" y="1998401"/>
            <a:ext cx="6157863" cy="2574747"/>
          </a:xfrm>
          <a:prstGeom prst="rect">
            <a:avLst/>
          </a:prstGeom>
        </p:spPr>
      </p:pic>
      <p:sp>
        <p:nvSpPr>
          <p:cNvPr id="16" name="Rectangle 3">
            <a:extLst>
              <a:ext uri="{FF2B5EF4-FFF2-40B4-BE49-F238E27FC236}">
                <a16:creationId xmlns:a16="http://schemas.microsoft.com/office/drawing/2014/main" id="{F2E20390-C57A-A17F-C080-D2C42B2AE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3842" y="4619318"/>
            <a:ext cx="2723823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en-US" altLang="ko-KR" sz="1400" i="1" dirty="0">
                <a:latin typeface="굴림" panose="020B0600000101010101" pitchFamily="50" charset="-127"/>
                <a:ea typeface="굴림" panose="020B0600000101010101" pitchFamily="50" charset="-127"/>
              </a:rPr>
              <a:t>Spring 2024 Threats Report </a:t>
            </a:r>
            <a:r>
              <a:rPr lang="ko-KR" altLang="en-US" sz="1400" b="1" dirty="0"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endParaRPr lang="ko-KR" altLang="ko-KR" sz="1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ACE522-6039-131D-90E9-A5C2D8A09939}"/>
              </a:ext>
            </a:extLst>
          </p:cNvPr>
          <p:cNvSpPr txBox="1"/>
          <p:nvPr/>
        </p:nvSpPr>
        <p:spPr>
          <a:xfrm>
            <a:off x="231498" y="211869"/>
            <a:ext cx="2717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2174363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D74BAFB-1C9C-5EED-110B-BEAD3BC08AAA}"/>
              </a:ext>
            </a:extLst>
          </p:cNvPr>
          <p:cNvSpPr/>
          <p:nvPr/>
        </p:nvSpPr>
        <p:spPr>
          <a:xfrm>
            <a:off x="628255" y="3109596"/>
            <a:ext cx="2650210" cy="2650210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3" name="그래픽 32" descr="사용자 단색으로 채워진">
            <a:extLst>
              <a:ext uri="{FF2B5EF4-FFF2-40B4-BE49-F238E27FC236}">
                <a16:creationId xmlns:a16="http://schemas.microsoft.com/office/drawing/2014/main" id="{67F499D6-C1E7-0F65-99D1-6EF1A442A6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35230" y="3295092"/>
            <a:ext cx="1435969" cy="143596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5EB207B2-06BE-649A-1027-509D4493B8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225" y="1126390"/>
            <a:ext cx="2470482" cy="670184"/>
          </a:xfrm>
          <a:prstGeom prst="rect">
            <a:avLst/>
          </a:prstGeom>
        </p:spPr>
      </p:pic>
      <p:sp>
        <p:nvSpPr>
          <p:cNvPr id="1034" name="원형: 비어 있음 1033">
            <a:extLst>
              <a:ext uri="{FF2B5EF4-FFF2-40B4-BE49-F238E27FC236}">
                <a16:creationId xmlns:a16="http://schemas.microsoft.com/office/drawing/2014/main" id="{BC21CFC1-5EAE-6C3F-73C2-65250EAC0CEC}"/>
              </a:ext>
            </a:extLst>
          </p:cNvPr>
          <p:cNvSpPr/>
          <p:nvPr/>
        </p:nvSpPr>
        <p:spPr>
          <a:xfrm>
            <a:off x="570130" y="2662691"/>
            <a:ext cx="2944825" cy="2944825"/>
          </a:xfrm>
          <a:prstGeom prst="donut">
            <a:avLst>
              <a:gd name="adj" fmla="val 5264"/>
            </a:avLst>
          </a:prstGeom>
          <a:solidFill>
            <a:schemeClr val="tx1">
              <a:lumMod val="65000"/>
              <a:lumOff val="35000"/>
              <a:alpha val="8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38" name="자유형: 도형 1037">
            <a:extLst>
              <a:ext uri="{FF2B5EF4-FFF2-40B4-BE49-F238E27FC236}">
                <a16:creationId xmlns:a16="http://schemas.microsoft.com/office/drawing/2014/main" id="{8A6D8627-14C2-AE40-96AA-4C8C9ECC5F20}"/>
              </a:ext>
            </a:extLst>
          </p:cNvPr>
          <p:cNvSpPr/>
          <p:nvPr/>
        </p:nvSpPr>
        <p:spPr>
          <a:xfrm>
            <a:off x="580892" y="4178797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40" name="자유형: 도형 1039">
            <a:extLst>
              <a:ext uri="{FF2B5EF4-FFF2-40B4-BE49-F238E27FC236}">
                <a16:creationId xmlns:a16="http://schemas.microsoft.com/office/drawing/2014/main" id="{D8596AD2-141A-2A46-95DF-ADB05F88F11C}"/>
              </a:ext>
            </a:extLst>
          </p:cNvPr>
          <p:cNvSpPr/>
          <p:nvPr/>
        </p:nvSpPr>
        <p:spPr>
          <a:xfrm rot="10206628">
            <a:off x="457131" y="2667337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rgbClr val="E59ED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39" name="자유형: 도형 1038">
            <a:extLst>
              <a:ext uri="{FF2B5EF4-FFF2-40B4-BE49-F238E27FC236}">
                <a16:creationId xmlns:a16="http://schemas.microsoft.com/office/drawing/2014/main" id="{1AA3B130-2044-9F25-D476-B5CBAAB8E9A3}"/>
              </a:ext>
            </a:extLst>
          </p:cNvPr>
          <p:cNvSpPr/>
          <p:nvPr/>
        </p:nvSpPr>
        <p:spPr>
          <a:xfrm rot="8579184">
            <a:off x="124725" y="2797137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rgbClr val="FF0000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F7F3202-88D5-B5FA-2044-4FA8DC0A5BDF}"/>
              </a:ext>
            </a:extLst>
          </p:cNvPr>
          <p:cNvSpPr/>
          <p:nvPr/>
        </p:nvSpPr>
        <p:spPr>
          <a:xfrm>
            <a:off x="811012" y="4818542"/>
            <a:ext cx="257175" cy="257175"/>
          </a:xfrm>
          <a:prstGeom prst="ellipse">
            <a:avLst/>
          </a:prstGeom>
          <a:solidFill>
            <a:srgbClr val="61CB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77C8695-8305-43DB-3666-2B8F693DE321}"/>
              </a:ext>
            </a:extLst>
          </p:cNvPr>
          <p:cNvSpPr/>
          <p:nvPr/>
        </p:nvSpPr>
        <p:spPr>
          <a:xfrm>
            <a:off x="2925944" y="3025830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800C546-A56E-784A-8EFB-24F12C98CAA0}"/>
              </a:ext>
            </a:extLst>
          </p:cNvPr>
          <p:cNvSpPr/>
          <p:nvPr/>
        </p:nvSpPr>
        <p:spPr>
          <a:xfrm>
            <a:off x="3287297" y="3637360"/>
            <a:ext cx="257175" cy="257175"/>
          </a:xfrm>
          <a:prstGeom prst="ellipse">
            <a:avLst/>
          </a:prstGeom>
          <a:solidFill>
            <a:srgbClr val="E59ED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3021AE-539F-6344-D4CB-48B6267C1282}"/>
              </a:ext>
            </a:extLst>
          </p:cNvPr>
          <p:cNvSpPr txBox="1"/>
          <p:nvPr/>
        </p:nvSpPr>
        <p:spPr>
          <a:xfrm>
            <a:off x="811012" y="2294751"/>
            <a:ext cx="157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편리함 </a:t>
            </a:r>
            <a:r>
              <a:rPr lang="en-US" altLang="ko-KR" dirty="0">
                <a:solidFill>
                  <a:srgbClr val="FF0000"/>
                </a:solidFill>
              </a:rPr>
              <a:t>43%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5620A8-D137-26DC-AF2F-DA94A5FD9D24}"/>
              </a:ext>
            </a:extLst>
          </p:cNvPr>
          <p:cNvSpPr txBox="1"/>
          <p:nvPr/>
        </p:nvSpPr>
        <p:spPr>
          <a:xfrm>
            <a:off x="2636707" y="5334474"/>
            <a:ext cx="1717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61CBF4"/>
                </a:solidFill>
              </a:rPr>
              <a:t>시간절약 </a:t>
            </a:r>
            <a:r>
              <a:rPr lang="en-US" altLang="ko-KR" dirty="0">
                <a:solidFill>
                  <a:srgbClr val="61CBF4"/>
                </a:solidFill>
              </a:rPr>
              <a:t>43%</a:t>
            </a:r>
            <a:endParaRPr lang="ko-KR" altLang="en-US" dirty="0">
              <a:solidFill>
                <a:srgbClr val="61CBF4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9A3630-579A-6BEC-3B5A-64A89802F12A}"/>
              </a:ext>
            </a:extLst>
          </p:cNvPr>
          <p:cNvSpPr txBox="1"/>
          <p:nvPr/>
        </p:nvSpPr>
        <p:spPr>
          <a:xfrm>
            <a:off x="3214834" y="3109739"/>
            <a:ext cx="1717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E59EDD"/>
                </a:solidFill>
              </a:rPr>
              <a:t>다급함 </a:t>
            </a:r>
            <a:r>
              <a:rPr lang="en-US" altLang="ko-KR" dirty="0">
                <a:solidFill>
                  <a:srgbClr val="E59EDD"/>
                </a:solidFill>
              </a:rPr>
              <a:t>24%</a:t>
            </a:r>
            <a:endParaRPr lang="ko-KR" altLang="en-US" dirty="0">
              <a:solidFill>
                <a:srgbClr val="E59EDD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D1A486-3E38-53DF-4E35-338C5D9ECA6F}"/>
              </a:ext>
            </a:extLst>
          </p:cNvPr>
          <p:cNvSpPr txBox="1"/>
          <p:nvPr/>
        </p:nvSpPr>
        <p:spPr>
          <a:xfrm>
            <a:off x="827354" y="5793449"/>
            <a:ext cx="3197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보안에 취약한 행동의 이유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C9317E-3044-4596-EF4F-B3CB7319DD8F}"/>
              </a:ext>
            </a:extLst>
          </p:cNvPr>
          <p:cNvSpPr txBox="1"/>
          <p:nvPr/>
        </p:nvSpPr>
        <p:spPr>
          <a:xfrm>
            <a:off x="4148514" y="1227304"/>
            <a:ext cx="4392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2024 </a:t>
            </a:r>
            <a:r>
              <a:rPr lang="ko-KR" altLang="en-US" sz="28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피싱 현황 보고서</a:t>
            </a:r>
            <a:endParaRPr lang="en-US" altLang="ko-KR" sz="28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54735F7-9B47-29BE-F8D1-507A0511E3EB}"/>
              </a:ext>
            </a:extLst>
          </p:cNvPr>
          <p:cNvGrpSpPr/>
          <p:nvPr/>
        </p:nvGrpSpPr>
        <p:grpSpPr>
          <a:xfrm>
            <a:off x="5099599" y="2662144"/>
            <a:ext cx="2944825" cy="2944825"/>
            <a:chOff x="4998129" y="2849475"/>
            <a:chExt cx="2944825" cy="2944825"/>
          </a:xfrm>
        </p:grpSpPr>
        <p:pic>
          <p:nvPicPr>
            <p:cNvPr id="30" name="그래픽 29" descr="봉투 열기 단색으로 채워진">
              <a:extLst>
                <a:ext uri="{FF2B5EF4-FFF2-40B4-BE49-F238E27FC236}">
                  <a16:creationId xmlns:a16="http://schemas.microsoft.com/office/drawing/2014/main" id="{F583319F-64C4-5AF4-C561-5DA0B07A7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011129" y="3720543"/>
              <a:ext cx="914400" cy="914400"/>
            </a:xfrm>
            <a:prstGeom prst="rect">
              <a:avLst/>
            </a:prstGeom>
          </p:spPr>
        </p:pic>
        <p:sp>
          <p:nvSpPr>
            <p:cNvPr id="41" name="원형: 비어 있음 40">
              <a:extLst>
                <a:ext uri="{FF2B5EF4-FFF2-40B4-BE49-F238E27FC236}">
                  <a16:creationId xmlns:a16="http://schemas.microsoft.com/office/drawing/2014/main" id="{C6DD9274-D22E-5A07-1BEE-0BB64B90FDE0}"/>
                </a:ext>
              </a:extLst>
            </p:cNvPr>
            <p:cNvSpPr/>
            <p:nvPr/>
          </p:nvSpPr>
          <p:spPr>
            <a:xfrm>
              <a:off x="4998129" y="2849475"/>
              <a:ext cx="2944825" cy="2944825"/>
            </a:xfrm>
            <a:prstGeom prst="donut">
              <a:avLst>
                <a:gd name="adj" fmla="val 5264"/>
              </a:avLst>
            </a:prstGeom>
            <a:solidFill>
              <a:schemeClr val="tx1">
                <a:lumMod val="65000"/>
                <a:lumOff val="35000"/>
                <a:alpha val="8000"/>
              </a:schemeClr>
            </a:solidFill>
            <a:ln w="603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F357BDE-6F15-E690-6A1A-7234B8A51584}"/>
              </a:ext>
            </a:extLst>
          </p:cNvPr>
          <p:cNvSpPr txBox="1"/>
          <p:nvPr/>
        </p:nvSpPr>
        <p:spPr>
          <a:xfrm>
            <a:off x="4759836" y="5738569"/>
            <a:ext cx="3619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BEC(Business Email Compromise)</a:t>
            </a:r>
          </a:p>
          <a:p>
            <a:pPr algn="ctr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공격 동향</a:t>
            </a:r>
          </a:p>
        </p:txBody>
      </p: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2F6E9F6C-23C3-0014-E937-3F1A2593588C}"/>
              </a:ext>
            </a:extLst>
          </p:cNvPr>
          <p:cNvSpPr/>
          <p:nvPr/>
        </p:nvSpPr>
        <p:spPr>
          <a:xfrm rot="19960772">
            <a:off x="5465955" y="4112202"/>
            <a:ext cx="2914430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815114 w 2938793"/>
              <a:gd name="connsiteY5" fmla="*/ 5328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  <a:gd name="connsiteX10" fmla="*/ 0 w 2938793"/>
              <a:gd name="connsiteY10" fmla="*/ 0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815114" y="5328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B15509BA-47B6-3D23-A714-CEA71224825F}"/>
              </a:ext>
            </a:extLst>
          </p:cNvPr>
          <p:cNvSpPr/>
          <p:nvPr/>
        </p:nvSpPr>
        <p:spPr>
          <a:xfrm rot="5087898">
            <a:off x="4340959" y="3485987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rgbClr val="FF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D76B34-16BB-BF68-A9CD-5FE45A8707DE}"/>
              </a:ext>
            </a:extLst>
          </p:cNvPr>
          <p:cNvSpPr txBox="1"/>
          <p:nvPr/>
        </p:nvSpPr>
        <p:spPr>
          <a:xfrm>
            <a:off x="4277588" y="4836169"/>
            <a:ext cx="142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EF4044"/>
                </a:solidFill>
              </a:rPr>
              <a:t>한국 </a:t>
            </a:r>
            <a:r>
              <a:rPr lang="en-US" altLang="ko-KR" dirty="0">
                <a:solidFill>
                  <a:srgbClr val="EF4044"/>
                </a:solidFill>
              </a:rPr>
              <a:t>31%</a:t>
            </a:r>
            <a:endParaRPr lang="ko-KR" altLang="en-US" dirty="0">
              <a:solidFill>
                <a:srgbClr val="EF4044"/>
              </a:solidFill>
            </a:endParaRPr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99405982-4E3B-240F-3C86-B8DC185B8EBA}"/>
              </a:ext>
            </a:extLst>
          </p:cNvPr>
          <p:cNvSpPr/>
          <p:nvPr/>
        </p:nvSpPr>
        <p:spPr>
          <a:xfrm rot="11647001">
            <a:off x="5283344" y="2684971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rgbClr val="E59ED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AF26B25-92E4-686D-6777-2E01FEFFFAB6}"/>
              </a:ext>
            </a:extLst>
          </p:cNvPr>
          <p:cNvSpPr txBox="1"/>
          <p:nvPr/>
        </p:nvSpPr>
        <p:spPr>
          <a:xfrm>
            <a:off x="5842330" y="2322169"/>
            <a:ext cx="142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E59EDD"/>
                </a:solidFill>
              </a:rPr>
              <a:t>일본 </a:t>
            </a:r>
            <a:r>
              <a:rPr lang="en-US" altLang="ko-KR" dirty="0">
                <a:solidFill>
                  <a:srgbClr val="E59EDD"/>
                </a:solidFill>
              </a:rPr>
              <a:t>34%</a:t>
            </a:r>
            <a:endParaRPr lang="ko-KR" altLang="en-US" dirty="0">
              <a:solidFill>
                <a:srgbClr val="E59EDD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24B1C9-FDE6-39FC-13CE-61924DA4E2C2}"/>
              </a:ext>
            </a:extLst>
          </p:cNvPr>
          <p:cNvSpPr txBox="1"/>
          <p:nvPr/>
        </p:nvSpPr>
        <p:spPr>
          <a:xfrm>
            <a:off x="7185812" y="5387328"/>
            <a:ext cx="142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61CBF4"/>
                </a:solidFill>
              </a:rPr>
              <a:t>기타 </a:t>
            </a:r>
            <a:r>
              <a:rPr lang="en-US" altLang="ko-KR" dirty="0">
                <a:solidFill>
                  <a:srgbClr val="61CBF4"/>
                </a:solidFill>
              </a:rPr>
              <a:t>35%</a:t>
            </a:r>
            <a:endParaRPr lang="ko-KR" altLang="en-US" dirty="0">
              <a:solidFill>
                <a:srgbClr val="61CBF4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D644F4E-4ACE-8352-053C-9A88058B4D71}"/>
              </a:ext>
            </a:extLst>
          </p:cNvPr>
          <p:cNvSpPr/>
          <p:nvPr/>
        </p:nvSpPr>
        <p:spPr>
          <a:xfrm>
            <a:off x="7797078" y="4328562"/>
            <a:ext cx="257175" cy="257175"/>
          </a:xfrm>
          <a:prstGeom prst="ellipse">
            <a:avLst/>
          </a:prstGeom>
          <a:solidFill>
            <a:srgbClr val="E59ED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DA54FF68-B288-2327-7A01-1077C14C653E}"/>
              </a:ext>
            </a:extLst>
          </p:cNvPr>
          <p:cNvSpPr/>
          <p:nvPr/>
        </p:nvSpPr>
        <p:spPr>
          <a:xfrm>
            <a:off x="5145614" y="3522178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44A09E9-BFFA-DF82-0576-C8E279291139}"/>
              </a:ext>
            </a:extLst>
          </p:cNvPr>
          <p:cNvSpPr/>
          <p:nvPr/>
        </p:nvSpPr>
        <p:spPr>
          <a:xfrm>
            <a:off x="6579826" y="5368653"/>
            <a:ext cx="257175" cy="257175"/>
          </a:xfrm>
          <a:prstGeom prst="ellipse">
            <a:avLst/>
          </a:prstGeom>
          <a:solidFill>
            <a:srgbClr val="61CB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9465962-D4DB-3A18-40A2-D5845232EED9}"/>
              </a:ext>
            </a:extLst>
          </p:cNvPr>
          <p:cNvSpPr txBox="1"/>
          <p:nvPr/>
        </p:nvSpPr>
        <p:spPr>
          <a:xfrm>
            <a:off x="8341528" y="1746506"/>
            <a:ext cx="1055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-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한국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-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59" name="그래픽 58" descr="자물쇠 윤곽선">
            <a:extLst>
              <a:ext uri="{FF2B5EF4-FFF2-40B4-BE49-F238E27FC236}">
                <a16:creationId xmlns:a16="http://schemas.microsoft.com/office/drawing/2014/main" id="{6B0332F6-2CAE-9D2D-E0E9-93CA64C894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67666" y="3641432"/>
            <a:ext cx="914400" cy="914400"/>
          </a:xfrm>
          <a:prstGeom prst="rect">
            <a:avLst/>
          </a:prstGeom>
        </p:spPr>
      </p:pic>
      <p:pic>
        <p:nvPicPr>
          <p:cNvPr id="61" name="그래픽 60" descr="텔레비전 단색으로 채워진">
            <a:extLst>
              <a:ext uri="{FF2B5EF4-FFF2-40B4-BE49-F238E27FC236}">
                <a16:creationId xmlns:a16="http://schemas.microsoft.com/office/drawing/2014/main" id="{E7D16661-C9D8-85BE-9676-18E6D0A0578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78972" y="3325677"/>
            <a:ext cx="1682307" cy="1682307"/>
          </a:xfrm>
          <a:prstGeom prst="rect">
            <a:avLst/>
          </a:prstGeom>
        </p:spPr>
      </p:pic>
      <p:sp>
        <p:nvSpPr>
          <p:cNvPr id="62" name="원형: 비어 있음 61">
            <a:extLst>
              <a:ext uri="{FF2B5EF4-FFF2-40B4-BE49-F238E27FC236}">
                <a16:creationId xmlns:a16="http://schemas.microsoft.com/office/drawing/2014/main" id="{D728989D-75E0-C39C-F19D-94339122A3F8}"/>
              </a:ext>
            </a:extLst>
          </p:cNvPr>
          <p:cNvSpPr/>
          <p:nvPr/>
        </p:nvSpPr>
        <p:spPr>
          <a:xfrm>
            <a:off x="8908496" y="2701359"/>
            <a:ext cx="2944825" cy="2944825"/>
          </a:xfrm>
          <a:prstGeom prst="donut">
            <a:avLst>
              <a:gd name="adj" fmla="val 5264"/>
            </a:avLst>
          </a:prstGeom>
          <a:solidFill>
            <a:schemeClr val="tx1">
              <a:lumMod val="65000"/>
              <a:lumOff val="35000"/>
              <a:alpha val="8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1EE111B0-0BE5-0576-1082-BE4B15A28DA2}"/>
              </a:ext>
            </a:extLst>
          </p:cNvPr>
          <p:cNvSpPr/>
          <p:nvPr/>
        </p:nvSpPr>
        <p:spPr>
          <a:xfrm>
            <a:off x="8921043" y="2715097"/>
            <a:ext cx="2311022" cy="2944826"/>
          </a:xfrm>
          <a:custGeom>
            <a:avLst/>
            <a:gdLst>
              <a:gd name="connsiteX0" fmla="*/ 1472413 w 2311022"/>
              <a:gd name="connsiteY0" fmla="*/ 0 h 2944826"/>
              <a:gd name="connsiteX1" fmla="*/ 2295653 w 2311022"/>
              <a:gd name="connsiteY1" fmla="*/ 251465 h 2944826"/>
              <a:gd name="connsiteX2" fmla="*/ 2311022 w 2311022"/>
              <a:gd name="connsiteY2" fmla="*/ 262958 h 2944826"/>
              <a:gd name="connsiteX3" fmla="*/ 2311022 w 2311022"/>
              <a:gd name="connsiteY3" fmla="*/ 456411 h 2944826"/>
              <a:gd name="connsiteX4" fmla="*/ 2310400 w 2311022"/>
              <a:gd name="connsiteY4" fmla="*/ 455846 h 2944826"/>
              <a:gd name="connsiteX5" fmla="*/ 1472413 w 2311022"/>
              <a:gd name="connsiteY5" fmla="*/ 155016 h 2944826"/>
              <a:gd name="connsiteX6" fmla="*/ 155016 w 2311022"/>
              <a:gd name="connsiteY6" fmla="*/ 1472413 h 2944826"/>
              <a:gd name="connsiteX7" fmla="*/ 1472413 w 2311022"/>
              <a:gd name="connsiteY7" fmla="*/ 2789810 h 2944826"/>
              <a:gd name="connsiteX8" fmla="*/ 2310400 w 2311022"/>
              <a:gd name="connsiteY8" fmla="*/ 2488981 h 2944826"/>
              <a:gd name="connsiteX9" fmla="*/ 2311022 w 2311022"/>
              <a:gd name="connsiteY9" fmla="*/ 2488415 h 2944826"/>
              <a:gd name="connsiteX10" fmla="*/ 2311022 w 2311022"/>
              <a:gd name="connsiteY10" fmla="*/ 2681868 h 2944826"/>
              <a:gd name="connsiteX11" fmla="*/ 2295653 w 2311022"/>
              <a:gd name="connsiteY11" fmla="*/ 2693361 h 2944826"/>
              <a:gd name="connsiteX12" fmla="*/ 1472413 w 2311022"/>
              <a:gd name="connsiteY12" fmla="*/ 2944826 h 2944826"/>
              <a:gd name="connsiteX13" fmla="*/ 0 w 2311022"/>
              <a:gd name="connsiteY13" fmla="*/ 1472413 h 2944826"/>
              <a:gd name="connsiteX14" fmla="*/ 1472413 w 2311022"/>
              <a:gd name="connsiteY14" fmla="*/ 0 h 294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11022" h="2944826">
                <a:moveTo>
                  <a:pt x="1472413" y="0"/>
                </a:moveTo>
                <a:cubicBezTo>
                  <a:pt x="1777360" y="0"/>
                  <a:pt x="2060654" y="92703"/>
                  <a:pt x="2295653" y="251465"/>
                </a:cubicBezTo>
                <a:lnTo>
                  <a:pt x="2311022" y="262958"/>
                </a:lnTo>
                <a:lnTo>
                  <a:pt x="2311022" y="456411"/>
                </a:lnTo>
                <a:lnTo>
                  <a:pt x="2310400" y="455846"/>
                </a:lnTo>
                <a:cubicBezTo>
                  <a:pt x="2082676" y="267911"/>
                  <a:pt x="1790728" y="155016"/>
                  <a:pt x="1472413" y="155016"/>
                </a:cubicBezTo>
                <a:cubicBezTo>
                  <a:pt x="744835" y="155016"/>
                  <a:pt x="155016" y="744835"/>
                  <a:pt x="155016" y="1472413"/>
                </a:cubicBezTo>
                <a:cubicBezTo>
                  <a:pt x="155016" y="2199991"/>
                  <a:pt x="744835" y="2789810"/>
                  <a:pt x="1472413" y="2789810"/>
                </a:cubicBezTo>
                <a:cubicBezTo>
                  <a:pt x="1790728" y="2789810"/>
                  <a:pt x="2082676" y="2676915"/>
                  <a:pt x="2310400" y="2488981"/>
                </a:cubicBezTo>
                <a:lnTo>
                  <a:pt x="2311022" y="2488415"/>
                </a:lnTo>
                <a:lnTo>
                  <a:pt x="2311022" y="2681868"/>
                </a:lnTo>
                <a:lnTo>
                  <a:pt x="2295653" y="2693361"/>
                </a:lnTo>
                <a:cubicBezTo>
                  <a:pt x="2060654" y="2852123"/>
                  <a:pt x="1777360" y="2944826"/>
                  <a:pt x="1472413" y="2944826"/>
                </a:cubicBezTo>
                <a:cubicBezTo>
                  <a:pt x="659222" y="2944826"/>
                  <a:pt x="0" y="2285604"/>
                  <a:pt x="0" y="1472413"/>
                </a:cubicBezTo>
                <a:cubicBezTo>
                  <a:pt x="0" y="659222"/>
                  <a:pt x="659222" y="0"/>
                  <a:pt x="1472413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24" name="타원 1023">
            <a:extLst>
              <a:ext uri="{FF2B5EF4-FFF2-40B4-BE49-F238E27FC236}">
                <a16:creationId xmlns:a16="http://schemas.microsoft.com/office/drawing/2014/main" id="{DEB3C367-4708-2190-CB78-95B3C1B5B864}"/>
              </a:ext>
            </a:extLst>
          </p:cNvPr>
          <p:cNvSpPr/>
          <p:nvPr/>
        </p:nvSpPr>
        <p:spPr>
          <a:xfrm>
            <a:off x="11148575" y="2967104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5" name="타원 1024">
            <a:extLst>
              <a:ext uri="{FF2B5EF4-FFF2-40B4-BE49-F238E27FC236}">
                <a16:creationId xmlns:a16="http://schemas.microsoft.com/office/drawing/2014/main" id="{C73E72F0-E65A-C989-A18F-0C12FD8E22F7}"/>
              </a:ext>
            </a:extLst>
          </p:cNvPr>
          <p:cNvSpPr/>
          <p:nvPr/>
        </p:nvSpPr>
        <p:spPr>
          <a:xfrm>
            <a:off x="11144229" y="5135004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25ABE26C-4A28-96A1-07D3-86D2CB920D6A}"/>
              </a:ext>
            </a:extLst>
          </p:cNvPr>
          <p:cNvSpPr txBox="1"/>
          <p:nvPr/>
        </p:nvSpPr>
        <p:spPr>
          <a:xfrm>
            <a:off x="9374669" y="5834369"/>
            <a:ext cx="3197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랜섬웨어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감염 증가율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1EEC4847-B2E2-750D-5BEE-23B6F9014A31}"/>
              </a:ext>
            </a:extLst>
          </p:cNvPr>
          <p:cNvSpPr txBox="1"/>
          <p:nvPr/>
        </p:nvSpPr>
        <p:spPr>
          <a:xfrm>
            <a:off x="10032132" y="4847540"/>
            <a:ext cx="888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</a:rPr>
              <a:t>72%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CB221D-294D-097F-6365-FE8DCB1A6766}"/>
              </a:ext>
            </a:extLst>
          </p:cNvPr>
          <p:cNvSpPr txBox="1"/>
          <p:nvPr/>
        </p:nvSpPr>
        <p:spPr>
          <a:xfrm>
            <a:off x="231498" y="211869"/>
            <a:ext cx="2717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31799866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A247ED1-D06C-DE67-183C-F2A5C81616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042" y="1147876"/>
            <a:ext cx="6113819" cy="244827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0EBABBF-8755-486B-7CD7-836ED32498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1543" y="2734245"/>
            <a:ext cx="6828272" cy="312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DEEFC6-4C33-3082-E5C6-351261D91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03" y="2006802"/>
            <a:ext cx="19431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AF7B1F-A34B-8D94-E3B0-76CC3D070531}"/>
              </a:ext>
            </a:extLst>
          </p:cNvPr>
          <p:cNvSpPr txBox="1"/>
          <p:nvPr/>
        </p:nvSpPr>
        <p:spPr>
          <a:xfrm>
            <a:off x="348062" y="1147876"/>
            <a:ext cx="3608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2024</a:t>
            </a:r>
            <a:r>
              <a:rPr lang="ko-KR" altLang="en-US" sz="2800" dirty="0"/>
              <a:t>년 라인 사태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C79EF0C-02A2-4221-A492-01AB9A60B5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6727" y="1747176"/>
            <a:ext cx="5864521" cy="20471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7CC4D3B-B9D7-A81B-47F4-75E3CBF3D1D4}"/>
              </a:ext>
            </a:extLst>
          </p:cNvPr>
          <p:cNvSpPr txBox="1"/>
          <p:nvPr/>
        </p:nvSpPr>
        <p:spPr>
          <a:xfrm>
            <a:off x="882638" y="3952232"/>
            <a:ext cx="8147946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네이버 클라우드 하청 업체 직원 컴퓨터에 악성코드가 감염돼 라인 앱 사용자 </a:t>
            </a:r>
            <a:r>
              <a:rPr lang="en-US" altLang="ko-KR" dirty="0"/>
              <a:t>30</a:t>
            </a:r>
            <a:r>
              <a:rPr lang="ko-KR" altLang="en-US" dirty="0"/>
              <a:t>만명을 포함한 </a:t>
            </a:r>
            <a:r>
              <a:rPr lang="en-US" altLang="ko-KR" dirty="0"/>
              <a:t>44</a:t>
            </a:r>
            <a:r>
              <a:rPr lang="ko-KR" altLang="en-US" dirty="0"/>
              <a:t>만개의 개인 정보가 유출되었다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C0E39FF-01B0-E560-D4CB-35894AD0CEED}"/>
              </a:ext>
            </a:extLst>
          </p:cNvPr>
          <p:cNvSpPr/>
          <p:nvPr/>
        </p:nvSpPr>
        <p:spPr>
          <a:xfrm>
            <a:off x="3169160" y="5199868"/>
            <a:ext cx="5869168" cy="923330"/>
          </a:xfrm>
          <a:prstGeom prst="round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경영권 및 행정지도 문제는 현재까지 진행 중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F8C741-A4D1-500C-47B0-B10BCE58EADF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49000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8E74A4-C06A-5D57-8140-FFF3AEFE4ADE}"/>
              </a:ext>
            </a:extLst>
          </p:cNvPr>
          <p:cNvSpPr/>
          <p:nvPr/>
        </p:nvSpPr>
        <p:spPr>
          <a:xfrm>
            <a:off x="5206180" y="4063594"/>
            <a:ext cx="5119505" cy="2794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5257934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4732073" y="3854259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56D646-83FC-D9CE-52F0-FE211C65371C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91107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17168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4732073" y="3854259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DC044-0CC3-5411-127A-424498415B25}"/>
              </a:ext>
            </a:extLst>
          </p:cNvPr>
          <p:cNvSpPr txBox="1"/>
          <p:nvPr/>
        </p:nvSpPr>
        <p:spPr>
          <a:xfrm>
            <a:off x="246640" y="2751835"/>
            <a:ext cx="3976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933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82DA03-DE2D-7091-7D61-BC1A3954C488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5333032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17168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61635" y="3903076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DC044-0CC3-5411-127A-424498415B25}"/>
              </a:ext>
            </a:extLst>
          </p:cNvPr>
          <p:cNvSpPr txBox="1"/>
          <p:nvPr/>
        </p:nvSpPr>
        <p:spPr>
          <a:xfrm>
            <a:off x="246640" y="2751835"/>
            <a:ext cx="3976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933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BEDF62-BC36-D763-D761-26621FAD88A5}"/>
              </a:ext>
            </a:extLst>
          </p:cNvPr>
          <p:cNvSpPr txBox="1"/>
          <p:nvPr/>
        </p:nvSpPr>
        <p:spPr>
          <a:xfrm>
            <a:off x="157368" y="4206465"/>
            <a:ext cx="4001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914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149C1C-22AC-D7E9-3DA4-346AF9146BE1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30082257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17168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61635" y="3903076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DC044-0CC3-5411-127A-424498415B25}"/>
              </a:ext>
            </a:extLst>
          </p:cNvPr>
          <p:cNvSpPr txBox="1"/>
          <p:nvPr/>
        </p:nvSpPr>
        <p:spPr>
          <a:xfrm>
            <a:off x="246640" y="2751835"/>
            <a:ext cx="3976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933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BEDF62-BC36-D763-D761-26621FAD88A5}"/>
              </a:ext>
            </a:extLst>
          </p:cNvPr>
          <p:cNvSpPr txBox="1"/>
          <p:nvPr/>
        </p:nvSpPr>
        <p:spPr>
          <a:xfrm>
            <a:off x="157368" y="4206465"/>
            <a:ext cx="4001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914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86B45B2-A48A-94C7-0872-B69CB2A4191E}"/>
              </a:ext>
            </a:extLst>
          </p:cNvPr>
          <p:cNvSpPr txBox="1"/>
          <p:nvPr/>
        </p:nvSpPr>
        <p:spPr>
          <a:xfrm>
            <a:off x="6833187" y="2619079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0</a:t>
            </a:r>
          </a:p>
          <a:p>
            <a:r>
              <a:rPr lang="en-US" altLang="ko-KR" sz="6600" b="1" dirty="0"/>
              <a:t>1</a:t>
            </a:r>
          </a:p>
          <a:p>
            <a:r>
              <a:rPr lang="en-US" altLang="ko-KR" sz="6600" b="1" dirty="0"/>
              <a:t>2</a:t>
            </a:r>
          </a:p>
          <a:p>
            <a:r>
              <a:rPr lang="en-US" altLang="ko-KR" sz="6600" b="1" dirty="0"/>
              <a:t>3</a:t>
            </a:r>
          </a:p>
          <a:p>
            <a:r>
              <a:rPr lang="en-US" altLang="ko-KR" sz="6600" b="1" dirty="0"/>
              <a:t>4</a:t>
            </a:r>
          </a:p>
          <a:p>
            <a:r>
              <a:rPr lang="en-US" altLang="ko-KR" sz="6600" b="1" dirty="0"/>
              <a:t>56</a:t>
            </a:r>
          </a:p>
          <a:p>
            <a:r>
              <a:rPr lang="en-US" altLang="ko-KR" sz="6600" b="1" dirty="0"/>
              <a:t>7</a:t>
            </a:r>
          </a:p>
          <a:p>
            <a:r>
              <a:rPr lang="en-US" altLang="ko-KR" sz="6600" b="1" dirty="0"/>
              <a:t>8</a:t>
            </a:r>
          </a:p>
          <a:p>
            <a:r>
              <a:rPr lang="en-US" altLang="ko-KR" sz="6600" b="1" dirty="0"/>
              <a:t>9</a:t>
            </a:r>
            <a:endParaRPr lang="ko-KR" altLang="en-US" sz="66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C286B2-9609-F1D3-AB9F-27C47E940882}"/>
              </a:ext>
            </a:extLst>
          </p:cNvPr>
          <p:cNvSpPr txBox="1"/>
          <p:nvPr/>
        </p:nvSpPr>
        <p:spPr>
          <a:xfrm>
            <a:off x="7500248" y="2619079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0</a:t>
            </a:r>
          </a:p>
          <a:p>
            <a:r>
              <a:rPr lang="en-US" altLang="ko-KR" sz="6600" b="1" dirty="0"/>
              <a:t>1</a:t>
            </a:r>
          </a:p>
          <a:p>
            <a:r>
              <a:rPr lang="en-US" altLang="ko-KR" sz="6600" b="1" dirty="0"/>
              <a:t>2</a:t>
            </a:r>
          </a:p>
          <a:p>
            <a:r>
              <a:rPr lang="en-US" altLang="ko-KR" sz="6600" b="1" dirty="0"/>
              <a:t>3</a:t>
            </a:r>
          </a:p>
          <a:p>
            <a:r>
              <a:rPr lang="en-US" altLang="ko-KR" sz="6600" b="1" dirty="0"/>
              <a:t>4</a:t>
            </a:r>
          </a:p>
          <a:p>
            <a:r>
              <a:rPr lang="en-US" altLang="ko-KR" sz="6600" b="1" dirty="0"/>
              <a:t>56</a:t>
            </a:r>
          </a:p>
          <a:p>
            <a:r>
              <a:rPr lang="en-US" altLang="ko-KR" sz="6600" b="1" dirty="0"/>
              <a:t>7</a:t>
            </a:r>
          </a:p>
          <a:p>
            <a:r>
              <a:rPr lang="en-US" altLang="ko-KR" sz="6600" b="1" dirty="0"/>
              <a:t>8</a:t>
            </a:r>
          </a:p>
          <a:p>
            <a:r>
              <a:rPr lang="en-US" altLang="ko-KR" sz="6600" b="1" dirty="0"/>
              <a:t>9</a:t>
            </a:r>
            <a:endParaRPr lang="ko-KR" altLang="en-US" sz="66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104D32-1E00-1549-D064-94F84A5A7E18}"/>
              </a:ext>
            </a:extLst>
          </p:cNvPr>
          <p:cNvSpPr txBox="1"/>
          <p:nvPr/>
        </p:nvSpPr>
        <p:spPr>
          <a:xfrm>
            <a:off x="8203906" y="2619079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0</a:t>
            </a:r>
          </a:p>
          <a:p>
            <a:r>
              <a:rPr lang="en-US" altLang="ko-KR" sz="6600" b="1" dirty="0"/>
              <a:t>1</a:t>
            </a:r>
          </a:p>
          <a:p>
            <a:r>
              <a:rPr lang="en-US" altLang="ko-KR" sz="6600" b="1" dirty="0"/>
              <a:t>2</a:t>
            </a:r>
          </a:p>
          <a:p>
            <a:r>
              <a:rPr lang="en-US" altLang="ko-KR" sz="6600" b="1" dirty="0"/>
              <a:t>3</a:t>
            </a:r>
          </a:p>
          <a:p>
            <a:r>
              <a:rPr lang="en-US" altLang="ko-KR" sz="6600" b="1" dirty="0"/>
              <a:t>4</a:t>
            </a:r>
          </a:p>
          <a:p>
            <a:r>
              <a:rPr lang="en-US" altLang="ko-KR" sz="6600" b="1" dirty="0"/>
              <a:t>56</a:t>
            </a:r>
          </a:p>
          <a:p>
            <a:r>
              <a:rPr lang="en-US" altLang="ko-KR" sz="6600" b="1" dirty="0"/>
              <a:t>7</a:t>
            </a:r>
          </a:p>
          <a:p>
            <a:r>
              <a:rPr lang="en-US" altLang="ko-KR" sz="6600" b="1" dirty="0"/>
              <a:t>8</a:t>
            </a:r>
          </a:p>
          <a:p>
            <a:r>
              <a:rPr lang="en-US" altLang="ko-KR" sz="6600" b="1" dirty="0"/>
              <a:t>9</a:t>
            </a:r>
            <a:endParaRPr lang="ko-KR" altLang="en-US" sz="66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A17962-6253-4A23-D755-5C3D8735F3D4}"/>
              </a:ext>
            </a:extLst>
          </p:cNvPr>
          <p:cNvSpPr txBox="1"/>
          <p:nvPr/>
        </p:nvSpPr>
        <p:spPr>
          <a:xfrm>
            <a:off x="8907564" y="2619079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0</a:t>
            </a:r>
          </a:p>
          <a:p>
            <a:r>
              <a:rPr lang="en-US" altLang="ko-KR" sz="6600" b="1" dirty="0"/>
              <a:t>1</a:t>
            </a:r>
          </a:p>
          <a:p>
            <a:r>
              <a:rPr lang="en-US" altLang="ko-KR" sz="6600" b="1" dirty="0"/>
              <a:t>2</a:t>
            </a:r>
          </a:p>
          <a:p>
            <a:r>
              <a:rPr lang="en-US" altLang="ko-KR" sz="6600" b="1" dirty="0"/>
              <a:t>3</a:t>
            </a:r>
          </a:p>
          <a:p>
            <a:r>
              <a:rPr lang="en-US" altLang="ko-KR" sz="6600" b="1" dirty="0"/>
              <a:t>4</a:t>
            </a:r>
          </a:p>
          <a:p>
            <a:r>
              <a:rPr lang="en-US" altLang="ko-KR" sz="6600" b="1" dirty="0"/>
              <a:t>56</a:t>
            </a:r>
          </a:p>
          <a:p>
            <a:r>
              <a:rPr lang="en-US" altLang="ko-KR" sz="6600" b="1" dirty="0"/>
              <a:t>7</a:t>
            </a:r>
          </a:p>
          <a:p>
            <a:r>
              <a:rPr lang="en-US" altLang="ko-KR" sz="6600" b="1" dirty="0"/>
              <a:t>8</a:t>
            </a:r>
          </a:p>
          <a:p>
            <a:r>
              <a:rPr lang="en-US" altLang="ko-KR" sz="6600" b="1" dirty="0"/>
              <a:t>9</a:t>
            </a:r>
            <a:endParaRPr lang="ko-KR" altLang="en-US" sz="6600" b="1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C16746C-2D06-B0E7-EE6A-42BF053EEE89}"/>
              </a:ext>
            </a:extLst>
          </p:cNvPr>
          <p:cNvSpPr/>
          <p:nvPr/>
        </p:nvSpPr>
        <p:spPr>
          <a:xfrm>
            <a:off x="6479090" y="850518"/>
            <a:ext cx="5712910" cy="1860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AF8A06A-8FE2-FB61-DD57-A050B1C1AC5B}"/>
              </a:ext>
            </a:extLst>
          </p:cNvPr>
          <p:cNvSpPr/>
          <p:nvPr/>
        </p:nvSpPr>
        <p:spPr>
          <a:xfrm>
            <a:off x="6479090" y="3613130"/>
            <a:ext cx="5712910" cy="3244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E04F85E-BCD2-FAB0-3027-16670FA830BB}"/>
              </a:ext>
            </a:extLst>
          </p:cNvPr>
          <p:cNvSpPr txBox="1"/>
          <p:nvPr/>
        </p:nvSpPr>
        <p:spPr>
          <a:xfrm>
            <a:off x="7364905" y="3167227"/>
            <a:ext cx="503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,</a:t>
            </a:r>
            <a:endParaRPr lang="ko-KR" altLang="en-US" sz="28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96CCD6E-357D-04E7-2E90-FE8753E62798}"/>
              </a:ext>
            </a:extLst>
          </p:cNvPr>
          <p:cNvSpPr/>
          <p:nvPr/>
        </p:nvSpPr>
        <p:spPr>
          <a:xfrm>
            <a:off x="5935436" y="2751835"/>
            <a:ext cx="4564594" cy="96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5EDEF2-2390-3D0F-0C6B-495E4B299CA5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FB0247-9FE3-BCEC-B1B2-5728C5CCD1CC}"/>
              </a:ext>
            </a:extLst>
          </p:cNvPr>
          <p:cNvSpPr txBox="1"/>
          <p:nvPr/>
        </p:nvSpPr>
        <p:spPr>
          <a:xfrm>
            <a:off x="6569437" y="1956642"/>
            <a:ext cx="394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2024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</a:p>
        </p:txBody>
      </p:sp>
    </p:spTree>
    <p:extLst>
      <p:ext uri="{BB962C8B-B14F-4D97-AF65-F5344CB8AC3E}">
        <p14:creationId xmlns:p14="http://schemas.microsoft.com/office/powerpoint/2010/main" val="17019033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/>
      <p:bldP spid="5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17168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61635" y="3903076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DC044-0CC3-5411-127A-424498415B25}"/>
              </a:ext>
            </a:extLst>
          </p:cNvPr>
          <p:cNvSpPr txBox="1"/>
          <p:nvPr/>
        </p:nvSpPr>
        <p:spPr>
          <a:xfrm>
            <a:off x="246640" y="2751835"/>
            <a:ext cx="3976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933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BEDF62-BC36-D763-D761-26621FAD88A5}"/>
              </a:ext>
            </a:extLst>
          </p:cNvPr>
          <p:cNvSpPr txBox="1"/>
          <p:nvPr/>
        </p:nvSpPr>
        <p:spPr>
          <a:xfrm>
            <a:off x="157368" y="4206465"/>
            <a:ext cx="4001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914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86B45B2-A48A-94C7-0872-B69CB2A4191E}"/>
              </a:ext>
            </a:extLst>
          </p:cNvPr>
          <p:cNvSpPr txBox="1"/>
          <p:nvPr/>
        </p:nvSpPr>
        <p:spPr>
          <a:xfrm>
            <a:off x="6833187" y="1667863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0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3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56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8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9</a:t>
            </a:r>
            <a:endParaRPr lang="ko-KR" altLang="en-US" sz="6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C286B2-9609-F1D3-AB9F-27C47E940882}"/>
              </a:ext>
            </a:extLst>
          </p:cNvPr>
          <p:cNvSpPr txBox="1"/>
          <p:nvPr/>
        </p:nvSpPr>
        <p:spPr>
          <a:xfrm>
            <a:off x="7500248" y="1654731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0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3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56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8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9</a:t>
            </a:r>
            <a:endParaRPr lang="ko-KR" altLang="en-US" sz="6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104D32-1E00-1549-D064-94F84A5A7E18}"/>
              </a:ext>
            </a:extLst>
          </p:cNvPr>
          <p:cNvSpPr txBox="1"/>
          <p:nvPr/>
        </p:nvSpPr>
        <p:spPr>
          <a:xfrm>
            <a:off x="8203906" y="621626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0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3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56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8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9</a:t>
            </a:r>
            <a:endParaRPr lang="ko-KR" altLang="en-US" sz="6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A17962-6253-4A23-D755-5C3D8735F3D4}"/>
              </a:ext>
            </a:extLst>
          </p:cNvPr>
          <p:cNvSpPr txBox="1"/>
          <p:nvPr/>
        </p:nvSpPr>
        <p:spPr>
          <a:xfrm>
            <a:off x="8907564" y="621626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0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3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56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8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9</a:t>
            </a:r>
            <a:endParaRPr lang="ko-KR" altLang="en-US" sz="6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C16746C-2D06-B0E7-EE6A-42BF053EEE89}"/>
              </a:ext>
            </a:extLst>
          </p:cNvPr>
          <p:cNvSpPr/>
          <p:nvPr/>
        </p:nvSpPr>
        <p:spPr>
          <a:xfrm>
            <a:off x="6479090" y="850518"/>
            <a:ext cx="5712910" cy="1860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AF8A06A-8FE2-FB61-DD57-A050B1C1AC5B}"/>
              </a:ext>
            </a:extLst>
          </p:cNvPr>
          <p:cNvSpPr/>
          <p:nvPr/>
        </p:nvSpPr>
        <p:spPr>
          <a:xfrm>
            <a:off x="6479090" y="3613130"/>
            <a:ext cx="5712910" cy="3244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E04F85E-BCD2-FAB0-3027-16670FA830BB}"/>
              </a:ext>
            </a:extLst>
          </p:cNvPr>
          <p:cNvSpPr txBox="1"/>
          <p:nvPr/>
        </p:nvSpPr>
        <p:spPr>
          <a:xfrm>
            <a:off x="7334083" y="3054213"/>
            <a:ext cx="503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,</a:t>
            </a:r>
            <a:endParaRPr lang="ko-KR" altLang="en-US" sz="28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FB6D55F-19B8-42AF-53A2-E30C6EDBDE52}"/>
              </a:ext>
            </a:extLst>
          </p:cNvPr>
          <p:cNvSpPr txBox="1"/>
          <p:nvPr/>
        </p:nvSpPr>
        <p:spPr>
          <a:xfrm>
            <a:off x="6569437" y="1956642"/>
            <a:ext cx="394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2024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D55B8D-D556-D4AB-729B-6B51758AD75A}"/>
              </a:ext>
            </a:extLst>
          </p:cNvPr>
          <p:cNvSpPr txBox="1"/>
          <p:nvPr/>
        </p:nvSpPr>
        <p:spPr>
          <a:xfrm>
            <a:off x="9703413" y="2977828"/>
            <a:ext cx="832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0297F3-6AAB-0F95-E52C-BD6AC6A9259F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20816318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도넛 42">
            <a:extLst>
              <a:ext uri="{FF2B5EF4-FFF2-40B4-BE49-F238E27FC236}">
                <a16:creationId xmlns:a16="http://schemas.microsoft.com/office/drawing/2014/main" id="{1CFB1F66-C0A1-625A-684F-A68F3C4AC9C1}"/>
              </a:ext>
            </a:extLst>
          </p:cNvPr>
          <p:cNvSpPr/>
          <p:nvPr/>
        </p:nvSpPr>
        <p:spPr>
          <a:xfrm>
            <a:off x="2151713" y="2303465"/>
            <a:ext cx="3816424" cy="3816424"/>
          </a:xfrm>
          <a:prstGeom prst="donut">
            <a:avLst>
              <a:gd name="adj" fmla="val 1443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도넛 38">
            <a:extLst>
              <a:ext uri="{FF2B5EF4-FFF2-40B4-BE49-F238E27FC236}">
                <a16:creationId xmlns:a16="http://schemas.microsoft.com/office/drawing/2014/main" id="{E912E73E-E2C7-907C-893D-A7D6CAAE9E5F}"/>
              </a:ext>
            </a:extLst>
          </p:cNvPr>
          <p:cNvSpPr/>
          <p:nvPr/>
        </p:nvSpPr>
        <p:spPr>
          <a:xfrm rot="5400000">
            <a:off x="2135560" y="2250281"/>
            <a:ext cx="3816424" cy="3816424"/>
          </a:xfrm>
          <a:prstGeom prst="donut">
            <a:avLst>
              <a:gd name="adj" fmla="val 1443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원형: 비어 있음 25">
            <a:extLst>
              <a:ext uri="{FF2B5EF4-FFF2-40B4-BE49-F238E27FC236}">
                <a16:creationId xmlns:a16="http://schemas.microsoft.com/office/drawing/2014/main" id="{E30548BA-5DE8-AB3D-A54E-57C838078780}"/>
              </a:ext>
            </a:extLst>
          </p:cNvPr>
          <p:cNvSpPr/>
          <p:nvPr/>
        </p:nvSpPr>
        <p:spPr>
          <a:xfrm>
            <a:off x="-2522997" y="1811301"/>
            <a:ext cx="4982958" cy="4982958"/>
          </a:xfrm>
          <a:prstGeom prst="donu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2706B51-6980-D5B8-AAFB-20288ED0AFCB}"/>
              </a:ext>
            </a:extLst>
          </p:cNvPr>
          <p:cNvGrpSpPr/>
          <p:nvPr/>
        </p:nvGrpSpPr>
        <p:grpSpPr>
          <a:xfrm>
            <a:off x="-2514922" y="1801493"/>
            <a:ext cx="4982960" cy="4987862"/>
            <a:chOff x="6308694" y="1312446"/>
            <a:chExt cx="4982960" cy="4987862"/>
          </a:xfrm>
        </p:grpSpPr>
        <p:sp>
          <p:nvSpPr>
            <p:cNvPr id="50" name="원형: 비어 있음 49">
              <a:extLst>
                <a:ext uri="{FF2B5EF4-FFF2-40B4-BE49-F238E27FC236}">
                  <a16:creationId xmlns:a16="http://schemas.microsoft.com/office/drawing/2014/main" id="{42A8AD0E-E385-E662-EACA-49B3F532B733}"/>
                </a:ext>
              </a:extLst>
            </p:cNvPr>
            <p:cNvSpPr/>
            <p:nvPr/>
          </p:nvSpPr>
          <p:spPr>
            <a:xfrm>
              <a:off x="6308696" y="1317350"/>
              <a:ext cx="4982958" cy="4982958"/>
            </a:xfrm>
            <a:prstGeom prst="don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1EB6DC8B-36F5-475D-54B3-B95B2C221693}"/>
                </a:ext>
              </a:extLst>
            </p:cNvPr>
            <p:cNvSpPr/>
            <p:nvPr/>
          </p:nvSpPr>
          <p:spPr>
            <a:xfrm rot="5400000">
              <a:off x="5069679" y="2551461"/>
              <a:ext cx="4982958" cy="2504927"/>
            </a:xfrm>
            <a:custGeom>
              <a:avLst/>
              <a:gdLst>
                <a:gd name="connsiteX0" fmla="*/ 1265 w 4982958"/>
                <a:gd name="connsiteY0" fmla="*/ 0 h 2504927"/>
                <a:gd name="connsiteX1" fmla="*/ 1247005 w 4982958"/>
                <a:gd name="connsiteY1" fmla="*/ 0 h 2504927"/>
                <a:gd name="connsiteX2" fmla="*/ 1245740 w 4982958"/>
                <a:gd name="connsiteY2" fmla="*/ 25042 h 2504927"/>
                <a:gd name="connsiteX3" fmla="*/ 2491480 w 4982958"/>
                <a:gd name="connsiteY3" fmla="*/ 1270782 h 2504927"/>
                <a:gd name="connsiteX4" fmla="*/ 3737220 w 4982958"/>
                <a:gd name="connsiteY4" fmla="*/ 25042 h 2504927"/>
                <a:gd name="connsiteX5" fmla="*/ 3735956 w 4982958"/>
                <a:gd name="connsiteY5" fmla="*/ 0 h 2504927"/>
                <a:gd name="connsiteX6" fmla="*/ 4981693 w 4982958"/>
                <a:gd name="connsiteY6" fmla="*/ 0 h 2504927"/>
                <a:gd name="connsiteX7" fmla="*/ 4982958 w 4982958"/>
                <a:gd name="connsiteY7" fmla="*/ 25042 h 2504927"/>
                <a:gd name="connsiteX8" fmla="*/ 2746218 w 4982958"/>
                <a:gd name="connsiteY8" fmla="*/ 2503658 h 2504927"/>
                <a:gd name="connsiteX9" fmla="*/ 2721082 w 4982958"/>
                <a:gd name="connsiteY9" fmla="*/ 2504927 h 2504927"/>
                <a:gd name="connsiteX10" fmla="*/ 2261876 w 4982958"/>
                <a:gd name="connsiteY10" fmla="*/ 2504927 h 2504927"/>
                <a:gd name="connsiteX11" fmla="*/ 2236740 w 4982958"/>
                <a:gd name="connsiteY11" fmla="*/ 2503658 h 2504927"/>
                <a:gd name="connsiteX12" fmla="*/ 0 w 4982958"/>
                <a:gd name="connsiteY12" fmla="*/ 25042 h 250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82958" h="2504927">
                  <a:moveTo>
                    <a:pt x="1265" y="0"/>
                  </a:moveTo>
                  <a:lnTo>
                    <a:pt x="1247005" y="0"/>
                  </a:lnTo>
                  <a:lnTo>
                    <a:pt x="1245740" y="25042"/>
                  </a:lnTo>
                  <a:cubicBezTo>
                    <a:pt x="1245740" y="713045"/>
                    <a:pt x="1803477" y="1270782"/>
                    <a:pt x="2491480" y="1270782"/>
                  </a:cubicBezTo>
                  <a:cubicBezTo>
                    <a:pt x="3179483" y="1270782"/>
                    <a:pt x="3737220" y="713045"/>
                    <a:pt x="3737220" y="25042"/>
                  </a:cubicBezTo>
                  <a:lnTo>
                    <a:pt x="3735956" y="0"/>
                  </a:lnTo>
                  <a:lnTo>
                    <a:pt x="4981693" y="0"/>
                  </a:lnTo>
                  <a:lnTo>
                    <a:pt x="4982958" y="25042"/>
                  </a:lnTo>
                  <a:cubicBezTo>
                    <a:pt x="4982958" y="1315048"/>
                    <a:pt x="4002562" y="2376069"/>
                    <a:pt x="2746218" y="2503658"/>
                  </a:cubicBezTo>
                  <a:lnTo>
                    <a:pt x="2721082" y="2504927"/>
                  </a:lnTo>
                  <a:lnTo>
                    <a:pt x="2261876" y="2504927"/>
                  </a:lnTo>
                  <a:lnTo>
                    <a:pt x="2236740" y="2503658"/>
                  </a:lnTo>
                  <a:cubicBezTo>
                    <a:pt x="980397" y="2376069"/>
                    <a:pt x="0" y="1315048"/>
                    <a:pt x="0" y="2504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53" name="원형: 비어 있음 52">
            <a:extLst>
              <a:ext uri="{FF2B5EF4-FFF2-40B4-BE49-F238E27FC236}">
                <a16:creationId xmlns:a16="http://schemas.microsoft.com/office/drawing/2014/main" id="{D0CC6955-BCEC-1A7E-4152-4508FB269CAB}"/>
              </a:ext>
            </a:extLst>
          </p:cNvPr>
          <p:cNvSpPr/>
          <p:nvPr/>
        </p:nvSpPr>
        <p:spPr>
          <a:xfrm>
            <a:off x="9772154" y="1875043"/>
            <a:ext cx="4982958" cy="4982958"/>
          </a:xfrm>
          <a:prstGeom prst="donu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2CDCE692-6189-80B9-C0BA-FA5AF2634B56}"/>
              </a:ext>
            </a:extLst>
          </p:cNvPr>
          <p:cNvGrpSpPr/>
          <p:nvPr/>
        </p:nvGrpSpPr>
        <p:grpSpPr>
          <a:xfrm>
            <a:off x="9725773" y="1875043"/>
            <a:ext cx="5029341" cy="4982958"/>
            <a:chOff x="3129876" y="1494223"/>
            <a:chExt cx="5029341" cy="4982958"/>
          </a:xfrm>
        </p:grpSpPr>
        <p:sp>
          <p:nvSpPr>
            <p:cNvPr id="58" name="원형: 비어 있음 57">
              <a:extLst>
                <a:ext uri="{FF2B5EF4-FFF2-40B4-BE49-F238E27FC236}">
                  <a16:creationId xmlns:a16="http://schemas.microsoft.com/office/drawing/2014/main" id="{F924E2CB-5976-7E7F-DF1D-B5ED0B66DEFB}"/>
                </a:ext>
              </a:extLst>
            </p:cNvPr>
            <p:cNvSpPr/>
            <p:nvPr/>
          </p:nvSpPr>
          <p:spPr>
            <a:xfrm>
              <a:off x="3129876" y="1494223"/>
              <a:ext cx="4982958" cy="4982958"/>
            </a:xfrm>
            <a:prstGeom prst="don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F8CB9671-73D5-C27B-8FC9-68A4F0B748AC}"/>
                </a:ext>
              </a:extLst>
            </p:cNvPr>
            <p:cNvSpPr/>
            <p:nvPr/>
          </p:nvSpPr>
          <p:spPr>
            <a:xfrm rot="16200000">
              <a:off x="4399474" y="2717438"/>
              <a:ext cx="4982958" cy="2536528"/>
            </a:xfrm>
            <a:custGeom>
              <a:avLst/>
              <a:gdLst>
                <a:gd name="connsiteX0" fmla="*/ 1265 w 4982958"/>
                <a:gd name="connsiteY0" fmla="*/ 0 h 2504927"/>
                <a:gd name="connsiteX1" fmla="*/ 1247005 w 4982958"/>
                <a:gd name="connsiteY1" fmla="*/ 0 h 2504927"/>
                <a:gd name="connsiteX2" fmla="*/ 1245740 w 4982958"/>
                <a:gd name="connsiteY2" fmla="*/ 25042 h 2504927"/>
                <a:gd name="connsiteX3" fmla="*/ 2491480 w 4982958"/>
                <a:gd name="connsiteY3" fmla="*/ 1270782 h 2504927"/>
                <a:gd name="connsiteX4" fmla="*/ 3737220 w 4982958"/>
                <a:gd name="connsiteY4" fmla="*/ 25042 h 2504927"/>
                <a:gd name="connsiteX5" fmla="*/ 3735956 w 4982958"/>
                <a:gd name="connsiteY5" fmla="*/ 0 h 2504927"/>
                <a:gd name="connsiteX6" fmla="*/ 4981693 w 4982958"/>
                <a:gd name="connsiteY6" fmla="*/ 0 h 2504927"/>
                <a:gd name="connsiteX7" fmla="*/ 4982958 w 4982958"/>
                <a:gd name="connsiteY7" fmla="*/ 25042 h 2504927"/>
                <a:gd name="connsiteX8" fmla="*/ 2746218 w 4982958"/>
                <a:gd name="connsiteY8" fmla="*/ 2503658 h 2504927"/>
                <a:gd name="connsiteX9" fmla="*/ 2721082 w 4982958"/>
                <a:gd name="connsiteY9" fmla="*/ 2504927 h 2504927"/>
                <a:gd name="connsiteX10" fmla="*/ 2261876 w 4982958"/>
                <a:gd name="connsiteY10" fmla="*/ 2504927 h 2504927"/>
                <a:gd name="connsiteX11" fmla="*/ 2236740 w 4982958"/>
                <a:gd name="connsiteY11" fmla="*/ 2503658 h 2504927"/>
                <a:gd name="connsiteX12" fmla="*/ 0 w 4982958"/>
                <a:gd name="connsiteY12" fmla="*/ 25042 h 250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82958" h="2504927">
                  <a:moveTo>
                    <a:pt x="1265" y="0"/>
                  </a:moveTo>
                  <a:lnTo>
                    <a:pt x="1247005" y="0"/>
                  </a:lnTo>
                  <a:lnTo>
                    <a:pt x="1245740" y="25042"/>
                  </a:lnTo>
                  <a:cubicBezTo>
                    <a:pt x="1245740" y="713045"/>
                    <a:pt x="1803477" y="1270782"/>
                    <a:pt x="2491480" y="1270782"/>
                  </a:cubicBezTo>
                  <a:cubicBezTo>
                    <a:pt x="3179483" y="1270782"/>
                    <a:pt x="3737220" y="713045"/>
                    <a:pt x="3737220" y="25042"/>
                  </a:cubicBezTo>
                  <a:lnTo>
                    <a:pt x="3735956" y="0"/>
                  </a:lnTo>
                  <a:lnTo>
                    <a:pt x="4981693" y="0"/>
                  </a:lnTo>
                  <a:lnTo>
                    <a:pt x="4982958" y="25042"/>
                  </a:lnTo>
                  <a:cubicBezTo>
                    <a:pt x="4982958" y="1315048"/>
                    <a:pt x="4002562" y="2376069"/>
                    <a:pt x="2746218" y="2503658"/>
                  </a:cubicBezTo>
                  <a:lnTo>
                    <a:pt x="2721082" y="2504927"/>
                  </a:lnTo>
                  <a:lnTo>
                    <a:pt x="2261876" y="2504927"/>
                  </a:lnTo>
                  <a:lnTo>
                    <a:pt x="2236740" y="2503658"/>
                  </a:lnTo>
                  <a:cubicBezTo>
                    <a:pt x="980397" y="2376069"/>
                    <a:pt x="0" y="1315048"/>
                    <a:pt x="0" y="25042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B1AE6FAB-FDD1-F8C8-7378-2AA3D475414E}"/>
              </a:ext>
            </a:extLst>
          </p:cNvPr>
          <p:cNvSpPr txBox="1"/>
          <p:nvPr/>
        </p:nvSpPr>
        <p:spPr>
          <a:xfrm>
            <a:off x="2494624" y="5211710"/>
            <a:ext cx="4391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46B1E1"/>
                </a:solidFill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중소기업 </a:t>
            </a:r>
            <a:r>
              <a:rPr lang="en-US" altLang="ko-KR" sz="3200" dirty="0">
                <a:solidFill>
                  <a:srgbClr val="46B1E1"/>
                </a:solidFill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78.1%</a:t>
            </a:r>
            <a:endParaRPr lang="ko-KR" altLang="en-US" sz="3200" dirty="0">
              <a:solidFill>
                <a:srgbClr val="46B1E1"/>
              </a:solidFill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8EB68A5-CA4C-84C1-C0D9-54D52426BF16}"/>
              </a:ext>
            </a:extLst>
          </p:cNvPr>
          <p:cNvSpPr txBox="1"/>
          <p:nvPr/>
        </p:nvSpPr>
        <p:spPr>
          <a:xfrm>
            <a:off x="832272" y="1208718"/>
            <a:ext cx="3519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랜섬웨어</a:t>
            </a:r>
            <a:r>
              <a:rPr lang="ko-KR" altLang="en-US" sz="2800" dirty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 신고 비율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ED0EC8B-42B3-8231-3153-588EB8ABA90D}"/>
              </a:ext>
            </a:extLst>
          </p:cNvPr>
          <p:cNvSpPr txBox="1"/>
          <p:nvPr/>
        </p:nvSpPr>
        <p:spPr>
          <a:xfrm>
            <a:off x="6879849" y="2388890"/>
            <a:ext cx="3120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47D45A"/>
                </a:solidFill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제조업 </a:t>
            </a:r>
            <a:r>
              <a:rPr lang="en-US" altLang="ko-KR" sz="3200" dirty="0">
                <a:solidFill>
                  <a:srgbClr val="47D45A"/>
                </a:solidFill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36.7%</a:t>
            </a:r>
            <a:endParaRPr lang="ko-KR" altLang="en-US" sz="3200" dirty="0">
              <a:solidFill>
                <a:srgbClr val="47D45A"/>
              </a:solidFill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8E95071-5220-44CD-F255-5A37909B30FA}"/>
              </a:ext>
            </a:extLst>
          </p:cNvPr>
          <p:cNvSpPr txBox="1"/>
          <p:nvPr/>
        </p:nvSpPr>
        <p:spPr>
          <a:xfrm>
            <a:off x="7536354" y="1094900"/>
            <a:ext cx="4512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업종별 </a:t>
            </a:r>
            <a:r>
              <a:rPr lang="ko-KR" altLang="en-US" sz="2800" dirty="0" err="1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랜섬웨어</a:t>
            </a:r>
            <a:r>
              <a:rPr lang="ko-KR" altLang="en-US" sz="2800" dirty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 신고 비율</a:t>
            </a: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73D9BD5D-BBC5-33EC-7859-B044112D6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7460" y="6525414"/>
            <a:ext cx="4804064" cy="37798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5135BAC-25A2-67D6-BF14-DCFC61357252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71904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decel="2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9000000">
                                      <p:cBhvr>
                                        <p:cTn id="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3600000">
                                      <p:cBhvr>
                                        <p:cTn id="1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 rot="19407754">
            <a:off x="6081430" y="3956778"/>
            <a:ext cx="3107285" cy="2750544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1.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개요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1-1.</a:t>
            </a:r>
            <a:r>
              <a:rPr lang="ko-KR" altLang="en-US" sz="2400" dirty="0">
                <a:solidFill>
                  <a:schemeClr val="bg1"/>
                </a:solidFill>
              </a:rPr>
              <a:t> 팀원 소개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1-2. </a:t>
            </a:r>
            <a:r>
              <a:rPr lang="ko-KR" altLang="en-US" sz="2400" dirty="0">
                <a:solidFill>
                  <a:schemeClr val="bg1"/>
                </a:solidFill>
              </a:rPr>
              <a:t>주제선정 과정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1-3. </a:t>
            </a:r>
            <a:r>
              <a:rPr lang="ko-KR" altLang="en-US" sz="2400" dirty="0">
                <a:solidFill>
                  <a:schemeClr val="bg1"/>
                </a:solidFill>
              </a:rPr>
              <a:t>최근 이슈 및 보고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1-4. </a:t>
            </a:r>
            <a:r>
              <a:rPr lang="ko-KR" altLang="en-US" sz="2400" dirty="0">
                <a:solidFill>
                  <a:schemeClr val="bg1"/>
                </a:solidFill>
              </a:rPr>
              <a:t>무엇을 할 것인가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D77A0B6-7D36-4515-7F4E-544DC8328B57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0FFABE5B-D307-CEFE-8CCF-87378FCE4E4A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0DBBBBEC-DFCB-4DB2-DCC1-F3B14B6615CC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6" name="그래픽 35" descr="예술가 남성 단색으로 채워진">
            <a:extLst>
              <a:ext uri="{FF2B5EF4-FFF2-40B4-BE49-F238E27FC236}">
                <a16:creationId xmlns:a16="http://schemas.microsoft.com/office/drawing/2014/main" id="{EBE7ECC3-9893-4B55-8D62-D341858EB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38" name="그래픽 37" descr="군인 남성 단색으로 채워진">
            <a:extLst>
              <a:ext uri="{FF2B5EF4-FFF2-40B4-BE49-F238E27FC236}">
                <a16:creationId xmlns:a16="http://schemas.microsoft.com/office/drawing/2014/main" id="{5E2CEA0D-E745-C74A-D79F-0CB0D1327B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39" name="그래픽 38" descr="남성 용접공 단색으로 채워진">
            <a:extLst>
              <a:ext uri="{FF2B5EF4-FFF2-40B4-BE49-F238E27FC236}">
                <a16:creationId xmlns:a16="http://schemas.microsoft.com/office/drawing/2014/main" id="{37FC62A8-3FD4-CCF0-8A9B-7EC68B924F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40" name="그래픽 39" descr="남성 용접공 단색으로 채워진">
            <a:extLst>
              <a:ext uri="{FF2B5EF4-FFF2-40B4-BE49-F238E27FC236}">
                <a16:creationId xmlns:a16="http://schemas.microsoft.com/office/drawing/2014/main" id="{A5624B15-A94C-3096-E668-162374E883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pic>
        <p:nvPicPr>
          <p:cNvPr id="18" name="그림 17" descr="인간의 얼굴, 사람, 의류, 입술이(가) 표시된 사진&#10;&#10;자동 생성된 설명">
            <a:extLst>
              <a:ext uri="{FF2B5EF4-FFF2-40B4-BE49-F238E27FC236}">
                <a16:creationId xmlns:a16="http://schemas.microsoft.com/office/drawing/2014/main" id="{D119B4C0-BE5B-5FBE-1FA3-6A324FA0F87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47" t="4322" r="-6828" b="13834"/>
          <a:stretch/>
        </p:blipFill>
        <p:spPr>
          <a:xfrm>
            <a:off x="6690728" y="4182781"/>
            <a:ext cx="1902101" cy="1875393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0372060-2821-7714-8670-1D83280A531B}"/>
              </a:ext>
            </a:extLst>
          </p:cNvPr>
          <p:cNvSpPr/>
          <p:nvPr/>
        </p:nvSpPr>
        <p:spPr>
          <a:xfrm>
            <a:off x="6548356" y="6153810"/>
            <a:ext cx="2169918" cy="449213"/>
          </a:xfrm>
          <a:prstGeom prst="roundRect">
            <a:avLst/>
          </a:prstGeom>
          <a:noFill/>
          <a:ln>
            <a:noFill/>
          </a:ln>
          <a:effectLst>
            <a:outerShdw blurRad="50800" dist="38100" sx="90000" sy="90000" algn="l" rotWithShape="0">
              <a:prstClr val="black">
                <a:alpha val="9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</p:spTree>
    <p:extLst>
      <p:ext uri="{BB962C8B-B14F-4D97-AF65-F5344CB8AC3E}">
        <p14:creationId xmlns:p14="http://schemas.microsoft.com/office/powerpoint/2010/main" val="2406826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7E72A5C-9A94-F09F-AD2F-6BB43E29705F}"/>
              </a:ext>
            </a:extLst>
          </p:cNvPr>
          <p:cNvGrpSpPr/>
          <p:nvPr/>
        </p:nvGrpSpPr>
        <p:grpSpPr>
          <a:xfrm>
            <a:off x="3504653" y="1824225"/>
            <a:ext cx="4377140" cy="4294500"/>
            <a:chOff x="3822992" y="1861744"/>
            <a:chExt cx="4377140" cy="4294500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0B709D3-2636-4F77-E07E-258725DFB8A3}"/>
                </a:ext>
              </a:extLst>
            </p:cNvPr>
            <p:cNvSpPr/>
            <p:nvPr/>
          </p:nvSpPr>
          <p:spPr>
            <a:xfrm>
              <a:off x="4020310" y="1861744"/>
              <a:ext cx="4152650" cy="415265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rgbClr val="3572E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5929333-37C1-C204-B178-F504BF70BC32}"/>
                </a:ext>
              </a:extLst>
            </p:cNvPr>
            <p:cNvSpPr/>
            <p:nvPr/>
          </p:nvSpPr>
          <p:spPr>
            <a:xfrm>
              <a:off x="3822992" y="2003594"/>
              <a:ext cx="4152650" cy="415265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rgbClr val="3ABEF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CA84860-BF31-1F11-6463-39EEA0319ADD}"/>
                </a:ext>
              </a:extLst>
            </p:cNvPr>
            <p:cNvSpPr/>
            <p:nvPr/>
          </p:nvSpPr>
          <p:spPr>
            <a:xfrm>
              <a:off x="4047482" y="2000315"/>
              <a:ext cx="4152650" cy="415265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rgbClr val="A7E6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C6CA29A-7C80-A53B-8EF4-AE8B21CDA87C}"/>
              </a:ext>
            </a:extLst>
          </p:cNvPr>
          <p:cNvSpPr txBox="1"/>
          <p:nvPr/>
        </p:nvSpPr>
        <p:spPr>
          <a:xfrm>
            <a:off x="4308210" y="2992609"/>
            <a:ext cx="2880320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악성코드 감염이나 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외부의 공격에 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예방 할 수 있는 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방법이 없을까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72BA30-B23C-8527-242A-CB89BC62DE1A}"/>
              </a:ext>
            </a:extLst>
          </p:cNvPr>
          <p:cNvSpPr txBox="1"/>
          <p:nvPr/>
        </p:nvSpPr>
        <p:spPr>
          <a:xfrm rot="4295488">
            <a:off x="8139308" y="2629428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rgbClr val="3572EF"/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rgbClr val="3572EF"/>
              </a:solidFill>
              <a:latin typeface="Algerian" panose="04020705040A02060702" pitchFamily="8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727B13-BDF8-F832-1180-09F77D5047A3}"/>
              </a:ext>
            </a:extLst>
          </p:cNvPr>
          <p:cNvSpPr txBox="1"/>
          <p:nvPr/>
        </p:nvSpPr>
        <p:spPr>
          <a:xfrm rot="18330146">
            <a:off x="2312350" y="1058238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rgbClr val="3ABEF9"/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rgbClr val="3ABEF9"/>
              </a:solidFill>
              <a:latin typeface="Algerian" panose="04020705040A02060702" pitchFamily="8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59ABE1-FCE8-5E4D-933D-A22699334E75}"/>
              </a:ext>
            </a:extLst>
          </p:cNvPr>
          <p:cNvSpPr txBox="1"/>
          <p:nvPr/>
        </p:nvSpPr>
        <p:spPr>
          <a:xfrm rot="16625439">
            <a:off x="1951680" y="2373953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rgbClr val="3572EF"/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rgbClr val="3572EF"/>
              </a:solidFill>
              <a:latin typeface="Algerian" panose="04020705040A02060702" pitchFamily="8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C0C58D-4D32-8C80-DDB9-FEBD2AEA0589}"/>
              </a:ext>
            </a:extLst>
          </p:cNvPr>
          <p:cNvSpPr txBox="1"/>
          <p:nvPr/>
        </p:nvSpPr>
        <p:spPr>
          <a:xfrm rot="3087614">
            <a:off x="7474246" y="951126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chemeClr val="tx2">
                    <a:lumMod val="50000"/>
                    <a:lumOff val="50000"/>
                  </a:schemeClr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chemeClr val="tx2">
                  <a:lumMod val="50000"/>
                  <a:lumOff val="5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15FCFF-0308-2CF1-80D5-8DDE410D1967}"/>
              </a:ext>
            </a:extLst>
          </p:cNvPr>
          <p:cNvSpPr txBox="1"/>
          <p:nvPr/>
        </p:nvSpPr>
        <p:spPr>
          <a:xfrm rot="20144291">
            <a:off x="3826353" y="316225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rgbClr val="A7E6FF"/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rgbClr val="A7E6FF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049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B9532-683C-0A67-4803-F51DC62F79AB}"/>
              </a:ext>
            </a:extLst>
          </p:cNvPr>
          <p:cNvGrpSpPr/>
          <p:nvPr/>
        </p:nvGrpSpPr>
        <p:grpSpPr>
          <a:xfrm>
            <a:off x="4978950" y="1943805"/>
            <a:ext cx="2700479" cy="2629343"/>
            <a:chOff x="3388240" y="2822770"/>
            <a:chExt cx="2300546" cy="2056715"/>
          </a:xfrm>
        </p:grpSpPr>
        <p:pic>
          <p:nvPicPr>
            <p:cNvPr id="44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BCC8D5FD-8085-2FCE-366F-F5A601367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48" name="그래픽 47" descr="모니터 단색으로 채워진">
              <a:extLst>
                <a:ext uri="{FF2B5EF4-FFF2-40B4-BE49-F238E27FC236}">
                  <a16:creationId xmlns:a16="http://schemas.microsoft.com/office/drawing/2014/main" id="{C7E82413-5676-34F0-9E68-B9AAE183D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B48049F-F1FB-5CD7-B8A0-F8D4CA3C59A3}"/>
              </a:ext>
            </a:extLst>
          </p:cNvPr>
          <p:cNvGrpSpPr/>
          <p:nvPr/>
        </p:nvGrpSpPr>
        <p:grpSpPr>
          <a:xfrm>
            <a:off x="4978950" y="1940212"/>
            <a:ext cx="2700479" cy="2629343"/>
            <a:chOff x="3388240" y="2822770"/>
            <a:chExt cx="2300546" cy="2056715"/>
          </a:xfrm>
        </p:grpSpPr>
        <p:pic>
          <p:nvPicPr>
            <p:cNvPr id="30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7B01098C-7ED8-265F-93AE-E502838CD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32" name="그래픽 31" descr="모니터 단색으로 채워진">
              <a:extLst>
                <a:ext uri="{FF2B5EF4-FFF2-40B4-BE49-F238E27FC236}">
                  <a16:creationId xmlns:a16="http://schemas.microsoft.com/office/drawing/2014/main" id="{64272356-717F-ED54-251E-6B0D5692C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C5CD50-D472-CCA2-6BE3-229B2D94EC99}"/>
              </a:ext>
            </a:extLst>
          </p:cNvPr>
          <p:cNvGrpSpPr/>
          <p:nvPr/>
        </p:nvGrpSpPr>
        <p:grpSpPr>
          <a:xfrm>
            <a:off x="4967719" y="1947398"/>
            <a:ext cx="2700479" cy="2629343"/>
            <a:chOff x="3388240" y="2822770"/>
            <a:chExt cx="2300546" cy="2056715"/>
          </a:xfrm>
        </p:grpSpPr>
        <p:pic>
          <p:nvPicPr>
            <p:cNvPr id="55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AE2DDA09-5856-4098-7708-45627EB3D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56" name="그래픽 55" descr="모니터 단색으로 채워진">
              <a:extLst>
                <a:ext uri="{FF2B5EF4-FFF2-40B4-BE49-F238E27FC236}">
                  <a16:creationId xmlns:a16="http://schemas.microsoft.com/office/drawing/2014/main" id="{8BEF6AD4-0FF3-2299-2AEE-AB16D18A3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BAAC824-125C-041C-842F-35B668D06042}"/>
              </a:ext>
            </a:extLst>
          </p:cNvPr>
          <p:cNvSpPr txBox="1"/>
          <p:nvPr/>
        </p:nvSpPr>
        <p:spPr>
          <a:xfrm>
            <a:off x="231498" y="1191359"/>
            <a:ext cx="5191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나누면 어떨까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FB68356-704A-7D0D-DDEA-5CA0210BD944}"/>
              </a:ext>
            </a:extLst>
          </p:cNvPr>
          <p:cNvGrpSpPr/>
          <p:nvPr/>
        </p:nvGrpSpPr>
        <p:grpSpPr>
          <a:xfrm>
            <a:off x="4978950" y="1947397"/>
            <a:ext cx="2700479" cy="2629343"/>
            <a:chOff x="3388240" y="2822770"/>
            <a:chExt cx="2300546" cy="2056715"/>
          </a:xfrm>
        </p:grpSpPr>
        <p:pic>
          <p:nvPicPr>
            <p:cNvPr id="59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F2D921D1-DDC3-A7C5-0ED7-D98F0B11F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60" name="그래픽 59" descr="모니터 단색으로 채워진">
              <a:extLst>
                <a:ext uri="{FF2B5EF4-FFF2-40B4-BE49-F238E27FC236}">
                  <a16:creationId xmlns:a16="http://schemas.microsoft.com/office/drawing/2014/main" id="{4D690740-ED98-E750-4BB5-1E7F240CB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9563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B9532-683C-0A67-4803-F51DC62F79AB}"/>
              </a:ext>
            </a:extLst>
          </p:cNvPr>
          <p:cNvGrpSpPr/>
          <p:nvPr/>
        </p:nvGrpSpPr>
        <p:grpSpPr>
          <a:xfrm>
            <a:off x="4978950" y="1943805"/>
            <a:ext cx="2700479" cy="2629343"/>
            <a:chOff x="3388240" y="2822770"/>
            <a:chExt cx="2300546" cy="2056715"/>
          </a:xfrm>
        </p:grpSpPr>
        <p:pic>
          <p:nvPicPr>
            <p:cNvPr id="44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BCC8D5FD-8085-2FCE-366F-F5A601367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48" name="그래픽 47" descr="모니터 단색으로 채워진">
              <a:extLst>
                <a:ext uri="{FF2B5EF4-FFF2-40B4-BE49-F238E27FC236}">
                  <a16:creationId xmlns:a16="http://schemas.microsoft.com/office/drawing/2014/main" id="{C7E82413-5676-34F0-9E68-B9AAE183D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B48049F-F1FB-5CD7-B8A0-F8D4CA3C59A3}"/>
              </a:ext>
            </a:extLst>
          </p:cNvPr>
          <p:cNvGrpSpPr/>
          <p:nvPr/>
        </p:nvGrpSpPr>
        <p:grpSpPr>
          <a:xfrm>
            <a:off x="4978950" y="4345718"/>
            <a:ext cx="2700479" cy="2629343"/>
            <a:chOff x="3388240" y="2822770"/>
            <a:chExt cx="2300546" cy="2056715"/>
          </a:xfrm>
        </p:grpSpPr>
        <p:pic>
          <p:nvPicPr>
            <p:cNvPr id="30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7B01098C-7ED8-265F-93AE-E502838CD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32" name="그래픽 31" descr="모니터 단색으로 채워진">
              <a:extLst>
                <a:ext uri="{FF2B5EF4-FFF2-40B4-BE49-F238E27FC236}">
                  <a16:creationId xmlns:a16="http://schemas.microsoft.com/office/drawing/2014/main" id="{64272356-717F-ED54-251E-6B0D5692C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C5CD50-D472-CCA2-6BE3-229B2D94EC99}"/>
              </a:ext>
            </a:extLst>
          </p:cNvPr>
          <p:cNvGrpSpPr/>
          <p:nvPr/>
        </p:nvGrpSpPr>
        <p:grpSpPr>
          <a:xfrm>
            <a:off x="8900747" y="1947398"/>
            <a:ext cx="2700479" cy="2629343"/>
            <a:chOff x="3388240" y="2822770"/>
            <a:chExt cx="2300546" cy="2056715"/>
          </a:xfrm>
        </p:grpSpPr>
        <p:pic>
          <p:nvPicPr>
            <p:cNvPr id="55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AE2DDA09-5856-4098-7708-45627EB3D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56" name="그래픽 55" descr="모니터 단색으로 채워진">
              <a:extLst>
                <a:ext uri="{FF2B5EF4-FFF2-40B4-BE49-F238E27FC236}">
                  <a16:creationId xmlns:a16="http://schemas.microsoft.com/office/drawing/2014/main" id="{8BEF6AD4-0FF3-2299-2AEE-AB16D18A3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FB68356-704A-7D0D-DDEA-5CA0210BD944}"/>
              </a:ext>
            </a:extLst>
          </p:cNvPr>
          <p:cNvGrpSpPr/>
          <p:nvPr/>
        </p:nvGrpSpPr>
        <p:grpSpPr>
          <a:xfrm>
            <a:off x="1285078" y="1947397"/>
            <a:ext cx="2700479" cy="2629343"/>
            <a:chOff x="3388240" y="2822770"/>
            <a:chExt cx="2300546" cy="2056715"/>
          </a:xfrm>
        </p:grpSpPr>
        <p:pic>
          <p:nvPicPr>
            <p:cNvPr id="59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F2D921D1-DDC3-A7C5-0ED7-D98F0B11F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60" name="그래픽 59" descr="모니터 단색으로 채워진">
              <a:extLst>
                <a:ext uri="{FF2B5EF4-FFF2-40B4-BE49-F238E27FC236}">
                  <a16:creationId xmlns:a16="http://schemas.microsoft.com/office/drawing/2014/main" id="{4D690740-ED98-E750-4BB5-1E7F240CB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4E5A2BF-F381-B625-05FF-497AF495FD68}"/>
              </a:ext>
            </a:extLst>
          </p:cNvPr>
          <p:cNvSpPr txBox="1"/>
          <p:nvPr/>
        </p:nvSpPr>
        <p:spPr>
          <a:xfrm>
            <a:off x="231498" y="1191359"/>
            <a:ext cx="5191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나누면 어떨까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3587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!!타원 45">
            <a:extLst>
              <a:ext uri="{FF2B5EF4-FFF2-40B4-BE49-F238E27FC236}">
                <a16:creationId xmlns:a16="http://schemas.microsoft.com/office/drawing/2014/main" id="{8B33E272-6563-A324-AFAA-35627BC84C48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320EAC0-59C4-C712-A350-FE06BFDA3B2B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CA8EF374-7EB4-20D5-30B6-82F255FB75A2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66882AA-81BE-1930-DC21-F5FA90B1C65D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CFFBF72-3841-35BD-2995-28321DE07E01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DCBA126-0E2A-374A-085C-40529E12008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34A6CAB-708C-667B-25F8-41D10E508DAE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4D1B98-15D3-7783-E76A-E12A58506A36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1DF0B4B6-1E77-D599-4005-1920D6316C0A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F5C95274-2218-76D1-A49D-9905811ABEEA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D21EDE-7CC5-0A1A-72DE-6B92B3A045CF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CE2FAD2-9B28-D840-280D-8E8B09267D3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A7741EDD-B650-1E7D-F558-BAEC8AF86F49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5310EB-D3CC-252E-5BD1-720C2925CF86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DD03EDBB-3074-7D3A-9FB7-4DD8B266D5E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F940A538-A577-9C88-3F84-E3D676FCFE27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4" name="그래픽 53" descr="예술가 남성 단색으로 채워진">
            <a:extLst>
              <a:ext uri="{FF2B5EF4-FFF2-40B4-BE49-F238E27FC236}">
                <a16:creationId xmlns:a16="http://schemas.microsoft.com/office/drawing/2014/main" id="{8BB9AE75-1705-6047-94D7-645A39B6C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55" name="그래픽 54" descr="남성 교수 단색으로 채워진">
            <a:extLst>
              <a:ext uri="{FF2B5EF4-FFF2-40B4-BE49-F238E27FC236}">
                <a16:creationId xmlns:a16="http://schemas.microsoft.com/office/drawing/2014/main" id="{D7848AF1-B247-A118-2FCE-D8A7B7095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56" name="그래픽 55" descr="군인 남성 단색으로 채워진">
            <a:extLst>
              <a:ext uri="{FF2B5EF4-FFF2-40B4-BE49-F238E27FC236}">
                <a16:creationId xmlns:a16="http://schemas.microsoft.com/office/drawing/2014/main" id="{69AACC9F-5721-EA7A-6A4B-6EC2B87372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57" name="그래픽 56" descr="남성 용접공 단색으로 채워진">
            <a:extLst>
              <a:ext uri="{FF2B5EF4-FFF2-40B4-BE49-F238E27FC236}">
                <a16:creationId xmlns:a16="http://schemas.microsoft.com/office/drawing/2014/main" id="{700917CC-9400-E257-1EEF-F01CF2F19C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58" name="그래픽 57" descr="남성 용접공 단색으로 채워진">
            <a:extLst>
              <a:ext uri="{FF2B5EF4-FFF2-40B4-BE49-F238E27FC236}">
                <a16:creationId xmlns:a16="http://schemas.microsoft.com/office/drawing/2014/main" id="{C2224EBD-3AD9-F04C-9F9F-6FDA05395D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1326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6180D9-64AF-5A13-5B4E-E1C5A3AE6434}"/>
              </a:ext>
            </a:extLst>
          </p:cNvPr>
          <p:cNvSpPr txBox="1"/>
          <p:nvPr/>
        </p:nvSpPr>
        <p:spPr>
          <a:xfrm>
            <a:off x="3495197" y="2079846"/>
            <a:ext cx="1579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957D5A-6272-B7D0-4D55-1D0AF4D818EF}"/>
              </a:ext>
            </a:extLst>
          </p:cNvPr>
          <p:cNvSpPr txBox="1"/>
          <p:nvPr/>
        </p:nvSpPr>
        <p:spPr>
          <a:xfrm>
            <a:off x="7213339" y="2057354"/>
            <a:ext cx="1579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리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3BA00F8-795D-3AEC-3430-3C5E35BB1B6E}"/>
              </a:ext>
            </a:extLst>
          </p:cNvPr>
          <p:cNvSpPr txBox="1"/>
          <p:nvPr/>
        </p:nvSpPr>
        <p:spPr>
          <a:xfrm>
            <a:off x="5471810" y="2057354"/>
            <a:ext cx="1579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BF5C4E6-2B71-68D1-2CFF-F5C8F890BC3A}"/>
              </a:ext>
            </a:extLst>
          </p:cNvPr>
          <p:cNvGrpSpPr/>
          <p:nvPr/>
        </p:nvGrpSpPr>
        <p:grpSpPr>
          <a:xfrm>
            <a:off x="-2437169" y="2340362"/>
            <a:ext cx="2254977" cy="2254977"/>
            <a:chOff x="577620" y="2340362"/>
            <a:chExt cx="2254977" cy="2254977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6C0E9BF-EE11-33F4-74CE-C927ECA28EC0}"/>
                </a:ext>
              </a:extLst>
            </p:cNvPr>
            <p:cNvSpPr/>
            <p:nvPr/>
          </p:nvSpPr>
          <p:spPr>
            <a:xfrm>
              <a:off x="577620" y="2340362"/>
              <a:ext cx="2254977" cy="2254977"/>
            </a:xfrm>
            <a:prstGeom prst="ellipse">
              <a:avLst/>
            </a:prstGeom>
            <a:solidFill>
              <a:srgbClr val="EF40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B421F61-41D5-764E-F286-0227FA44911A}"/>
                </a:ext>
              </a:extLst>
            </p:cNvPr>
            <p:cNvGrpSpPr/>
            <p:nvPr/>
          </p:nvGrpSpPr>
          <p:grpSpPr>
            <a:xfrm>
              <a:off x="1126267" y="2857792"/>
              <a:ext cx="1218959" cy="1218959"/>
              <a:chOff x="1072948" y="1432739"/>
              <a:chExt cx="1218959" cy="1218959"/>
            </a:xfrm>
          </p:grpSpPr>
          <p:pic>
            <p:nvPicPr>
              <p:cNvPr id="12" name="그래픽 11" descr="서버 윤곽선">
                <a:extLst>
                  <a:ext uri="{FF2B5EF4-FFF2-40B4-BE49-F238E27FC236}">
                    <a16:creationId xmlns:a16="http://schemas.microsoft.com/office/drawing/2014/main" id="{BA8A55E6-AC6E-8CA4-5189-69CB0599CD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414680" y="1702320"/>
                <a:ext cx="535494" cy="535494"/>
              </a:xfrm>
              <a:prstGeom prst="rect">
                <a:avLst/>
              </a:prstGeom>
            </p:spPr>
          </p:pic>
          <p:pic>
            <p:nvPicPr>
              <p:cNvPr id="13" name="그래픽 12" descr="모니터 윤곽선">
                <a:extLst>
                  <a:ext uri="{FF2B5EF4-FFF2-40B4-BE49-F238E27FC236}">
                    <a16:creationId xmlns:a16="http://schemas.microsoft.com/office/drawing/2014/main" id="{54B6F57B-9498-DA25-73EA-28561AC02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72948" y="1432739"/>
                <a:ext cx="1218959" cy="1218959"/>
              </a:xfrm>
              <a:prstGeom prst="rect">
                <a:avLst/>
              </a:prstGeom>
            </p:spPr>
          </p:pic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9651ECA-2A7C-6394-3F1C-33E1B60FCC21}"/>
              </a:ext>
            </a:extLst>
          </p:cNvPr>
          <p:cNvGrpSpPr/>
          <p:nvPr/>
        </p:nvGrpSpPr>
        <p:grpSpPr>
          <a:xfrm>
            <a:off x="12374192" y="2171651"/>
            <a:ext cx="2254977" cy="2254977"/>
            <a:chOff x="9570318" y="2171651"/>
            <a:chExt cx="2254977" cy="2254977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5C671EF-0F8C-F0D9-5E3E-BF2A84B350A1}"/>
                </a:ext>
              </a:extLst>
            </p:cNvPr>
            <p:cNvSpPr/>
            <p:nvPr/>
          </p:nvSpPr>
          <p:spPr>
            <a:xfrm>
              <a:off x="9570318" y="2171651"/>
              <a:ext cx="2254977" cy="225497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C201A19-D19C-5275-246B-5500AED527E3}"/>
                </a:ext>
              </a:extLst>
            </p:cNvPr>
            <p:cNvGrpSpPr/>
            <p:nvPr/>
          </p:nvGrpSpPr>
          <p:grpSpPr>
            <a:xfrm>
              <a:off x="10112035" y="2678551"/>
              <a:ext cx="1218959" cy="1218959"/>
              <a:chOff x="9457210" y="1432739"/>
              <a:chExt cx="1218959" cy="1218959"/>
            </a:xfrm>
            <a:solidFill>
              <a:schemeClr val="bg1"/>
            </a:solidFill>
          </p:grpSpPr>
          <p:pic>
            <p:nvPicPr>
              <p:cNvPr id="22" name="그래픽 21" descr="모니터 윤곽선">
                <a:extLst>
                  <a:ext uri="{FF2B5EF4-FFF2-40B4-BE49-F238E27FC236}">
                    <a16:creationId xmlns:a16="http://schemas.microsoft.com/office/drawing/2014/main" id="{88ABEDD2-7156-638F-00A0-9D1B9A287F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57210" y="1432739"/>
                <a:ext cx="1218959" cy="1218959"/>
              </a:xfrm>
              <a:prstGeom prst="rect">
                <a:avLst/>
              </a:prstGeom>
            </p:spPr>
          </p:pic>
          <p:pic>
            <p:nvPicPr>
              <p:cNvPr id="23" name="그래픽 22" descr="좌뇌 단색으로 채워진">
                <a:extLst>
                  <a:ext uri="{FF2B5EF4-FFF2-40B4-BE49-F238E27FC236}">
                    <a16:creationId xmlns:a16="http://schemas.microsoft.com/office/drawing/2014/main" id="{2C87AB85-6E09-0843-665F-531B1C367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754816" y="1676746"/>
                <a:ext cx="602091" cy="602091"/>
              </a:xfrm>
              <a:prstGeom prst="rect">
                <a:avLst/>
              </a:prstGeom>
            </p:spPr>
          </p:pic>
        </p:grp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2831D64-9C04-7A91-3BA1-E86C98E59892}"/>
              </a:ext>
            </a:extLst>
          </p:cNvPr>
          <p:cNvCxnSpPr>
            <a:cxnSpLocks/>
          </p:cNvCxnSpPr>
          <p:nvPr/>
        </p:nvCxnSpPr>
        <p:spPr>
          <a:xfrm>
            <a:off x="6213231" y="2444213"/>
            <a:ext cx="5275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024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!!타원 45">
            <a:extLst>
              <a:ext uri="{FF2B5EF4-FFF2-40B4-BE49-F238E27FC236}">
                <a16:creationId xmlns:a16="http://schemas.microsoft.com/office/drawing/2014/main" id="{8B33E272-6563-A324-AFAA-35627BC84C48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320EAC0-59C4-C712-A350-FE06BFDA3B2B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CA8EF374-7EB4-20D5-30B6-82F255FB75A2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66882AA-81BE-1930-DC21-F5FA90B1C65D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CFFBF72-3841-35BD-2995-28321DE07E01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DCBA126-0E2A-374A-085C-40529E12008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34A6CAB-708C-667B-25F8-41D10E508DAE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4D1B98-15D3-7783-E76A-E12A58506A36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1DF0B4B6-1E77-D599-4005-1920D6316C0A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F5C95274-2218-76D1-A49D-9905811ABEEA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D21EDE-7CC5-0A1A-72DE-6B92B3A045CF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CE2FAD2-9B28-D840-280D-8E8B09267D3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A7741EDD-B650-1E7D-F558-BAEC8AF86F49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5310EB-D3CC-252E-5BD1-720C2925CF86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DD03EDBB-3074-7D3A-9FB7-4DD8B266D5E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F940A538-A577-9C88-3F84-E3D676FCFE27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4" name="그래픽 53" descr="예술가 남성 단색으로 채워진">
            <a:extLst>
              <a:ext uri="{FF2B5EF4-FFF2-40B4-BE49-F238E27FC236}">
                <a16:creationId xmlns:a16="http://schemas.microsoft.com/office/drawing/2014/main" id="{8BB9AE75-1705-6047-94D7-645A39B6C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55" name="그래픽 54" descr="남성 교수 단색으로 채워진">
            <a:extLst>
              <a:ext uri="{FF2B5EF4-FFF2-40B4-BE49-F238E27FC236}">
                <a16:creationId xmlns:a16="http://schemas.microsoft.com/office/drawing/2014/main" id="{D7848AF1-B247-A118-2FCE-D8A7B7095F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56" name="그래픽 55" descr="군인 남성 단색으로 채워진">
            <a:extLst>
              <a:ext uri="{FF2B5EF4-FFF2-40B4-BE49-F238E27FC236}">
                <a16:creationId xmlns:a16="http://schemas.microsoft.com/office/drawing/2014/main" id="{69AACC9F-5721-EA7A-6A4B-6EC2B87372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57" name="그래픽 56" descr="남성 용접공 단색으로 채워진">
            <a:extLst>
              <a:ext uri="{FF2B5EF4-FFF2-40B4-BE49-F238E27FC236}">
                <a16:creationId xmlns:a16="http://schemas.microsoft.com/office/drawing/2014/main" id="{700917CC-9400-E257-1EEF-F01CF2F19C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58" name="그래픽 57" descr="남성 용접공 단색으로 채워진">
            <a:extLst>
              <a:ext uri="{FF2B5EF4-FFF2-40B4-BE49-F238E27FC236}">
                <a16:creationId xmlns:a16="http://schemas.microsoft.com/office/drawing/2014/main" id="{C2224EBD-3AD9-F04C-9F9F-6FDA05395D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1326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43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6180D9-64AF-5A13-5B4E-E1C5A3AE6434}"/>
              </a:ext>
            </a:extLst>
          </p:cNvPr>
          <p:cNvSpPr txBox="1"/>
          <p:nvPr/>
        </p:nvSpPr>
        <p:spPr>
          <a:xfrm>
            <a:off x="3895281" y="1125331"/>
            <a:ext cx="979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957D5A-6272-B7D0-4D55-1D0AF4D818EF}"/>
              </a:ext>
            </a:extLst>
          </p:cNvPr>
          <p:cNvSpPr txBox="1"/>
          <p:nvPr/>
        </p:nvSpPr>
        <p:spPr>
          <a:xfrm>
            <a:off x="7560415" y="1102839"/>
            <a:ext cx="979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리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3BA00F8-795D-3AEC-3430-3C5E35BB1B6E}"/>
              </a:ext>
            </a:extLst>
          </p:cNvPr>
          <p:cNvSpPr txBox="1"/>
          <p:nvPr/>
        </p:nvSpPr>
        <p:spPr>
          <a:xfrm>
            <a:off x="5798338" y="1102839"/>
            <a:ext cx="979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314AD9-372F-B2A8-EE59-CA6AFEDEB3C8}"/>
              </a:ext>
            </a:extLst>
          </p:cNvPr>
          <p:cNvSpPr txBox="1"/>
          <p:nvPr/>
        </p:nvSpPr>
        <p:spPr>
          <a:xfrm>
            <a:off x="9747734" y="4739689"/>
            <a:ext cx="4170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</a:t>
            </a:r>
            <a:r>
              <a:rPr lang="ko-KR" altLang="en-US" sz="3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망분리</a:t>
            </a:r>
            <a:endParaRPr lang="ko-KR" altLang="en-US" sz="3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E8C709E-3881-EA41-F1C6-D928BF783CC5}"/>
              </a:ext>
            </a:extLst>
          </p:cNvPr>
          <p:cNvCxnSpPr>
            <a:cxnSpLocks/>
          </p:cNvCxnSpPr>
          <p:nvPr/>
        </p:nvCxnSpPr>
        <p:spPr>
          <a:xfrm>
            <a:off x="4200939" y="1951847"/>
            <a:ext cx="38855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AE6049F-DAC1-559E-6EB7-BEB6C83BF26C}"/>
              </a:ext>
            </a:extLst>
          </p:cNvPr>
          <p:cNvSpPr txBox="1"/>
          <p:nvPr/>
        </p:nvSpPr>
        <p:spPr>
          <a:xfrm>
            <a:off x="5828311" y="6351000"/>
            <a:ext cx="6283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hlinkClick r:id="rId11"/>
              </a:rPr>
              <a:t>출처</a:t>
            </a:r>
            <a:r>
              <a:rPr lang="en-US" altLang="ko-KR" sz="1400" dirty="0">
                <a:hlinkClick r:id="rId11"/>
              </a:rPr>
              <a:t>: [</a:t>
            </a:r>
            <a:r>
              <a:rPr lang="ko-KR" altLang="en-US" sz="1400" dirty="0">
                <a:hlinkClick r:id="rId11"/>
              </a:rPr>
              <a:t>보안칼럼</a:t>
            </a:r>
            <a:r>
              <a:rPr lang="en-US" altLang="ko-KR" sz="1400" dirty="0">
                <a:hlinkClick r:id="rId11"/>
              </a:rPr>
              <a:t>] </a:t>
            </a:r>
            <a:r>
              <a:rPr lang="ko-KR" altLang="en-US" sz="1400" dirty="0">
                <a:hlinkClick r:id="rId11"/>
              </a:rPr>
              <a:t>논리적 망분리가 향후 망분리의 대세가 될 수밖에 없는 이유 </a:t>
            </a:r>
            <a:r>
              <a:rPr lang="en-US" altLang="ko-KR" sz="1400" dirty="0">
                <a:hlinkClick r:id="rId11"/>
              </a:rPr>
              <a:t>- </a:t>
            </a:r>
            <a:r>
              <a:rPr lang="ko-KR" altLang="en-US" sz="1400" dirty="0" err="1">
                <a:hlinkClick r:id="rId11"/>
              </a:rPr>
              <a:t>데일리시큐</a:t>
            </a:r>
            <a:r>
              <a:rPr lang="ko-KR" altLang="en-US" sz="1400" dirty="0">
                <a:hlinkClick r:id="rId11"/>
              </a:rPr>
              <a:t> </a:t>
            </a:r>
            <a:r>
              <a:rPr lang="en-US" altLang="ko-KR" sz="1400" dirty="0">
                <a:hlinkClick r:id="rId11"/>
              </a:rPr>
              <a:t>(dailysecu.com)</a:t>
            </a:r>
            <a:endParaRPr lang="ko-KR" altLang="en-US" sz="1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F2AC8BF-9BE7-5A3B-7D2A-E0380A11BC09}"/>
              </a:ext>
            </a:extLst>
          </p:cNvPr>
          <p:cNvGrpSpPr/>
          <p:nvPr/>
        </p:nvGrpSpPr>
        <p:grpSpPr>
          <a:xfrm>
            <a:off x="9577873" y="2171651"/>
            <a:ext cx="2254977" cy="2254977"/>
            <a:chOff x="9570318" y="2171651"/>
            <a:chExt cx="2254977" cy="2254977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4F9C0252-0B44-F011-8037-CDC95B57F7B5}"/>
                </a:ext>
              </a:extLst>
            </p:cNvPr>
            <p:cNvSpPr/>
            <p:nvPr/>
          </p:nvSpPr>
          <p:spPr>
            <a:xfrm>
              <a:off x="9570318" y="2171651"/>
              <a:ext cx="2254977" cy="225497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333DB53-394A-76CD-EA41-D59CD2D11376}"/>
                </a:ext>
              </a:extLst>
            </p:cNvPr>
            <p:cNvGrpSpPr/>
            <p:nvPr/>
          </p:nvGrpSpPr>
          <p:grpSpPr>
            <a:xfrm>
              <a:off x="10112035" y="2678551"/>
              <a:ext cx="1218959" cy="1218959"/>
              <a:chOff x="9457210" y="1432739"/>
              <a:chExt cx="1218959" cy="1218959"/>
            </a:xfrm>
            <a:solidFill>
              <a:schemeClr val="bg1"/>
            </a:solidFill>
          </p:grpSpPr>
          <p:pic>
            <p:nvPicPr>
              <p:cNvPr id="27" name="그래픽 26" descr="모니터 윤곽선">
                <a:extLst>
                  <a:ext uri="{FF2B5EF4-FFF2-40B4-BE49-F238E27FC236}">
                    <a16:creationId xmlns:a16="http://schemas.microsoft.com/office/drawing/2014/main" id="{A89F01A2-5A19-E099-FA38-CAD9138E2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57210" y="1432739"/>
                <a:ext cx="1218959" cy="1218959"/>
              </a:xfrm>
              <a:prstGeom prst="rect">
                <a:avLst/>
              </a:prstGeom>
            </p:spPr>
          </p:pic>
          <p:pic>
            <p:nvPicPr>
              <p:cNvPr id="29" name="그래픽 28" descr="좌뇌 단색으로 채워진">
                <a:extLst>
                  <a:ext uri="{FF2B5EF4-FFF2-40B4-BE49-F238E27FC236}">
                    <a16:creationId xmlns:a16="http://schemas.microsoft.com/office/drawing/2014/main" id="{B58A461D-392D-C461-9F46-32F4CC24FE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754816" y="1676746"/>
                <a:ext cx="602091" cy="602091"/>
              </a:xfrm>
              <a:prstGeom prst="rect">
                <a:avLst/>
              </a:prstGeom>
            </p:spPr>
          </p:pic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DAA02D7-AE0E-3242-67B9-452D16846ECB}"/>
              </a:ext>
            </a:extLst>
          </p:cNvPr>
          <p:cNvGrpSpPr/>
          <p:nvPr/>
        </p:nvGrpSpPr>
        <p:grpSpPr>
          <a:xfrm>
            <a:off x="565396" y="2171652"/>
            <a:ext cx="2254977" cy="2322874"/>
            <a:chOff x="1223329" y="2340362"/>
            <a:chExt cx="2254977" cy="225497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18D95E4-DE5F-6A00-BAD3-A4B6C9F88394}"/>
                </a:ext>
              </a:extLst>
            </p:cNvPr>
            <p:cNvSpPr/>
            <p:nvPr/>
          </p:nvSpPr>
          <p:spPr>
            <a:xfrm>
              <a:off x="1223329" y="2340362"/>
              <a:ext cx="2254977" cy="2254977"/>
            </a:xfrm>
            <a:prstGeom prst="ellipse">
              <a:avLst/>
            </a:prstGeom>
            <a:solidFill>
              <a:srgbClr val="EF40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A02B366-2C8A-BF72-D2F5-B42E4D67ACEB}"/>
                </a:ext>
              </a:extLst>
            </p:cNvPr>
            <p:cNvGrpSpPr/>
            <p:nvPr/>
          </p:nvGrpSpPr>
          <p:grpSpPr>
            <a:xfrm>
              <a:off x="1700695" y="2857792"/>
              <a:ext cx="1218959" cy="1218959"/>
              <a:chOff x="1647376" y="1432739"/>
              <a:chExt cx="1218959" cy="1218959"/>
            </a:xfrm>
          </p:grpSpPr>
          <p:pic>
            <p:nvPicPr>
              <p:cNvPr id="32" name="그래픽 31" descr="서버 윤곽선">
                <a:extLst>
                  <a:ext uri="{FF2B5EF4-FFF2-40B4-BE49-F238E27FC236}">
                    <a16:creationId xmlns:a16="http://schemas.microsoft.com/office/drawing/2014/main" id="{0DEED42A-5A62-A5F9-3E99-E9C5E8A201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989107" y="1702320"/>
                <a:ext cx="535494" cy="535494"/>
              </a:xfrm>
              <a:prstGeom prst="rect">
                <a:avLst/>
              </a:prstGeom>
            </p:spPr>
          </p:pic>
          <p:pic>
            <p:nvPicPr>
              <p:cNvPr id="33" name="그래픽 32" descr="모니터 윤곽선">
                <a:extLst>
                  <a:ext uri="{FF2B5EF4-FFF2-40B4-BE49-F238E27FC236}">
                    <a16:creationId xmlns:a16="http://schemas.microsoft.com/office/drawing/2014/main" id="{3B2D402D-1646-2670-09E7-9319835EA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647376" y="1432739"/>
                <a:ext cx="1218959" cy="1218959"/>
              </a:xfrm>
              <a:prstGeom prst="rect">
                <a:avLst/>
              </a:prstGeom>
            </p:spPr>
          </p:pic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434AD93-7F87-1D18-2570-E48AA3E4099E}"/>
              </a:ext>
            </a:extLst>
          </p:cNvPr>
          <p:cNvSpPr txBox="1"/>
          <p:nvPr/>
        </p:nvSpPr>
        <p:spPr>
          <a:xfrm>
            <a:off x="594414" y="4744825"/>
            <a:ext cx="4170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물리적 </a:t>
            </a:r>
            <a:r>
              <a:rPr lang="ko-KR" altLang="en-US" sz="3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망분리</a:t>
            </a:r>
            <a:endParaRPr lang="ko-KR" altLang="en-US" sz="3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355C658-A4B7-E291-C24C-C3F2B280B2D3}"/>
              </a:ext>
            </a:extLst>
          </p:cNvPr>
          <p:cNvSpPr/>
          <p:nvPr/>
        </p:nvSpPr>
        <p:spPr>
          <a:xfrm>
            <a:off x="3146492" y="2361133"/>
            <a:ext cx="2595332" cy="539723"/>
          </a:xfrm>
          <a:prstGeom prst="roundRect">
            <a:avLst/>
          </a:prstGeom>
          <a:solidFill>
            <a:srgbClr val="EF4044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상대적으로 높음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741558DE-35B6-3755-3EF0-A33200313910}"/>
              </a:ext>
            </a:extLst>
          </p:cNvPr>
          <p:cNvSpPr/>
          <p:nvPr/>
        </p:nvSpPr>
        <p:spPr>
          <a:xfrm>
            <a:off x="6742178" y="2361133"/>
            <a:ext cx="2595332" cy="539723"/>
          </a:xfrm>
          <a:prstGeom prst="roundRect">
            <a:avLst/>
          </a:prstGeom>
          <a:solidFill>
            <a:srgbClr val="E59ED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설정에 따라 다름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76C3A884-939E-252E-A19B-707BAE498A11}"/>
              </a:ext>
            </a:extLst>
          </p:cNvPr>
          <p:cNvSpPr/>
          <p:nvPr/>
        </p:nvSpPr>
        <p:spPr>
          <a:xfrm>
            <a:off x="3146492" y="3264191"/>
            <a:ext cx="2595332" cy="539723"/>
          </a:xfrm>
          <a:prstGeom prst="roundRect">
            <a:avLst/>
          </a:prstGeom>
          <a:solidFill>
            <a:srgbClr val="EF4044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고가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F16FC791-40C7-165E-7D3D-4F635E161185}"/>
              </a:ext>
            </a:extLst>
          </p:cNvPr>
          <p:cNvSpPr/>
          <p:nvPr/>
        </p:nvSpPr>
        <p:spPr>
          <a:xfrm>
            <a:off x="3146492" y="4179102"/>
            <a:ext cx="2595332" cy="539723"/>
          </a:xfrm>
          <a:prstGeom prst="roundRect">
            <a:avLst/>
          </a:prstGeom>
          <a:solidFill>
            <a:srgbClr val="EF4044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상대적으로 낮음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2C5031F2-C1FA-AF92-9AA6-A318C080A124}"/>
              </a:ext>
            </a:extLst>
          </p:cNvPr>
          <p:cNvSpPr/>
          <p:nvPr/>
        </p:nvSpPr>
        <p:spPr>
          <a:xfrm>
            <a:off x="6742178" y="3262960"/>
            <a:ext cx="2595332" cy="539723"/>
          </a:xfrm>
          <a:prstGeom prst="roundRect">
            <a:avLst/>
          </a:prstGeom>
          <a:solidFill>
            <a:srgbClr val="E59ED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물리보다 </a:t>
            </a:r>
            <a:r>
              <a:rPr lang="en-US" altLang="ko-KR" b="1" dirty="0"/>
              <a:t>50% </a:t>
            </a:r>
            <a:r>
              <a:rPr lang="ko-KR" altLang="en-US" b="1" dirty="0"/>
              <a:t>저렴</a:t>
            </a: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1EF16C2B-5EEE-D4A2-4B09-FC8BDBEAB886}"/>
              </a:ext>
            </a:extLst>
          </p:cNvPr>
          <p:cNvSpPr/>
          <p:nvPr/>
        </p:nvSpPr>
        <p:spPr>
          <a:xfrm>
            <a:off x="6769151" y="4112920"/>
            <a:ext cx="2595332" cy="539723"/>
          </a:xfrm>
          <a:prstGeom prst="roundRect">
            <a:avLst/>
          </a:prstGeom>
          <a:solidFill>
            <a:srgbClr val="E59ED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상대적으로 높음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017946-ACC2-21CF-E198-5A6AC46D0CFC}"/>
              </a:ext>
            </a:extLst>
          </p:cNvPr>
          <p:cNvSpPr txBox="1"/>
          <p:nvPr/>
        </p:nvSpPr>
        <p:spPr>
          <a:xfrm>
            <a:off x="5828311" y="2384579"/>
            <a:ext cx="874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보안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8E774-E428-4D7D-6F74-677E397189FA}"/>
              </a:ext>
            </a:extLst>
          </p:cNvPr>
          <p:cNvSpPr txBox="1"/>
          <p:nvPr/>
        </p:nvSpPr>
        <p:spPr>
          <a:xfrm>
            <a:off x="5828311" y="3255458"/>
            <a:ext cx="874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비용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E5B0DE-7689-E51A-042F-D093576355B2}"/>
              </a:ext>
            </a:extLst>
          </p:cNvPr>
          <p:cNvSpPr txBox="1"/>
          <p:nvPr/>
        </p:nvSpPr>
        <p:spPr>
          <a:xfrm>
            <a:off x="5828311" y="4195795"/>
            <a:ext cx="874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편의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DAF041B-C4CD-4ED0-87BE-B3BEF4F01B6D}"/>
              </a:ext>
            </a:extLst>
          </p:cNvPr>
          <p:cNvSpPr/>
          <p:nvPr/>
        </p:nvSpPr>
        <p:spPr>
          <a:xfrm>
            <a:off x="12306302" y="2136921"/>
            <a:ext cx="12192000" cy="322156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0017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!!타원 45">
            <a:extLst>
              <a:ext uri="{FF2B5EF4-FFF2-40B4-BE49-F238E27FC236}">
                <a16:creationId xmlns:a16="http://schemas.microsoft.com/office/drawing/2014/main" id="{8B33E272-6563-A324-AFAA-35627BC84C48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320EAC0-59C4-C712-A350-FE06BFDA3B2B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CA8EF374-7EB4-20D5-30B6-82F255FB75A2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66882AA-81BE-1930-DC21-F5FA90B1C65D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CFFBF72-3841-35BD-2995-28321DE07E01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DCBA126-0E2A-374A-085C-40529E12008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34A6CAB-708C-667B-25F8-41D10E508DAE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4D1B98-15D3-7783-E76A-E12A58506A36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1DF0B4B6-1E77-D599-4005-1920D6316C0A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F5C95274-2218-76D1-A49D-9905811ABEEA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D21EDE-7CC5-0A1A-72DE-6B92B3A045CF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CE2FAD2-9B28-D840-280D-8E8B09267D3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A7741EDD-B650-1E7D-F558-BAEC8AF86F49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5310EB-D3CC-252E-5BD1-720C2925CF86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DD03EDBB-3074-7D3A-9FB7-4DD8B266D5E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F940A538-A577-9C88-3F84-E3D676FCFE27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4" name="그래픽 53" descr="예술가 남성 단색으로 채워진">
            <a:extLst>
              <a:ext uri="{FF2B5EF4-FFF2-40B4-BE49-F238E27FC236}">
                <a16:creationId xmlns:a16="http://schemas.microsoft.com/office/drawing/2014/main" id="{8BB9AE75-1705-6047-94D7-645A39B6C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55" name="그래픽 54" descr="남성 교수 단색으로 채워진">
            <a:extLst>
              <a:ext uri="{FF2B5EF4-FFF2-40B4-BE49-F238E27FC236}">
                <a16:creationId xmlns:a16="http://schemas.microsoft.com/office/drawing/2014/main" id="{D7848AF1-B247-A118-2FCE-D8A7B7095F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56" name="그래픽 55" descr="군인 남성 단색으로 채워진">
            <a:extLst>
              <a:ext uri="{FF2B5EF4-FFF2-40B4-BE49-F238E27FC236}">
                <a16:creationId xmlns:a16="http://schemas.microsoft.com/office/drawing/2014/main" id="{69AACC9F-5721-EA7A-6A4B-6EC2B87372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57" name="그래픽 56" descr="남성 용접공 단색으로 채워진">
            <a:extLst>
              <a:ext uri="{FF2B5EF4-FFF2-40B4-BE49-F238E27FC236}">
                <a16:creationId xmlns:a16="http://schemas.microsoft.com/office/drawing/2014/main" id="{700917CC-9400-E257-1EEF-F01CF2F19C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58" name="그래픽 57" descr="남성 용접공 단색으로 채워진">
            <a:extLst>
              <a:ext uri="{FF2B5EF4-FFF2-40B4-BE49-F238E27FC236}">
                <a16:creationId xmlns:a16="http://schemas.microsoft.com/office/drawing/2014/main" id="{C2224EBD-3AD9-F04C-9F9F-6FDA05395D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1326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51613F6-B626-CC01-1838-19CA8A2E66BC}"/>
              </a:ext>
            </a:extLst>
          </p:cNvPr>
          <p:cNvSpPr/>
          <p:nvPr/>
        </p:nvSpPr>
        <p:spPr>
          <a:xfrm>
            <a:off x="0" y="2136921"/>
            <a:ext cx="12192000" cy="322156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314AD9-372F-B2A8-EE59-CA6AFEDEB3C8}"/>
              </a:ext>
            </a:extLst>
          </p:cNvPr>
          <p:cNvSpPr txBox="1"/>
          <p:nvPr/>
        </p:nvSpPr>
        <p:spPr>
          <a:xfrm>
            <a:off x="8350094" y="3132021"/>
            <a:ext cx="4170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망분리</a:t>
            </a:r>
            <a:endParaRPr lang="ko-KR" altLang="en-US" sz="7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BE15FC-C03A-D37C-2B15-817EFAD57194}"/>
              </a:ext>
            </a:extLst>
          </p:cNvPr>
          <p:cNvSpPr txBox="1"/>
          <p:nvPr/>
        </p:nvSpPr>
        <p:spPr>
          <a:xfrm>
            <a:off x="1005287" y="3132021"/>
            <a:ext cx="4170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논리적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61B0227-8096-5D5E-CA32-860D8C8F60C1}"/>
              </a:ext>
            </a:extLst>
          </p:cNvPr>
          <p:cNvGrpSpPr/>
          <p:nvPr/>
        </p:nvGrpSpPr>
        <p:grpSpPr>
          <a:xfrm>
            <a:off x="4540208" y="2171651"/>
            <a:ext cx="3175568" cy="3122035"/>
            <a:chOff x="4540208" y="2171651"/>
            <a:chExt cx="3175568" cy="3122035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4F9C0252-0B44-F011-8037-CDC95B57F7B5}"/>
                </a:ext>
              </a:extLst>
            </p:cNvPr>
            <p:cNvSpPr/>
            <p:nvPr/>
          </p:nvSpPr>
          <p:spPr>
            <a:xfrm>
              <a:off x="4540208" y="2171651"/>
              <a:ext cx="3175568" cy="3122035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333DB53-394A-76CD-EA41-D59CD2D11376}"/>
                </a:ext>
              </a:extLst>
            </p:cNvPr>
            <p:cNvGrpSpPr/>
            <p:nvPr/>
          </p:nvGrpSpPr>
          <p:grpSpPr>
            <a:xfrm>
              <a:off x="5303080" y="2873458"/>
              <a:ext cx="1716597" cy="1687659"/>
              <a:chOff x="9457210" y="1432739"/>
              <a:chExt cx="1218959" cy="1218959"/>
            </a:xfrm>
            <a:solidFill>
              <a:schemeClr val="bg1"/>
            </a:solidFill>
          </p:grpSpPr>
          <p:pic>
            <p:nvPicPr>
              <p:cNvPr id="27" name="그래픽 26" descr="모니터 윤곽선">
                <a:extLst>
                  <a:ext uri="{FF2B5EF4-FFF2-40B4-BE49-F238E27FC236}">
                    <a16:creationId xmlns:a16="http://schemas.microsoft.com/office/drawing/2014/main" id="{A89F01A2-5A19-E099-FA38-CAD9138E2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457210" y="1432739"/>
                <a:ext cx="1218959" cy="1218959"/>
              </a:xfrm>
              <a:prstGeom prst="rect">
                <a:avLst/>
              </a:prstGeom>
            </p:spPr>
          </p:pic>
          <p:pic>
            <p:nvPicPr>
              <p:cNvPr id="29" name="그래픽 28" descr="좌뇌 단색으로 채워진">
                <a:extLst>
                  <a:ext uri="{FF2B5EF4-FFF2-40B4-BE49-F238E27FC236}">
                    <a16:creationId xmlns:a16="http://schemas.microsoft.com/office/drawing/2014/main" id="{B58A461D-392D-C461-9F46-32F4CC24FE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754816" y="1676746"/>
                <a:ext cx="602091" cy="60209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59900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!!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r>
              <a:rPr lang="ko-KR" altLang="en-US" sz="2400" b="1" dirty="0">
                <a:solidFill>
                  <a:schemeClr val="bg1"/>
                </a:solidFill>
              </a:rPr>
              <a:t>구현배경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2-1.</a:t>
            </a:r>
            <a:r>
              <a:rPr lang="ko-KR" altLang="en-US" sz="2400" dirty="0">
                <a:solidFill>
                  <a:schemeClr val="bg1"/>
                </a:solidFill>
              </a:rPr>
              <a:t> 망 분리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2-2. </a:t>
            </a:r>
            <a:r>
              <a:rPr lang="ko-KR" altLang="en-US" sz="2400" dirty="0">
                <a:solidFill>
                  <a:schemeClr val="bg1"/>
                </a:solidFill>
              </a:rPr>
              <a:t>참고 모델 및 규정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2-3. </a:t>
            </a:r>
            <a:r>
              <a:rPr lang="ko-KR" altLang="en-US" sz="2400" dirty="0" err="1">
                <a:solidFill>
                  <a:schemeClr val="bg1"/>
                </a:solidFill>
              </a:rPr>
              <a:t>망분리</a:t>
            </a:r>
            <a:r>
              <a:rPr lang="ko-KR" altLang="en-US" sz="2400" dirty="0">
                <a:solidFill>
                  <a:schemeClr val="bg1"/>
                </a:solidFill>
              </a:rPr>
              <a:t> 규제 및 모델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2-4. </a:t>
            </a:r>
            <a:r>
              <a:rPr lang="ko-KR" altLang="en-US" sz="2400" dirty="0">
                <a:solidFill>
                  <a:schemeClr val="bg1"/>
                </a:solidFill>
              </a:rPr>
              <a:t>망분리와 </a:t>
            </a:r>
            <a:r>
              <a:rPr lang="en-US" altLang="ko-KR" sz="2400" dirty="0">
                <a:solidFill>
                  <a:schemeClr val="bg1"/>
                </a:solidFill>
              </a:rPr>
              <a:t>AWS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A4B02F4-0F5C-C716-30F7-4657F9D1173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AD70B7D-E270-D307-2B52-5AB49B672969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144E3C-1129-B7F8-7939-BBF1DD4F4DC6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2E72E696-1A9E-457C-34BD-BC86BE493F28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AE7ECFF4-647E-8E68-4ED9-F8E395EFAE00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7EA68F3-756F-1249-8D5A-64819BEFD67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7A88A4CC-B132-291F-0899-7EE46F1BC61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70BA9765-8F0A-9594-299B-462011A586F9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C7F63B6-92D2-9F87-2E71-55C44AFCA1EA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7422E91A-2B35-CECE-CC46-90988AF2A028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549E5A89-8D8F-5383-65D6-DDE1DB342137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C711086-736C-8B82-E7D5-4A8B6531066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E591C751-00C7-3464-BCE7-AB15E7935F8D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D86FD669-055B-7A6C-8A30-470E42C908C1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0" name="그래픽 49" descr="남성 교수 단색으로 채워진">
            <a:extLst>
              <a:ext uri="{FF2B5EF4-FFF2-40B4-BE49-F238E27FC236}">
                <a16:creationId xmlns:a16="http://schemas.microsoft.com/office/drawing/2014/main" id="{914D2098-1BA4-8F35-4DA0-4940BE36F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51" name="그래픽 50" descr="군인 남성 단색으로 채워진">
            <a:extLst>
              <a:ext uri="{FF2B5EF4-FFF2-40B4-BE49-F238E27FC236}">
                <a16:creationId xmlns:a16="http://schemas.microsoft.com/office/drawing/2014/main" id="{6980C3EC-ED4E-3822-843A-829313D691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52" name="그래픽 51" descr="남성 용접공 단색으로 채워진">
            <a:extLst>
              <a:ext uri="{FF2B5EF4-FFF2-40B4-BE49-F238E27FC236}">
                <a16:creationId xmlns:a16="http://schemas.microsoft.com/office/drawing/2014/main" id="{D4F98A94-AF08-B4D7-AA1E-CFF9935F62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53" name="그래픽 52" descr="남성 용접공 단색으로 채워진">
            <a:extLst>
              <a:ext uri="{FF2B5EF4-FFF2-40B4-BE49-F238E27FC236}">
                <a16:creationId xmlns:a16="http://schemas.microsoft.com/office/drawing/2014/main" id="{DF1D857C-EA75-0A7E-0A2F-B701DF3EF3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911C2C77-8C79-F1E7-2BF9-1EBC37F28388}"/>
              </a:ext>
            </a:extLst>
          </p:cNvPr>
          <p:cNvGrpSpPr/>
          <p:nvPr/>
        </p:nvGrpSpPr>
        <p:grpSpPr>
          <a:xfrm rot="19418561">
            <a:off x="4927479" y="4268765"/>
            <a:ext cx="2607499" cy="2314828"/>
            <a:chOff x="3460258" y="3687637"/>
            <a:chExt cx="1691022" cy="150121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9471E71-CEB3-E68D-7635-D5EB465E4C28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AE9328E6-EAC3-53E5-BE26-CCA8EA470B8B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" name="그림 3" descr="사람, 인간의 얼굴, 의류, 넥타이이(가) 표시된 사진&#10;&#10;자동 생성된 설명">
            <a:extLst>
              <a:ext uri="{FF2B5EF4-FFF2-40B4-BE49-F238E27FC236}">
                <a16:creationId xmlns:a16="http://schemas.microsoft.com/office/drawing/2014/main" id="{B1EA057A-F7F7-050A-F2D5-7FE6C377A72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05" t="7065" r="-2195" b="12376"/>
          <a:stretch/>
        </p:blipFill>
        <p:spPr>
          <a:xfrm>
            <a:off x="5437705" y="4325536"/>
            <a:ext cx="1662447" cy="1629751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8792A09-3F66-3CD5-D3A7-16DC61FE6426}"/>
              </a:ext>
            </a:extLst>
          </p:cNvPr>
          <p:cNvSpPr/>
          <p:nvPr/>
        </p:nvSpPr>
        <p:spPr>
          <a:xfrm>
            <a:off x="5146267" y="6016296"/>
            <a:ext cx="2169918" cy="449213"/>
          </a:xfrm>
          <a:prstGeom prst="roundRect">
            <a:avLst/>
          </a:prstGeom>
          <a:noFill/>
          <a:ln>
            <a:noFill/>
          </a:ln>
          <a:effectLst>
            <a:outerShdw blurRad="50800" dist="38100" sx="90000" sy="90000" algn="l" rotWithShape="0">
              <a:prstClr val="black">
                <a:alpha val="9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  <a:endParaRPr lang="ko-KR" altLang="en-US" sz="3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2525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0566"/>
            <a:ext cx="1455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망 분리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D5A68FD-CEFC-B375-815B-C0A71D4C87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184" y="2543693"/>
            <a:ext cx="1216302" cy="1204377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8E29CC-CB22-3B8F-2C92-7257A1B5447C}"/>
              </a:ext>
            </a:extLst>
          </p:cNvPr>
          <p:cNvGrpSpPr/>
          <p:nvPr/>
        </p:nvGrpSpPr>
        <p:grpSpPr>
          <a:xfrm>
            <a:off x="7265355" y="1787049"/>
            <a:ext cx="4306154" cy="2737188"/>
            <a:chOff x="1294491" y="3032737"/>
            <a:chExt cx="4907144" cy="3379994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01FB377-0E78-FE68-C5D5-D8B71663072B}"/>
                </a:ext>
              </a:extLst>
            </p:cNvPr>
            <p:cNvGrpSpPr/>
            <p:nvPr/>
          </p:nvGrpSpPr>
          <p:grpSpPr>
            <a:xfrm>
              <a:off x="1294491" y="3032737"/>
              <a:ext cx="4907144" cy="3379994"/>
              <a:chOff x="1346199" y="2330528"/>
              <a:chExt cx="2070101" cy="1441372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7022AF8B-4FDD-3AA7-4707-9D8581D584A4}"/>
                  </a:ext>
                </a:extLst>
              </p:cNvPr>
              <p:cNvSpPr/>
              <p:nvPr/>
            </p:nvSpPr>
            <p:spPr>
              <a:xfrm>
                <a:off x="1346200" y="2330528"/>
                <a:ext cx="2070100" cy="1441372"/>
              </a:xfrm>
              <a:prstGeom prst="roundRect">
                <a:avLst/>
              </a:prstGeom>
              <a:solidFill>
                <a:schemeClr val="bg1"/>
              </a:solidFill>
              <a:ln w="31750">
                <a:solidFill>
                  <a:schemeClr val="accent5"/>
                </a:solidFill>
              </a:ln>
              <a:effectLst>
                <a:outerShdw blurRad="241300" dist="127000" dir="2700000" algn="tl" rotWithShape="0">
                  <a:prstClr val="black">
                    <a:alpha val="49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1A591C5D-ED2E-CEB4-33B6-59719A87D169}"/>
                  </a:ext>
                </a:extLst>
              </p:cNvPr>
              <p:cNvSpPr/>
              <p:nvPr/>
            </p:nvSpPr>
            <p:spPr>
              <a:xfrm>
                <a:off x="1346199" y="2330528"/>
                <a:ext cx="2070100" cy="1441372"/>
              </a:xfrm>
              <a:prstGeom prst="roundRect">
                <a:avLst/>
              </a:prstGeom>
              <a:solidFill>
                <a:schemeClr val="bg1"/>
              </a:solidFill>
              <a:ln w="31750">
                <a:solidFill>
                  <a:schemeClr val="accent5"/>
                </a:solidFill>
              </a:ln>
              <a:effectLst>
                <a:outerShdw blurRad="342900" dist="127000" dir="13500000" algn="br" rotWithShape="0">
                  <a:schemeClr val="bg2">
                    <a:lumMod val="75000"/>
                    <a:alpha val="18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9" name="그래픽 38" descr="사물 인터넷 단색으로 채워진">
              <a:extLst>
                <a:ext uri="{FF2B5EF4-FFF2-40B4-BE49-F238E27FC236}">
                  <a16:creationId xmlns:a16="http://schemas.microsoft.com/office/drawing/2014/main" id="{EDF8E572-8F42-56BC-53D6-B44F81DA3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23121" y="3797793"/>
              <a:ext cx="1849881" cy="1849881"/>
            </a:xfrm>
            <a:prstGeom prst="rect">
              <a:avLst/>
            </a:prstGeom>
          </p:spPr>
        </p:pic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86F6DC5-11EF-2D27-547A-73547E719A46}"/>
              </a:ext>
            </a:extLst>
          </p:cNvPr>
          <p:cNvCxnSpPr>
            <a:cxnSpLocks/>
          </p:cNvCxnSpPr>
          <p:nvPr/>
        </p:nvCxnSpPr>
        <p:spPr>
          <a:xfrm>
            <a:off x="1429486" y="3251537"/>
            <a:ext cx="1605262" cy="0"/>
          </a:xfrm>
          <a:prstGeom prst="straightConnector1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8352BD0-29F3-2E19-6409-E8DCC1F78474}"/>
              </a:ext>
            </a:extLst>
          </p:cNvPr>
          <p:cNvGrpSpPr/>
          <p:nvPr/>
        </p:nvGrpSpPr>
        <p:grpSpPr>
          <a:xfrm>
            <a:off x="949875" y="1646577"/>
            <a:ext cx="914496" cy="1321276"/>
            <a:chOff x="1733438" y="1986561"/>
            <a:chExt cx="914496" cy="1321276"/>
          </a:xfrm>
        </p:grpSpPr>
        <p:pic>
          <p:nvPicPr>
            <p:cNvPr id="47" name="그래픽 46" descr="봉투 윤곽선">
              <a:extLst>
                <a:ext uri="{FF2B5EF4-FFF2-40B4-BE49-F238E27FC236}">
                  <a16:creationId xmlns:a16="http://schemas.microsoft.com/office/drawing/2014/main" id="{20BBF8DC-5E33-BB6F-D568-4D05C199A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739872" y="2574523"/>
              <a:ext cx="908062" cy="733314"/>
            </a:xfrm>
            <a:prstGeom prst="rect">
              <a:avLst/>
            </a:prstGeom>
          </p:spPr>
        </p:pic>
        <p:pic>
          <p:nvPicPr>
            <p:cNvPr id="53" name="그래픽 52" descr="두개골 윤곽선">
              <a:extLst>
                <a:ext uri="{FF2B5EF4-FFF2-40B4-BE49-F238E27FC236}">
                  <a16:creationId xmlns:a16="http://schemas.microsoft.com/office/drawing/2014/main" id="{AD5140C3-8ED4-9E00-A85C-39BF15CA6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733438" y="1986561"/>
              <a:ext cx="914400" cy="914400"/>
            </a:xfrm>
            <a:prstGeom prst="rect">
              <a:avLst/>
            </a:prstGeom>
          </p:spPr>
        </p:pic>
      </p:grpSp>
      <p:pic>
        <p:nvPicPr>
          <p:cNvPr id="59" name="그래픽 58" descr="남성 프로그래머 단색으로 채워진">
            <a:extLst>
              <a:ext uri="{FF2B5EF4-FFF2-40B4-BE49-F238E27FC236}">
                <a16:creationId xmlns:a16="http://schemas.microsoft.com/office/drawing/2014/main" id="{67E96355-5157-2601-77EA-5D914436AE6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65913" y="2415228"/>
            <a:ext cx="1298732" cy="1298732"/>
          </a:xfrm>
          <a:prstGeom prst="rect">
            <a:avLst/>
          </a:prstGeom>
        </p:spPr>
      </p:pic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FEA75B3-C641-F914-886E-350998CC5E1B}"/>
              </a:ext>
            </a:extLst>
          </p:cNvPr>
          <p:cNvCxnSpPr>
            <a:cxnSpLocks/>
          </p:cNvCxnSpPr>
          <p:nvPr/>
        </p:nvCxnSpPr>
        <p:spPr>
          <a:xfrm>
            <a:off x="5448262" y="3251537"/>
            <a:ext cx="1057077" cy="0"/>
          </a:xfrm>
          <a:prstGeom prst="straightConnector1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7" name="그래픽 66" descr="건물 벽돌담 단색으로 채워진">
            <a:extLst>
              <a:ext uri="{FF2B5EF4-FFF2-40B4-BE49-F238E27FC236}">
                <a16:creationId xmlns:a16="http://schemas.microsoft.com/office/drawing/2014/main" id="{104868E6-9DDD-A694-0241-5A5E855541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35471" y="2464002"/>
            <a:ext cx="1271817" cy="1271817"/>
          </a:xfrm>
          <a:prstGeom prst="rect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AFF85F1E-77E7-54D8-762B-AB3D3850B6C4}"/>
              </a:ext>
            </a:extLst>
          </p:cNvPr>
          <p:cNvGrpSpPr/>
          <p:nvPr/>
        </p:nvGrpSpPr>
        <p:grpSpPr>
          <a:xfrm>
            <a:off x="7270630" y="1750597"/>
            <a:ext cx="4306154" cy="2773640"/>
            <a:chOff x="6669643" y="1515085"/>
            <a:chExt cx="4907141" cy="2715928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A71A9408-A627-C662-BC15-69CF246771D1}"/>
                </a:ext>
              </a:extLst>
            </p:cNvPr>
            <p:cNvSpPr/>
            <p:nvPr/>
          </p:nvSpPr>
          <p:spPr>
            <a:xfrm>
              <a:off x="6669643" y="1515085"/>
              <a:ext cx="4907141" cy="2715928"/>
            </a:xfrm>
            <a:prstGeom prst="roundRect">
              <a:avLst/>
            </a:prstGeom>
            <a:solidFill>
              <a:srgbClr val="FF0000">
                <a:alpha val="73725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래픽 72" descr="자물쇠 단색으로 채워진">
              <a:extLst>
                <a:ext uri="{FF2B5EF4-FFF2-40B4-BE49-F238E27FC236}">
                  <a16:creationId xmlns:a16="http://schemas.microsoft.com/office/drawing/2014/main" id="{58076736-FB22-473F-B601-4B618653D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091476" y="1932708"/>
              <a:ext cx="1983188" cy="1743079"/>
            </a:xfrm>
            <a:prstGeom prst="rect">
              <a:avLst/>
            </a:prstGeom>
          </p:spPr>
        </p:pic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68B693D0-1EAF-B450-A64D-12B7DC672898}"/>
              </a:ext>
            </a:extLst>
          </p:cNvPr>
          <p:cNvSpPr/>
          <p:nvPr/>
        </p:nvSpPr>
        <p:spPr>
          <a:xfrm>
            <a:off x="1568329" y="5697165"/>
            <a:ext cx="9055341" cy="95026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                     백업 서버까지 공격해 막대한 지출 및 민감 데이터 유출로 기업 신뢰성을 떨어트린다</a:t>
            </a:r>
            <a:r>
              <a:rPr lang="en-US" altLang="ko-KR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   </a:t>
            </a:r>
            <a:endParaRPr lang="ko-KR" altLang="en-US" dirty="0">
              <a:solidFill>
                <a:schemeClr val="tx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6529ED8-4FF9-588E-DD55-657F03071C0B}"/>
              </a:ext>
            </a:extLst>
          </p:cNvPr>
          <p:cNvSpPr txBox="1"/>
          <p:nvPr/>
        </p:nvSpPr>
        <p:spPr>
          <a:xfrm>
            <a:off x="231498" y="1165502"/>
            <a:ext cx="5028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하나의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운영할 때 위험한 점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FD0A7156-089C-E1E9-A4A7-8E8EC204B1DF}"/>
              </a:ext>
            </a:extLst>
          </p:cNvPr>
          <p:cNvSpPr/>
          <p:nvPr/>
        </p:nvSpPr>
        <p:spPr>
          <a:xfrm>
            <a:off x="7459102" y="1465427"/>
            <a:ext cx="3826582" cy="917211"/>
          </a:xfrm>
          <a:prstGeom prst="round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관리자 권한 탈취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55343322-7E29-C89B-C8BA-BE07205A67BB}"/>
              </a:ext>
            </a:extLst>
          </p:cNvPr>
          <p:cNvSpPr/>
          <p:nvPr/>
        </p:nvSpPr>
        <p:spPr>
          <a:xfrm>
            <a:off x="7432891" y="2674693"/>
            <a:ext cx="3826582" cy="917211"/>
          </a:xfrm>
          <a:prstGeom prst="round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서버 데이터 외부 유출</a:t>
            </a: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1E2DFB50-0B7E-9FB8-C645-49BCC2A5FFA0}"/>
              </a:ext>
            </a:extLst>
          </p:cNvPr>
          <p:cNvSpPr/>
          <p:nvPr/>
        </p:nvSpPr>
        <p:spPr>
          <a:xfrm>
            <a:off x="7459102" y="3983816"/>
            <a:ext cx="3826582" cy="917211"/>
          </a:xfrm>
          <a:prstGeom prst="round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데이터 암호화 및 금전 요구</a:t>
            </a:r>
          </a:p>
        </p:txBody>
      </p:sp>
    </p:spTree>
    <p:extLst>
      <p:ext uri="{BB962C8B-B14F-4D97-AF65-F5344CB8AC3E}">
        <p14:creationId xmlns:p14="http://schemas.microsoft.com/office/powerpoint/2010/main" val="387926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66 0.04954 L -0.01966 0.04954 C -0.01744 0.04422 -0.01549 0.03843 -0.01276 0.0338 C -0.01015 0.02894 -0.0069 0.02547 -0.0039 0.02153 C -0.0026 0.01968 -0.00156 0.01713 -4.58333E-6 0.01621 C 0.00196 0.01505 0.00404 0.01389 0.00599 0.01273 C 0.00925 0.01042 0.0125 0.0081 0.01576 0.00556 C 0.01745 0.0044 0.01902 0.00301 0.02071 0.00209 C 0.0293 -0.00208 0.02527 -0.00046 0.03256 -0.00301 C 0.04375 -0.01296 0.02774 0.00047 0.04245 -0.00833 C 0.04362 -0.00903 0.04428 -0.01111 0.04545 -0.0118 C 0.04701 -0.01296 0.0487 -0.01296 0.0504 -0.01365 C 0.0517 -0.01412 0.053 -0.01481 0.0543 -0.01551 C 0.06055 -0.02268 0.05417 -0.01643 0.06615 -0.0206 C 0.06823 -0.02129 0.07006 -0.02338 0.07201 -0.02407 C 0.0737 -0.02477 0.0754 -0.02523 0.07696 -0.02592 C 0.078 -0.02639 0.07891 -0.02731 0.07995 -0.02778 C 0.08165 -0.02847 0.08321 -0.0287 0.0849 -0.0294 C 0.09584 -0.03426 0.07774 -0.02708 0.0918 -0.03472 C 0.09375 -0.03565 0.09571 -0.03588 0.09766 -0.03657 C 0.10248 -0.03981 0.10352 -0.04074 0.1086 -0.04352 C 0.1099 -0.04421 0.1112 -0.04467 0.1125 -0.04514 C 0.11485 -0.04629 0.11706 -0.04768 0.11941 -0.04884 C 0.1211 -0.04953 0.12279 -0.04977 0.12435 -0.05046 C 0.13191 -0.05393 0.12201 -0.05069 0.13125 -0.05393 C 0.13321 -0.05463 0.13529 -0.05509 0.13724 -0.05578 C 0.13881 -0.05625 0.1405 -0.05694 0.14219 -0.0574 C 0.15235 -0.05694 0.1625 -0.0574 0.17279 -0.05578 C 0.17396 -0.05555 0.17461 -0.05324 0.17566 -0.05231 C 0.17787 -0.05023 0.18034 -0.04884 0.18256 -0.04699 C 0.18321 -0.04514 0.18373 -0.04305 0.18451 -0.04166 C 0.18803 -0.03634 0.18946 -0.03657 0.19349 -0.03472 C 0.19375 -0.03287 0.19375 -0.03078 0.19441 -0.0294 C 0.19519 -0.02778 0.19636 -0.02708 0.1974 -0.02592 C 0.20079 -0.02245 0.20105 -0.02268 0.2043 -0.0206 C 0.21029 -0.01342 0.20625 -0.01805 0.21719 -0.00833 L 0.2211 -0.00486 C 0.2267 0.01019 0.21928 -0.00764 0.22605 0.00209 C 0.22696 0.00347 0.22722 0.00579 0.228 0.00741 C 0.22956 0.01088 0.23073 0.01181 0.23295 0.01435 C 0.23777 0.02732 0.23542 0.02153 0.23985 0.03195 L 0.24089 0.03727 L 0.19935 0.15672 " pathEditMode="relative" ptsTypes="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8" grpId="0" animBg="1"/>
      <p:bldP spid="79" grpId="0" animBg="1"/>
      <p:bldP spid="8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0C902B-487A-344A-DE67-6BF0543570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10" y="1742596"/>
            <a:ext cx="4928741" cy="47525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79A6AA-6798-1B81-149E-FC665E9CD309}"/>
              </a:ext>
            </a:extLst>
          </p:cNvPr>
          <p:cNvSpPr txBox="1"/>
          <p:nvPr/>
        </p:nvSpPr>
        <p:spPr>
          <a:xfrm>
            <a:off x="231498" y="1165502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여러 개의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운영할 경우</a:t>
            </a: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D2887C0-59CD-429C-D37F-3D3AC80B840D}"/>
              </a:ext>
            </a:extLst>
          </p:cNvPr>
          <p:cNvSpPr/>
          <p:nvPr/>
        </p:nvSpPr>
        <p:spPr>
          <a:xfrm rot="5400000">
            <a:off x="5872701" y="2055129"/>
            <a:ext cx="628373" cy="4046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C1CF26-E3E6-7C90-F7B2-A8C7C68C8DBF}"/>
              </a:ext>
            </a:extLst>
          </p:cNvPr>
          <p:cNvSpPr txBox="1"/>
          <p:nvPr/>
        </p:nvSpPr>
        <p:spPr>
          <a:xfrm>
            <a:off x="6668848" y="1970069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내부망은 외부의 공격에서 비교적 안전하다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CE21D4-96DA-DE2F-EB42-BAF6F2EF79FA}"/>
              </a:ext>
            </a:extLst>
          </p:cNvPr>
          <p:cNvSpPr txBox="1"/>
          <p:nvPr/>
        </p:nvSpPr>
        <p:spPr>
          <a:xfrm>
            <a:off x="6668848" y="3335501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완전한 침입 속도를 늦춰 대응할 시간을 벌 수 있다</a:t>
            </a:r>
            <a:r>
              <a:rPr lang="en-US" altLang="ko-KR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solidFill>
                <a:schemeClr val="bg2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90E662-5BDD-7E89-FB39-B3DA3D2D5AED}"/>
              </a:ext>
            </a:extLst>
          </p:cNvPr>
          <p:cNvSpPr txBox="1"/>
          <p:nvPr/>
        </p:nvSpPr>
        <p:spPr>
          <a:xfrm>
            <a:off x="6668847" y="4647684"/>
            <a:ext cx="4928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중요 데이터는 내부망에 있어 유출될 확률이 적다</a:t>
            </a:r>
            <a:r>
              <a:rPr lang="en-US" altLang="ko-KR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solidFill>
                <a:schemeClr val="bg2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9E4549-790E-3311-AE49-147201DB1DE0}"/>
              </a:ext>
            </a:extLst>
          </p:cNvPr>
          <p:cNvSpPr txBox="1"/>
          <p:nvPr/>
        </p:nvSpPr>
        <p:spPr>
          <a:xfrm>
            <a:off x="231498" y="211869"/>
            <a:ext cx="1455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망 분리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24581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0C902B-487A-344A-DE67-6BF0543570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10" y="1742596"/>
            <a:ext cx="4928741" cy="47525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79A6AA-6798-1B81-149E-FC665E9CD309}"/>
              </a:ext>
            </a:extLst>
          </p:cNvPr>
          <p:cNvSpPr txBox="1"/>
          <p:nvPr/>
        </p:nvSpPr>
        <p:spPr>
          <a:xfrm>
            <a:off x="231498" y="1165502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여러 개의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운영할 경우</a:t>
            </a: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D2887C0-59CD-429C-D37F-3D3AC80B840D}"/>
              </a:ext>
            </a:extLst>
          </p:cNvPr>
          <p:cNvSpPr/>
          <p:nvPr/>
        </p:nvSpPr>
        <p:spPr>
          <a:xfrm rot="5400000">
            <a:off x="5872701" y="3364005"/>
            <a:ext cx="628373" cy="4046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C1CF26-E3E6-7C90-F7B2-A8C7C68C8DBF}"/>
              </a:ext>
            </a:extLst>
          </p:cNvPr>
          <p:cNvSpPr txBox="1"/>
          <p:nvPr/>
        </p:nvSpPr>
        <p:spPr>
          <a:xfrm>
            <a:off x="6668848" y="2050079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내부망은 외부의 공격에서 비교적 안전하다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CE21D4-96DA-DE2F-EB42-BAF6F2EF79FA}"/>
              </a:ext>
            </a:extLst>
          </p:cNvPr>
          <p:cNvSpPr txBox="1"/>
          <p:nvPr/>
        </p:nvSpPr>
        <p:spPr>
          <a:xfrm>
            <a:off x="6668848" y="3335501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완전한 침입 속도를 늦춰 대응할 시간을 벌 수 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90E662-5BDD-7E89-FB39-B3DA3D2D5AED}"/>
              </a:ext>
            </a:extLst>
          </p:cNvPr>
          <p:cNvSpPr txBox="1"/>
          <p:nvPr/>
        </p:nvSpPr>
        <p:spPr>
          <a:xfrm>
            <a:off x="6668847" y="4647684"/>
            <a:ext cx="4928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중요 데이터는 내부망에 있어 유출될 확률이 적다</a:t>
            </a:r>
            <a:r>
              <a:rPr lang="en-US" altLang="ko-KR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solidFill>
                <a:schemeClr val="bg2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ED3E48-33B1-91BC-708E-8322C6ED6D70}"/>
              </a:ext>
            </a:extLst>
          </p:cNvPr>
          <p:cNvSpPr txBox="1"/>
          <p:nvPr/>
        </p:nvSpPr>
        <p:spPr>
          <a:xfrm>
            <a:off x="231498" y="211869"/>
            <a:ext cx="1455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망 분리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847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 소개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-1" y="837992"/>
            <a:ext cx="2380167" cy="45719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66482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회의 주도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609B592-CF8E-F554-C575-5CFAE2D10094}"/>
              </a:ext>
            </a:extLst>
          </p:cNvPr>
          <p:cNvSpPr/>
          <p:nvPr/>
        </p:nvSpPr>
        <p:spPr>
          <a:xfrm>
            <a:off x="7222528" y="1528333"/>
            <a:ext cx="1651224" cy="1647963"/>
          </a:xfrm>
          <a:prstGeom prst="ellipse">
            <a:avLst/>
          </a:prstGeom>
          <a:solidFill>
            <a:schemeClr val="bg1">
              <a:alpha val="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ctr"/>
            <a:r>
              <a:rPr lang="ko-KR" altLang="en-US" dirty="0"/>
              <a:t>아키텍처 제작 </a:t>
            </a:r>
            <a:endParaRPr lang="en-US" altLang="ko-KR" dirty="0"/>
          </a:p>
          <a:p>
            <a:pPr algn="ctr"/>
            <a:r>
              <a:rPr lang="ko-KR" altLang="en-US" dirty="0"/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517628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7227D42-BE68-9717-C906-C2EA5E8BFBEF}"/>
              </a:ext>
            </a:extLst>
          </p:cNvPr>
          <p:cNvSpPr/>
          <p:nvPr/>
        </p:nvSpPr>
        <p:spPr>
          <a:xfrm>
            <a:off x="7147425" y="1506544"/>
            <a:ext cx="1651224" cy="1647963"/>
          </a:xfrm>
          <a:prstGeom prst="ellipse">
            <a:avLst/>
          </a:prstGeom>
          <a:solidFill>
            <a:schemeClr val="bg1">
              <a:alpha val="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627B1DA-E6DB-5C9D-8254-3A81A9819987}"/>
              </a:ext>
            </a:extLst>
          </p:cNvPr>
          <p:cNvSpPr txBox="1"/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6BDF289-0FDD-BB9D-330A-6333FE034219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 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r>
              <a:rPr lang="en-US" altLang="ko-KR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보안 환경 설정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C3647BB-B88F-07BE-042B-B762A26C5238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B492A57-1FCF-9714-7DCA-E5C6951AF5BE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9" name="그림 58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DE561791-201A-B8F0-1CED-4C72A76728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FE601BE-1AC8-3F91-A3E3-6D7DC955FAD6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9AB7012C-B0D8-9F51-F444-CCB7FC7F0F54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9" name="그림 68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182452E8-CF51-18FF-F94C-82C2331C76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4126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0C902B-487A-344A-DE67-6BF0543570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10" y="1742596"/>
            <a:ext cx="4928741" cy="47525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79A6AA-6798-1B81-149E-FC665E9CD309}"/>
              </a:ext>
            </a:extLst>
          </p:cNvPr>
          <p:cNvSpPr txBox="1"/>
          <p:nvPr/>
        </p:nvSpPr>
        <p:spPr>
          <a:xfrm>
            <a:off x="231498" y="1165502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여러 개의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운영할 경우</a:t>
            </a: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D2887C0-59CD-429C-D37F-3D3AC80B840D}"/>
              </a:ext>
            </a:extLst>
          </p:cNvPr>
          <p:cNvSpPr/>
          <p:nvPr/>
        </p:nvSpPr>
        <p:spPr>
          <a:xfrm rot="5400000">
            <a:off x="5872701" y="4657241"/>
            <a:ext cx="628373" cy="4046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C1CF26-E3E6-7C90-F7B2-A8C7C68C8DBF}"/>
              </a:ext>
            </a:extLst>
          </p:cNvPr>
          <p:cNvSpPr txBox="1"/>
          <p:nvPr/>
        </p:nvSpPr>
        <p:spPr>
          <a:xfrm>
            <a:off x="6668848" y="2050079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내부망은 외부의 공격에서 비교적 안전하다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CE21D4-96DA-DE2F-EB42-BAF6F2EF79FA}"/>
              </a:ext>
            </a:extLst>
          </p:cNvPr>
          <p:cNvSpPr txBox="1"/>
          <p:nvPr/>
        </p:nvSpPr>
        <p:spPr>
          <a:xfrm>
            <a:off x="6668848" y="3369791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완전한 침입 속도를 늦춰 대응할 시간을 벌 수 있다</a:t>
            </a:r>
            <a:r>
              <a:rPr lang="en-US" altLang="ko-KR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solidFill>
                <a:schemeClr val="bg2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90E662-5BDD-7E89-FB39-B3DA3D2D5AED}"/>
              </a:ext>
            </a:extLst>
          </p:cNvPr>
          <p:cNvSpPr txBox="1"/>
          <p:nvPr/>
        </p:nvSpPr>
        <p:spPr>
          <a:xfrm>
            <a:off x="6668848" y="4647684"/>
            <a:ext cx="5015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중요 데이터는 내부망에 있어 유출될 확률이 적다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B01C27-B275-2FA9-4F1D-D8F93E382914}"/>
              </a:ext>
            </a:extLst>
          </p:cNvPr>
          <p:cNvSpPr txBox="1"/>
          <p:nvPr/>
        </p:nvSpPr>
        <p:spPr>
          <a:xfrm>
            <a:off x="231498" y="211869"/>
            <a:ext cx="1455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망 분리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3989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참고 모델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1DE1A-569B-0DE4-C87B-390A8C878D45}"/>
              </a:ext>
            </a:extLst>
          </p:cNvPr>
          <p:cNvSpPr txBox="1"/>
          <p:nvPr/>
        </p:nvSpPr>
        <p:spPr>
          <a:xfrm>
            <a:off x="594947" y="1086698"/>
            <a:ext cx="5654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참조 모델 및 규정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66CA7A99-2144-BE2D-1657-A7CFBEC09D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8951" y="2278717"/>
            <a:ext cx="3448050" cy="404812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540BFCF-DF3F-7EFF-59F8-C5091574D3F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100" t="11279" r="12815" b="10471"/>
          <a:stretch/>
        </p:blipFill>
        <p:spPr>
          <a:xfrm>
            <a:off x="6752318" y="2957306"/>
            <a:ext cx="2556316" cy="250457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515902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7DC80C6E-3930-E2D0-8C7D-FC538AE32AEB}"/>
              </a:ext>
            </a:extLst>
          </p:cNvPr>
          <p:cNvSpPr txBox="1">
            <a:spLocks/>
          </p:cNvSpPr>
          <p:nvPr/>
        </p:nvSpPr>
        <p:spPr>
          <a:xfrm>
            <a:off x="155204" y="999027"/>
            <a:ext cx="5855178" cy="537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망분리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-CSAP(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클라우트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보안 인증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등급제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DBE8B4E-CE1F-AF14-39AB-C67A1CD318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0853" y="1776482"/>
            <a:ext cx="7003758" cy="50230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8CA4340-B324-F81B-951B-FBAE75D726C8}"/>
              </a:ext>
            </a:extLst>
          </p:cNvPr>
          <p:cNvSpPr txBox="1"/>
          <p:nvPr/>
        </p:nvSpPr>
        <p:spPr>
          <a:xfrm>
            <a:off x="231498" y="211869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-CSAP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규제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70024F0-318C-7A59-038F-9DA10EE7817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100" t="11279" r="12815" b="10471"/>
          <a:stretch/>
        </p:blipFill>
        <p:spPr>
          <a:xfrm>
            <a:off x="507886" y="1860163"/>
            <a:ext cx="1601244" cy="156883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5647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7DC80C6E-3930-E2D0-8C7D-FC538AE32AEB}"/>
              </a:ext>
            </a:extLst>
          </p:cNvPr>
          <p:cNvSpPr txBox="1">
            <a:spLocks/>
          </p:cNvSpPr>
          <p:nvPr/>
        </p:nvSpPr>
        <p:spPr>
          <a:xfrm>
            <a:off x="515697" y="1268760"/>
            <a:ext cx="10679548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CSAP(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클라우드 보안 인증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등급제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DBE8B4E-CE1F-AF14-39AB-C67A1CD3186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763" t="56612" r="1741" b="29644"/>
          <a:stretch/>
        </p:blipFill>
        <p:spPr>
          <a:xfrm>
            <a:off x="784371" y="2100258"/>
            <a:ext cx="6641342" cy="1079039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B7371D98-F005-BCEB-9DE5-0147A10A0DFA}"/>
              </a:ext>
            </a:extLst>
          </p:cNvPr>
          <p:cNvGrpSpPr/>
          <p:nvPr/>
        </p:nvGrpSpPr>
        <p:grpSpPr>
          <a:xfrm>
            <a:off x="721705" y="3258578"/>
            <a:ext cx="2574806" cy="3464417"/>
            <a:chOff x="1276418" y="3155247"/>
            <a:chExt cx="2574806" cy="3464417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4F4B34E-C606-67CB-59A1-6A4D7A393959}"/>
                </a:ext>
              </a:extLst>
            </p:cNvPr>
            <p:cNvGrpSpPr/>
            <p:nvPr/>
          </p:nvGrpSpPr>
          <p:grpSpPr>
            <a:xfrm>
              <a:off x="1276418" y="3155247"/>
              <a:ext cx="2574806" cy="3464417"/>
              <a:chOff x="1276418" y="3155247"/>
              <a:chExt cx="2574806" cy="3464417"/>
            </a:xfrm>
          </p:grpSpPr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D5E04F7B-9DC3-B899-6E59-B9E0B91B6A88}"/>
                  </a:ext>
                </a:extLst>
              </p:cNvPr>
              <p:cNvSpPr/>
              <p:nvPr/>
            </p:nvSpPr>
            <p:spPr>
              <a:xfrm>
                <a:off x="1276418" y="3155247"/>
                <a:ext cx="2574806" cy="3464417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래픽 21" descr="건물 단색으로 채워진">
                <a:extLst>
                  <a:ext uri="{FF2B5EF4-FFF2-40B4-BE49-F238E27FC236}">
                    <a16:creationId xmlns:a16="http://schemas.microsoft.com/office/drawing/2014/main" id="{A8B7960E-EE5E-0CE5-5AD0-2449502FBE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868480" y="3423884"/>
                <a:ext cx="1293735" cy="1293735"/>
              </a:xfrm>
              <a:prstGeom prst="rect">
                <a:avLst/>
              </a:prstGeom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EB6A4B-83C8-DAF2-D88D-3E444158D598}"/>
                </a:ext>
              </a:extLst>
            </p:cNvPr>
            <p:cNvSpPr txBox="1"/>
            <p:nvPr/>
          </p:nvSpPr>
          <p:spPr>
            <a:xfrm>
              <a:off x="1424608" y="5219907"/>
              <a:ext cx="2244802" cy="1200329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시스템 및 데이터 물리적  위치는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국내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D59DF11-7C28-4210-EB9C-6FD41C98A64F}"/>
              </a:ext>
            </a:extLst>
          </p:cNvPr>
          <p:cNvGrpSpPr/>
          <p:nvPr/>
        </p:nvGrpSpPr>
        <p:grpSpPr>
          <a:xfrm>
            <a:off x="4724038" y="3178073"/>
            <a:ext cx="2574806" cy="3523098"/>
            <a:chOff x="4568068" y="3096566"/>
            <a:chExt cx="2574806" cy="352309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927A89D5-6AD8-085E-D0BF-177F2DFD2A0A}"/>
                </a:ext>
              </a:extLst>
            </p:cNvPr>
            <p:cNvSpPr/>
            <p:nvPr/>
          </p:nvSpPr>
          <p:spPr>
            <a:xfrm>
              <a:off x="4568068" y="3155247"/>
              <a:ext cx="2574806" cy="346441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A5538F7-E486-2144-3859-28775480568D}"/>
                </a:ext>
              </a:extLst>
            </p:cNvPr>
            <p:cNvSpPr txBox="1"/>
            <p:nvPr/>
          </p:nvSpPr>
          <p:spPr>
            <a:xfrm>
              <a:off x="4819835" y="5358407"/>
              <a:ext cx="2071271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개인정보 미포함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CAE12828-59F9-61E9-80D5-CA4BDF37DB4F}"/>
                </a:ext>
              </a:extLst>
            </p:cNvPr>
            <p:cNvGrpSpPr/>
            <p:nvPr/>
          </p:nvGrpSpPr>
          <p:grpSpPr>
            <a:xfrm>
              <a:off x="4820190" y="3096566"/>
              <a:ext cx="2097986" cy="2097986"/>
              <a:chOff x="4867128" y="2981137"/>
              <a:chExt cx="2097986" cy="2097986"/>
            </a:xfrm>
          </p:grpSpPr>
          <p:pic>
            <p:nvPicPr>
              <p:cNvPr id="28" name="그래픽 27" descr="보안 카메라 단색으로 채워진">
                <a:extLst>
                  <a:ext uri="{FF2B5EF4-FFF2-40B4-BE49-F238E27FC236}">
                    <a16:creationId xmlns:a16="http://schemas.microsoft.com/office/drawing/2014/main" id="{BA514968-5436-3CDF-AF38-268FFE9D18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200031" y="3266164"/>
                <a:ext cx="1388363" cy="1388363"/>
              </a:xfrm>
              <a:prstGeom prst="rect">
                <a:avLst/>
              </a:prstGeom>
            </p:spPr>
          </p:pic>
          <p:pic>
            <p:nvPicPr>
              <p:cNvPr id="29" name="그래픽 28" descr="금지 표지 윤곽선">
                <a:extLst>
                  <a:ext uri="{FF2B5EF4-FFF2-40B4-BE49-F238E27FC236}">
                    <a16:creationId xmlns:a16="http://schemas.microsoft.com/office/drawing/2014/main" id="{F5AE5D08-2849-DA54-E0F5-2B1CAA9FF3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867128" y="2981137"/>
                <a:ext cx="2097986" cy="2097986"/>
              </a:xfrm>
              <a:prstGeom prst="rect">
                <a:avLst/>
              </a:prstGeom>
            </p:spPr>
          </p:pic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B067E7C-A772-7494-354C-A35C2C909D13}"/>
              </a:ext>
            </a:extLst>
          </p:cNvPr>
          <p:cNvSpPr txBox="1"/>
          <p:nvPr/>
        </p:nvSpPr>
        <p:spPr>
          <a:xfrm>
            <a:off x="231498" y="211869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-CSAP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규제</a:t>
            </a:r>
          </a:p>
        </p:txBody>
      </p:sp>
    </p:spTree>
    <p:extLst>
      <p:ext uri="{BB962C8B-B14F-4D97-AF65-F5344CB8AC3E}">
        <p14:creationId xmlns:p14="http://schemas.microsoft.com/office/powerpoint/2010/main" val="4228433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참고 모델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1DE1A-569B-0DE4-C87B-390A8C878D45}"/>
              </a:ext>
            </a:extLst>
          </p:cNvPr>
          <p:cNvSpPr txBox="1"/>
          <p:nvPr/>
        </p:nvSpPr>
        <p:spPr>
          <a:xfrm>
            <a:off x="594947" y="1086698"/>
            <a:ext cx="5654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LG CNS </a:t>
            </a:r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768BE4-D9D5-A6D7-4E7D-482A40B39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46" y="2083617"/>
            <a:ext cx="3459185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6CA7A99-2144-BE2D-1657-A7CFBEC09D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481" y="2150293"/>
            <a:ext cx="344805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18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1DE1A-569B-0DE4-C87B-390A8C878D45}"/>
              </a:ext>
            </a:extLst>
          </p:cNvPr>
          <p:cNvSpPr txBox="1"/>
          <p:nvPr/>
        </p:nvSpPr>
        <p:spPr>
          <a:xfrm>
            <a:off x="594947" y="1086698"/>
            <a:ext cx="6439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LG CNS </a:t>
            </a:r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</a:t>
            </a:r>
            <a:r>
              <a:rPr lang="en-US" altLang="ko-KR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- </a:t>
            </a:r>
            <a:r>
              <a:rPr lang="ko-KR" altLang="en-US" sz="4000" b="1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아키텍쳐</a:t>
            </a:r>
            <a:endParaRPr lang="ko-KR" altLang="en-US" sz="40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768BE4-D9D5-A6D7-4E7D-482A40B39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76" y="1787049"/>
            <a:ext cx="6557479" cy="465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6CA7A99-2144-BE2D-1657-A7CFBEC09D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481" y="2150293"/>
            <a:ext cx="3448050" cy="40481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588847A-9B68-C896-0BEC-E59C2A575113}"/>
              </a:ext>
            </a:extLst>
          </p:cNvPr>
          <p:cNvSpPr txBox="1"/>
          <p:nvPr/>
        </p:nvSpPr>
        <p:spPr>
          <a:xfrm>
            <a:off x="231498" y="211869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참고 모델</a:t>
            </a:r>
          </a:p>
        </p:txBody>
      </p:sp>
    </p:spTree>
    <p:extLst>
      <p:ext uri="{BB962C8B-B14F-4D97-AF65-F5344CB8AC3E}">
        <p14:creationId xmlns:p14="http://schemas.microsoft.com/office/powerpoint/2010/main" val="1935303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74B62F6-1E91-7998-199A-400CBDAD9976}"/>
              </a:ext>
            </a:extLst>
          </p:cNvPr>
          <p:cNvGrpSpPr/>
          <p:nvPr/>
        </p:nvGrpSpPr>
        <p:grpSpPr>
          <a:xfrm>
            <a:off x="-2054887" y="1467451"/>
            <a:ext cx="1973674" cy="4526583"/>
            <a:chOff x="3368714" y="1344304"/>
            <a:chExt cx="1973674" cy="4526583"/>
          </a:xfrm>
        </p:grpSpPr>
        <p:pic>
          <p:nvPicPr>
            <p:cNvPr id="29" name="그래픽 28" descr="온라인 모임 단색으로 채워진">
              <a:extLst>
                <a:ext uri="{FF2B5EF4-FFF2-40B4-BE49-F238E27FC236}">
                  <a16:creationId xmlns:a16="http://schemas.microsoft.com/office/drawing/2014/main" id="{9C78C797-35F4-4B83-57BC-3AAFDFF16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68714" y="4098724"/>
              <a:ext cx="1973674" cy="1772163"/>
            </a:xfrm>
            <a:prstGeom prst="rect">
              <a:avLst/>
            </a:prstGeom>
          </p:spPr>
        </p:pic>
        <p:pic>
          <p:nvPicPr>
            <p:cNvPr id="19" name="그림 18" descr="그래픽, 폰트, 로고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319DE53E-4445-726F-1BC5-0A378F900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3518" y="1344304"/>
              <a:ext cx="1662449" cy="1662449"/>
            </a:xfrm>
            <a:prstGeom prst="rect">
              <a:avLst/>
            </a:prstGeom>
          </p:spPr>
        </p:pic>
        <p:pic>
          <p:nvPicPr>
            <p:cNvPr id="37" name="그래픽 36" descr="추가 단색으로 채워진">
              <a:extLst>
                <a:ext uri="{FF2B5EF4-FFF2-40B4-BE49-F238E27FC236}">
                  <a16:creationId xmlns:a16="http://schemas.microsoft.com/office/drawing/2014/main" id="{B6451155-DCDC-F867-6C2F-6E6F216A0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634924" y="2783626"/>
              <a:ext cx="1422593" cy="1422593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17404BC-ED87-4415-ABAF-8FF686E45562}"/>
              </a:ext>
            </a:extLst>
          </p:cNvPr>
          <p:cNvSpPr txBox="1"/>
          <p:nvPr/>
        </p:nvSpPr>
        <p:spPr>
          <a:xfrm>
            <a:off x="4378392" y="1100871"/>
            <a:ext cx="3564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분리와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</a:p>
          <a:p>
            <a:endParaRPr lang="ko-KR" altLang="en-US" sz="3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97518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74B62F6-1E91-7998-199A-400CBDAD9976}"/>
              </a:ext>
            </a:extLst>
          </p:cNvPr>
          <p:cNvGrpSpPr/>
          <p:nvPr/>
        </p:nvGrpSpPr>
        <p:grpSpPr>
          <a:xfrm>
            <a:off x="42059" y="1467451"/>
            <a:ext cx="1973674" cy="4526583"/>
            <a:chOff x="3368714" y="1344304"/>
            <a:chExt cx="1973674" cy="4526583"/>
          </a:xfrm>
        </p:grpSpPr>
        <p:pic>
          <p:nvPicPr>
            <p:cNvPr id="29" name="그래픽 28" descr="온라인 모임 단색으로 채워진">
              <a:extLst>
                <a:ext uri="{FF2B5EF4-FFF2-40B4-BE49-F238E27FC236}">
                  <a16:creationId xmlns:a16="http://schemas.microsoft.com/office/drawing/2014/main" id="{9C78C797-35F4-4B83-57BC-3AAFDFF16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68714" y="4098724"/>
              <a:ext cx="1973674" cy="1772163"/>
            </a:xfrm>
            <a:prstGeom prst="rect">
              <a:avLst/>
            </a:prstGeom>
          </p:spPr>
        </p:pic>
        <p:pic>
          <p:nvPicPr>
            <p:cNvPr id="19" name="그림 18" descr="그래픽, 폰트, 로고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319DE53E-4445-726F-1BC5-0A378F900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3518" y="1344304"/>
              <a:ext cx="1662449" cy="1662449"/>
            </a:xfrm>
            <a:prstGeom prst="rect">
              <a:avLst/>
            </a:prstGeom>
          </p:spPr>
        </p:pic>
        <p:pic>
          <p:nvPicPr>
            <p:cNvPr id="37" name="그래픽 36" descr="추가 단색으로 채워진">
              <a:extLst>
                <a:ext uri="{FF2B5EF4-FFF2-40B4-BE49-F238E27FC236}">
                  <a16:creationId xmlns:a16="http://schemas.microsoft.com/office/drawing/2014/main" id="{B6451155-DCDC-F867-6C2F-6E6F216A0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634924" y="2783626"/>
              <a:ext cx="1422593" cy="1422593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17404BC-ED87-4415-ABAF-8FF686E45562}"/>
              </a:ext>
            </a:extLst>
          </p:cNvPr>
          <p:cNvSpPr txBox="1"/>
          <p:nvPr/>
        </p:nvSpPr>
        <p:spPr>
          <a:xfrm>
            <a:off x="2597524" y="993099"/>
            <a:ext cx="3564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분리와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BA2DF90-CDAE-8B1D-AB93-541CD42678F8}"/>
              </a:ext>
            </a:extLst>
          </p:cNvPr>
          <p:cNvSpPr txBox="1"/>
          <p:nvPr/>
        </p:nvSpPr>
        <p:spPr>
          <a:xfrm>
            <a:off x="5426569" y="2274235"/>
            <a:ext cx="5271489" cy="88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Transit Gateway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가용성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관리가 용이하며 여러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중앙관리와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프라이빗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연결이 가능하다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F48CEC1-6F71-8560-4F20-3D98D0A43C0A}"/>
              </a:ext>
            </a:extLst>
          </p:cNvPr>
          <p:cNvGrpSpPr/>
          <p:nvPr/>
        </p:nvGrpSpPr>
        <p:grpSpPr>
          <a:xfrm>
            <a:off x="3805763" y="5089372"/>
            <a:ext cx="7485891" cy="1285933"/>
            <a:chOff x="3805763" y="2143066"/>
            <a:chExt cx="7485891" cy="1285933"/>
          </a:xfrm>
        </p:grpSpPr>
        <p:pic>
          <p:nvPicPr>
            <p:cNvPr id="40" name="그래픽 39" descr="목표 대상 그룹 단색으로 채워진">
              <a:extLst>
                <a:ext uri="{FF2B5EF4-FFF2-40B4-BE49-F238E27FC236}">
                  <a16:creationId xmlns:a16="http://schemas.microsoft.com/office/drawing/2014/main" id="{7F55ED7A-D22C-325E-A0B4-00B779BAD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805763" y="2143066"/>
              <a:ext cx="1285933" cy="1285933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4DEA39A-17E5-249F-7275-2650DF2360DF}"/>
                </a:ext>
              </a:extLst>
            </p:cNvPr>
            <p:cNvSpPr txBox="1"/>
            <p:nvPr/>
          </p:nvSpPr>
          <p:spPr>
            <a:xfrm>
              <a:off x="5303602" y="2401397"/>
              <a:ext cx="5988052" cy="46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 IAM</a:t>
              </a:r>
              <a:r>
                <a: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을 설정해 다른 계정 및 사용자에게 각각 권한을 부여할 수 있다</a:t>
              </a:r>
              <a:r>
                <a:rPr lang="en-US" altLang="ko-KR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.</a:t>
              </a:r>
              <a:endPara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</p:grpSp>
      <p:pic>
        <p:nvPicPr>
          <p:cNvPr id="77" name="그래픽 76" descr="방패 선택 표시 단색으로 채워진">
            <a:extLst>
              <a:ext uri="{FF2B5EF4-FFF2-40B4-BE49-F238E27FC236}">
                <a16:creationId xmlns:a16="http://schemas.microsoft.com/office/drawing/2014/main" id="{B1631BE3-A75F-5723-93B0-A4EEB1B699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891657" y="3522006"/>
            <a:ext cx="1114144" cy="1114144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B77DE2FA-72D0-928D-4B51-57E89870CDC9}"/>
              </a:ext>
            </a:extLst>
          </p:cNvPr>
          <p:cNvSpPr txBox="1"/>
          <p:nvPr/>
        </p:nvSpPr>
        <p:spPr>
          <a:xfrm>
            <a:off x="5303602" y="3641238"/>
            <a:ext cx="6133432" cy="88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Web Application Firewall(WAF)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와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Security Group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으로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특정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IP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접속 허용 및 차단이 가능하다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33" name="그래픽 32" descr="네트워크 단색으로 채워진">
            <a:extLst>
              <a:ext uri="{FF2B5EF4-FFF2-40B4-BE49-F238E27FC236}">
                <a16:creationId xmlns:a16="http://schemas.microsoft.com/office/drawing/2014/main" id="{6D99053A-CA00-BC78-A97B-9B7FFD24404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736966" y="1929331"/>
            <a:ext cx="1437707" cy="143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48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내용 개체 틀 36">
            <a:extLst>
              <a:ext uri="{FF2B5EF4-FFF2-40B4-BE49-F238E27FC236}">
                <a16:creationId xmlns:a16="http://schemas.microsoft.com/office/drawing/2014/main" id="{8E7AD01D-5E79-11C3-222F-78CAE5DBAFEE}"/>
              </a:ext>
            </a:extLst>
          </p:cNvPr>
          <p:cNvSpPr txBox="1">
            <a:spLocks/>
          </p:cNvSpPr>
          <p:nvPr/>
        </p:nvSpPr>
        <p:spPr>
          <a:xfrm>
            <a:off x="515699" y="1268760"/>
            <a:ext cx="10679547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분리에 활용된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주요 리소스</a:t>
            </a: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A89159A1-8693-349E-754E-4BE58EFF075C}"/>
              </a:ext>
            </a:extLst>
          </p:cNvPr>
          <p:cNvSpPr>
            <a:spLocks/>
          </p:cNvSpPr>
          <p:nvPr/>
        </p:nvSpPr>
        <p:spPr bwMode="auto">
          <a:xfrm rot="16200000">
            <a:off x="12554886" y="4159364"/>
            <a:ext cx="267891" cy="798909"/>
          </a:xfrm>
          <a:custGeom>
            <a:avLst/>
            <a:gdLst>
              <a:gd name="T0" fmla="*/ 601 w 1212"/>
              <a:gd name="T1" fmla="*/ 0 h 3607"/>
              <a:gd name="T2" fmla="*/ 608 w 1212"/>
              <a:gd name="T3" fmla="*/ 7 h 3607"/>
              <a:gd name="T4" fmla="*/ 8 w 1212"/>
              <a:gd name="T5" fmla="*/ 607 h 3607"/>
              <a:gd name="T6" fmla="*/ 608 w 1212"/>
              <a:gd name="T7" fmla="*/ 1207 h 3607"/>
              <a:gd name="T8" fmla="*/ 0 w 1212"/>
              <a:gd name="T9" fmla="*/ 1815 h 3607"/>
              <a:gd name="T10" fmla="*/ 1195 w 1212"/>
              <a:gd name="T11" fmla="*/ 3607 h 3607"/>
              <a:gd name="T12" fmla="*/ 1212 w 1212"/>
              <a:gd name="T13" fmla="*/ 3594 h 3607"/>
              <a:gd name="T14" fmla="*/ 1212 w 1212"/>
              <a:gd name="T15" fmla="*/ 0 h 3607"/>
              <a:gd name="T16" fmla="*/ 601 w 1212"/>
              <a:gd name="T17" fmla="*/ 0 h 3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12" h="3607">
                <a:moveTo>
                  <a:pt x="601" y="0"/>
                </a:moveTo>
                <a:lnTo>
                  <a:pt x="608" y="7"/>
                </a:lnTo>
                <a:lnTo>
                  <a:pt x="8" y="607"/>
                </a:lnTo>
                <a:lnTo>
                  <a:pt x="608" y="1207"/>
                </a:lnTo>
                <a:lnTo>
                  <a:pt x="0" y="1815"/>
                </a:lnTo>
                <a:lnTo>
                  <a:pt x="1195" y="3607"/>
                </a:lnTo>
                <a:lnTo>
                  <a:pt x="1212" y="3594"/>
                </a:lnTo>
                <a:lnTo>
                  <a:pt x="1212" y="0"/>
                </a:lnTo>
                <a:lnTo>
                  <a:pt x="601" y="0"/>
                </a:lnTo>
                <a:close/>
              </a:path>
            </a:pathLst>
          </a:custGeom>
          <a:solidFill>
            <a:srgbClr val="5EA13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08B981A7-4FAC-772A-9239-1EA9AB88ED6E}"/>
              </a:ext>
            </a:extLst>
          </p:cNvPr>
          <p:cNvSpPr>
            <a:spLocks/>
          </p:cNvSpPr>
          <p:nvPr/>
        </p:nvSpPr>
        <p:spPr bwMode="auto">
          <a:xfrm rot="16200000">
            <a:off x="1759109" y="-732074"/>
            <a:ext cx="857250" cy="513159"/>
          </a:xfrm>
          <a:custGeom>
            <a:avLst/>
            <a:gdLst>
              <a:gd name="T0" fmla="*/ 1911 w 3872"/>
              <a:gd name="T1" fmla="*/ 1999 h 2317"/>
              <a:gd name="T2" fmla="*/ 2246 w 3872"/>
              <a:gd name="T3" fmla="*/ 1664 h 2317"/>
              <a:gd name="T4" fmla="*/ 2581 w 3872"/>
              <a:gd name="T5" fmla="*/ 1999 h 2317"/>
              <a:gd name="T6" fmla="*/ 2431 w 3872"/>
              <a:gd name="T7" fmla="*/ 2278 h 2317"/>
              <a:gd name="T8" fmla="*/ 2430 w 3872"/>
              <a:gd name="T9" fmla="*/ 2317 h 2317"/>
              <a:gd name="T10" fmla="*/ 3872 w 3872"/>
              <a:gd name="T11" fmla="*/ 2317 h 2317"/>
              <a:gd name="T12" fmla="*/ 700 w 3872"/>
              <a:gd name="T13" fmla="*/ 0 h 2317"/>
              <a:gd name="T14" fmla="*/ 700 w 3872"/>
              <a:gd name="T15" fmla="*/ 1136 h 2317"/>
              <a:gd name="T16" fmla="*/ 604 w 3872"/>
              <a:gd name="T17" fmla="*/ 1140 h 2317"/>
              <a:gd name="T18" fmla="*/ 477 w 3872"/>
              <a:gd name="T19" fmla="*/ 1133 h 2317"/>
              <a:gd name="T20" fmla="*/ 255 w 3872"/>
              <a:gd name="T21" fmla="*/ 1002 h 2317"/>
              <a:gd name="T22" fmla="*/ 0 w 3872"/>
              <a:gd name="T23" fmla="*/ 1257 h 2317"/>
              <a:gd name="T24" fmla="*/ 255 w 3872"/>
              <a:gd name="T25" fmla="*/ 1512 h 2317"/>
              <a:gd name="T26" fmla="*/ 476 w 3872"/>
              <a:gd name="T27" fmla="*/ 1384 h 2317"/>
              <a:gd name="T28" fmla="*/ 599 w 3872"/>
              <a:gd name="T29" fmla="*/ 1374 h 2317"/>
              <a:gd name="T30" fmla="*/ 700 w 3872"/>
              <a:gd name="T31" fmla="*/ 1381 h 2317"/>
              <a:gd name="T32" fmla="*/ 700 w 3872"/>
              <a:gd name="T33" fmla="*/ 2317 h 2317"/>
              <a:gd name="T34" fmla="*/ 2061 w 3872"/>
              <a:gd name="T35" fmla="*/ 2317 h 2317"/>
              <a:gd name="T36" fmla="*/ 2060 w 3872"/>
              <a:gd name="T37" fmla="*/ 2277 h 2317"/>
              <a:gd name="T38" fmla="*/ 1911 w 3872"/>
              <a:gd name="T39" fmla="*/ 1999 h 2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72" h="2317">
                <a:moveTo>
                  <a:pt x="1911" y="1999"/>
                </a:moveTo>
                <a:cubicBezTo>
                  <a:pt x="1911" y="1814"/>
                  <a:pt x="2061" y="1664"/>
                  <a:pt x="2246" y="1664"/>
                </a:cubicBezTo>
                <a:cubicBezTo>
                  <a:pt x="2431" y="1664"/>
                  <a:pt x="2581" y="1814"/>
                  <a:pt x="2581" y="1999"/>
                </a:cubicBezTo>
                <a:cubicBezTo>
                  <a:pt x="2581" y="2115"/>
                  <a:pt x="2521" y="2218"/>
                  <a:pt x="2431" y="2278"/>
                </a:cubicBezTo>
                <a:cubicBezTo>
                  <a:pt x="2431" y="2290"/>
                  <a:pt x="2430" y="2303"/>
                  <a:pt x="2430" y="2317"/>
                </a:cubicBezTo>
                <a:lnTo>
                  <a:pt x="3872" y="2317"/>
                </a:lnTo>
                <a:cubicBezTo>
                  <a:pt x="3408" y="997"/>
                  <a:pt x="2169" y="42"/>
                  <a:pt x="700" y="0"/>
                </a:cubicBezTo>
                <a:lnTo>
                  <a:pt x="700" y="1136"/>
                </a:lnTo>
                <a:cubicBezTo>
                  <a:pt x="674" y="1138"/>
                  <a:pt x="643" y="1140"/>
                  <a:pt x="604" y="1140"/>
                </a:cubicBezTo>
                <a:cubicBezTo>
                  <a:pt x="548" y="1140"/>
                  <a:pt x="507" y="1137"/>
                  <a:pt x="477" y="1133"/>
                </a:cubicBezTo>
                <a:cubicBezTo>
                  <a:pt x="434" y="1055"/>
                  <a:pt x="350" y="1002"/>
                  <a:pt x="255" y="1002"/>
                </a:cubicBezTo>
                <a:cubicBezTo>
                  <a:pt x="114" y="1002"/>
                  <a:pt x="0" y="1116"/>
                  <a:pt x="0" y="1257"/>
                </a:cubicBezTo>
                <a:cubicBezTo>
                  <a:pt x="0" y="1398"/>
                  <a:pt x="114" y="1512"/>
                  <a:pt x="255" y="1512"/>
                </a:cubicBezTo>
                <a:cubicBezTo>
                  <a:pt x="349" y="1512"/>
                  <a:pt x="432" y="1460"/>
                  <a:pt x="476" y="1384"/>
                </a:cubicBezTo>
                <a:cubicBezTo>
                  <a:pt x="511" y="1379"/>
                  <a:pt x="557" y="1374"/>
                  <a:pt x="599" y="1374"/>
                </a:cubicBezTo>
                <a:cubicBezTo>
                  <a:pt x="631" y="1374"/>
                  <a:pt x="667" y="1377"/>
                  <a:pt x="700" y="1381"/>
                </a:cubicBezTo>
                <a:lnTo>
                  <a:pt x="700" y="2317"/>
                </a:lnTo>
                <a:lnTo>
                  <a:pt x="2061" y="2317"/>
                </a:lnTo>
                <a:cubicBezTo>
                  <a:pt x="2061" y="2304"/>
                  <a:pt x="2061" y="2290"/>
                  <a:pt x="2060" y="2277"/>
                </a:cubicBezTo>
                <a:cubicBezTo>
                  <a:pt x="1970" y="2217"/>
                  <a:pt x="1911" y="2115"/>
                  <a:pt x="1911" y="1999"/>
                </a:cubicBezTo>
                <a:close/>
              </a:path>
            </a:pathLst>
          </a:custGeom>
          <a:solidFill>
            <a:srgbClr val="EC3E7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915BDDD8-A4D0-1996-9EC6-D8796849C4AC}"/>
              </a:ext>
            </a:extLst>
          </p:cNvPr>
          <p:cNvSpPr>
            <a:spLocks/>
          </p:cNvSpPr>
          <p:nvPr/>
        </p:nvSpPr>
        <p:spPr bwMode="auto">
          <a:xfrm rot="16200000">
            <a:off x="12357415" y="6006877"/>
            <a:ext cx="681038" cy="748903"/>
          </a:xfrm>
          <a:custGeom>
            <a:avLst/>
            <a:gdLst>
              <a:gd name="T0" fmla="*/ 3012 w 3079"/>
              <a:gd name="T1" fmla="*/ 1906 h 3383"/>
              <a:gd name="T2" fmla="*/ 2734 w 3079"/>
              <a:gd name="T3" fmla="*/ 2055 h 3383"/>
              <a:gd name="T4" fmla="*/ 2399 w 3079"/>
              <a:gd name="T5" fmla="*/ 1720 h 3383"/>
              <a:gd name="T6" fmla="*/ 2734 w 3079"/>
              <a:gd name="T7" fmla="*/ 1385 h 3383"/>
              <a:gd name="T8" fmla="*/ 3012 w 3079"/>
              <a:gd name="T9" fmla="*/ 1535 h 3383"/>
              <a:gd name="T10" fmla="*/ 3079 w 3079"/>
              <a:gd name="T11" fmla="*/ 1536 h 3383"/>
              <a:gd name="T12" fmla="*/ 3079 w 3079"/>
              <a:gd name="T13" fmla="*/ 0 h 3383"/>
              <a:gd name="T14" fmla="*/ 1865 w 3079"/>
              <a:gd name="T15" fmla="*/ 0 h 3383"/>
              <a:gd name="T16" fmla="*/ 1864 w 3079"/>
              <a:gd name="T17" fmla="*/ 14 h 3383"/>
              <a:gd name="T18" fmla="*/ 1867 w 3079"/>
              <a:gd name="T19" fmla="*/ 77 h 3383"/>
              <a:gd name="T20" fmla="*/ 2015 w 3079"/>
              <a:gd name="T21" fmla="*/ 356 h 3383"/>
              <a:gd name="T22" fmla="*/ 1680 w 3079"/>
              <a:gd name="T23" fmla="*/ 690 h 3383"/>
              <a:gd name="T24" fmla="*/ 1346 w 3079"/>
              <a:gd name="T25" fmla="*/ 356 h 3383"/>
              <a:gd name="T26" fmla="*/ 1495 w 3079"/>
              <a:gd name="T27" fmla="*/ 77 h 3383"/>
              <a:gd name="T28" fmla="*/ 1496 w 3079"/>
              <a:gd name="T29" fmla="*/ 6 h 3383"/>
              <a:gd name="T30" fmla="*/ 1496 w 3079"/>
              <a:gd name="T31" fmla="*/ 0 h 3383"/>
              <a:gd name="T32" fmla="*/ 0 w 3079"/>
              <a:gd name="T33" fmla="*/ 0 h 3383"/>
              <a:gd name="T34" fmla="*/ 1646 w 3079"/>
              <a:gd name="T35" fmla="*/ 1563 h 3383"/>
              <a:gd name="T36" fmla="*/ 1646 w 3079"/>
              <a:gd name="T37" fmla="*/ 2589 h 3383"/>
              <a:gd name="T38" fmla="*/ 1862 w 3079"/>
              <a:gd name="T39" fmla="*/ 2589 h 3383"/>
              <a:gd name="T40" fmla="*/ 1862 w 3079"/>
              <a:gd name="T41" fmla="*/ 3383 h 3383"/>
              <a:gd name="T42" fmla="*/ 3079 w 3079"/>
              <a:gd name="T43" fmla="*/ 3383 h 3383"/>
              <a:gd name="T44" fmla="*/ 3079 w 3079"/>
              <a:gd name="T45" fmla="*/ 1904 h 3383"/>
              <a:gd name="T46" fmla="*/ 3075 w 3079"/>
              <a:gd name="T47" fmla="*/ 1904 h 3383"/>
              <a:gd name="T48" fmla="*/ 3012 w 3079"/>
              <a:gd name="T49" fmla="*/ 1906 h 3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079" h="3383">
                <a:moveTo>
                  <a:pt x="3012" y="1906"/>
                </a:moveTo>
                <a:cubicBezTo>
                  <a:pt x="2952" y="1996"/>
                  <a:pt x="2850" y="2055"/>
                  <a:pt x="2734" y="2055"/>
                </a:cubicBezTo>
                <a:cubicBezTo>
                  <a:pt x="2549" y="2055"/>
                  <a:pt x="2399" y="1905"/>
                  <a:pt x="2399" y="1720"/>
                </a:cubicBezTo>
                <a:cubicBezTo>
                  <a:pt x="2399" y="1535"/>
                  <a:pt x="2549" y="1385"/>
                  <a:pt x="2734" y="1385"/>
                </a:cubicBezTo>
                <a:cubicBezTo>
                  <a:pt x="2850" y="1385"/>
                  <a:pt x="2952" y="1445"/>
                  <a:pt x="3012" y="1535"/>
                </a:cubicBezTo>
                <a:cubicBezTo>
                  <a:pt x="3033" y="1535"/>
                  <a:pt x="3055" y="1536"/>
                  <a:pt x="3079" y="1536"/>
                </a:cubicBezTo>
                <a:lnTo>
                  <a:pt x="3079" y="0"/>
                </a:lnTo>
                <a:lnTo>
                  <a:pt x="1865" y="0"/>
                </a:lnTo>
                <a:cubicBezTo>
                  <a:pt x="1864" y="5"/>
                  <a:pt x="1864" y="10"/>
                  <a:pt x="1864" y="14"/>
                </a:cubicBezTo>
                <a:cubicBezTo>
                  <a:pt x="1864" y="35"/>
                  <a:pt x="1865" y="56"/>
                  <a:pt x="1867" y="77"/>
                </a:cubicBezTo>
                <a:cubicBezTo>
                  <a:pt x="1956" y="138"/>
                  <a:pt x="2015" y="240"/>
                  <a:pt x="2015" y="356"/>
                </a:cubicBezTo>
                <a:cubicBezTo>
                  <a:pt x="2015" y="540"/>
                  <a:pt x="1865" y="690"/>
                  <a:pt x="1680" y="690"/>
                </a:cubicBezTo>
                <a:cubicBezTo>
                  <a:pt x="1496" y="690"/>
                  <a:pt x="1346" y="540"/>
                  <a:pt x="1346" y="356"/>
                </a:cubicBezTo>
                <a:cubicBezTo>
                  <a:pt x="1346" y="239"/>
                  <a:pt x="1405" y="137"/>
                  <a:pt x="1495" y="77"/>
                </a:cubicBezTo>
                <a:cubicBezTo>
                  <a:pt x="1496" y="55"/>
                  <a:pt x="1496" y="32"/>
                  <a:pt x="1496" y="6"/>
                </a:cubicBezTo>
                <a:cubicBezTo>
                  <a:pt x="1496" y="4"/>
                  <a:pt x="1496" y="2"/>
                  <a:pt x="1496" y="0"/>
                </a:cubicBezTo>
                <a:lnTo>
                  <a:pt x="0" y="0"/>
                </a:lnTo>
                <a:cubicBezTo>
                  <a:pt x="356" y="688"/>
                  <a:pt x="937" y="1241"/>
                  <a:pt x="1646" y="1563"/>
                </a:cubicBezTo>
                <a:lnTo>
                  <a:pt x="1646" y="2589"/>
                </a:lnTo>
                <a:lnTo>
                  <a:pt x="1862" y="2589"/>
                </a:lnTo>
                <a:lnTo>
                  <a:pt x="1862" y="3383"/>
                </a:lnTo>
                <a:lnTo>
                  <a:pt x="3079" y="3383"/>
                </a:lnTo>
                <a:lnTo>
                  <a:pt x="3079" y="1904"/>
                </a:lnTo>
                <a:cubicBezTo>
                  <a:pt x="3078" y="1904"/>
                  <a:pt x="3076" y="1904"/>
                  <a:pt x="3075" y="1904"/>
                </a:cubicBezTo>
                <a:cubicBezTo>
                  <a:pt x="3054" y="1904"/>
                  <a:pt x="3033" y="1905"/>
                  <a:pt x="3012" y="1906"/>
                </a:cubicBezTo>
                <a:close/>
              </a:path>
            </a:pathLst>
          </a:custGeom>
          <a:solidFill>
            <a:srgbClr val="C00000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593C56DA-0897-D364-E567-189D4B227FBF}"/>
              </a:ext>
            </a:extLst>
          </p:cNvPr>
          <p:cNvSpPr>
            <a:spLocks/>
          </p:cNvSpPr>
          <p:nvPr/>
        </p:nvSpPr>
        <p:spPr bwMode="auto">
          <a:xfrm rot="16200000">
            <a:off x="395193" y="-905497"/>
            <a:ext cx="723900" cy="672703"/>
          </a:xfrm>
          <a:custGeom>
            <a:avLst/>
            <a:gdLst>
              <a:gd name="T0" fmla="*/ 2927 w 3272"/>
              <a:gd name="T1" fmla="*/ 924 h 3038"/>
              <a:gd name="T2" fmla="*/ 3205 w 3272"/>
              <a:gd name="T3" fmla="*/ 1074 h 3038"/>
              <a:gd name="T4" fmla="*/ 3272 w 3272"/>
              <a:gd name="T5" fmla="*/ 1075 h 3038"/>
              <a:gd name="T6" fmla="*/ 3272 w 3272"/>
              <a:gd name="T7" fmla="*/ 0 h 3038"/>
              <a:gd name="T8" fmla="*/ 0 w 3272"/>
              <a:gd name="T9" fmla="*/ 2319 h 3038"/>
              <a:gd name="T10" fmla="*/ 1418 w 3272"/>
              <a:gd name="T11" fmla="*/ 2319 h 3038"/>
              <a:gd name="T12" fmla="*/ 1423 w 3272"/>
              <a:gd name="T13" fmla="*/ 2434 h 3038"/>
              <a:gd name="T14" fmla="*/ 1416 w 3272"/>
              <a:gd name="T15" fmla="*/ 2560 h 3038"/>
              <a:gd name="T16" fmla="*/ 1285 w 3272"/>
              <a:gd name="T17" fmla="*/ 2783 h 3038"/>
              <a:gd name="T18" fmla="*/ 1540 w 3272"/>
              <a:gd name="T19" fmla="*/ 3038 h 3038"/>
              <a:gd name="T20" fmla="*/ 1795 w 3272"/>
              <a:gd name="T21" fmla="*/ 2783 h 3038"/>
              <a:gd name="T22" fmla="*/ 1667 w 3272"/>
              <a:gd name="T23" fmla="*/ 2562 h 3038"/>
              <a:gd name="T24" fmla="*/ 1657 w 3272"/>
              <a:gd name="T25" fmla="*/ 2439 h 3038"/>
              <a:gd name="T26" fmla="*/ 1666 w 3272"/>
              <a:gd name="T27" fmla="*/ 2319 h 3038"/>
              <a:gd name="T28" fmla="*/ 3272 w 3272"/>
              <a:gd name="T29" fmla="*/ 2319 h 3038"/>
              <a:gd name="T30" fmla="*/ 3272 w 3272"/>
              <a:gd name="T31" fmla="*/ 1443 h 3038"/>
              <a:gd name="T32" fmla="*/ 3268 w 3272"/>
              <a:gd name="T33" fmla="*/ 1443 h 3038"/>
              <a:gd name="T34" fmla="*/ 3205 w 3272"/>
              <a:gd name="T35" fmla="*/ 1445 h 3038"/>
              <a:gd name="T36" fmla="*/ 2927 w 3272"/>
              <a:gd name="T37" fmla="*/ 1593 h 3038"/>
              <a:gd name="T38" fmla="*/ 2592 w 3272"/>
              <a:gd name="T39" fmla="*/ 1259 h 3038"/>
              <a:gd name="T40" fmla="*/ 2927 w 3272"/>
              <a:gd name="T41" fmla="*/ 924 h 3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72" h="3038">
                <a:moveTo>
                  <a:pt x="2927" y="924"/>
                </a:moveTo>
                <a:cubicBezTo>
                  <a:pt x="3043" y="924"/>
                  <a:pt x="3145" y="983"/>
                  <a:pt x="3205" y="1074"/>
                </a:cubicBezTo>
                <a:cubicBezTo>
                  <a:pt x="3226" y="1074"/>
                  <a:pt x="3248" y="1075"/>
                  <a:pt x="3272" y="1075"/>
                </a:cubicBezTo>
                <a:lnTo>
                  <a:pt x="3272" y="0"/>
                </a:lnTo>
                <a:cubicBezTo>
                  <a:pt x="1760" y="0"/>
                  <a:pt x="474" y="969"/>
                  <a:pt x="0" y="2319"/>
                </a:cubicBezTo>
                <a:lnTo>
                  <a:pt x="1418" y="2319"/>
                </a:lnTo>
                <a:cubicBezTo>
                  <a:pt x="1421" y="2347"/>
                  <a:pt x="1423" y="2385"/>
                  <a:pt x="1423" y="2434"/>
                </a:cubicBezTo>
                <a:cubicBezTo>
                  <a:pt x="1423" y="2490"/>
                  <a:pt x="1420" y="2531"/>
                  <a:pt x="1416" y="2560"/>
                </a:cubicBezTo>
                <a:cubicBezTo>
                  <a:pt x="1338" y="2604"/>
                  <a:pt x="1285" y="2687"/>
                  <a:pt x="1285" y="2783"/>
                </a:cubicBezTo>
                <a:cubicBezTo>
                  <a:pt x="1285" y="2924"/>
                  <a:pt x="1399" y="3038"/>
                  <a:pt x="1540" y="3038"/>
                </a:cubicBezTo>
                <a:cubicBezTo>
                  <a:pt x="1681" y="3038"/>
                  <a:pt x="1795" y="2924"/>
                  <a:pt x="1795" y="2783"/>
                </a:cubicBezTo>
                <a:cubicBezTo>
                  <a:pt x="1795" y="2689"/>
                  <a:pt x="1744" y="2606"/>
                  <a:pt x="1667" y="2562"/>
                </a:cubicBezTo>
                <a:cubicBezTo>
                  <a:pt x="1662" y="2527"/>
                  <a:pt x="1657" y="2481"/>
                  <a:pt x="1657" y="2439"/>
                </a:cubicBezTo>
                <a:cubicBezTo>
                  <a:pt x="1657" y="2400"/>
                  <a:pt x="1661" y="2356"/>
                  <a:pt x="1666" y="2319"/>
                </a:cubicBezTo>
                <a:lnTo>
                  <a:pt x="3272" y="2319"/>
                </a:lnTo>
                <a:lnTo>
                  <a:pt x="3272" y="1443"/>
                </a:lnTo>
                <a:cubicBezTo>
                  <a:pt x="3271" y="1443"/>
                  <a:pt x="3269" y="1443"/>
                  <a:pt x="3268" y="1443"/>
                </a:cubicBezTo>
                <a:cubicBezTo>
                  <a:pt x="3247" y="1443"/>
                  <a:pt x="3226" y="1443"/>
                  <a:pt x="3205" y="1445"/>
                </a:cubicBezTo>
                <a:cubicBezTo>
                  <a:pt x="3145" y="1534"/>
                  <a:pt x="3043" y="1593"/>
                  <a:pt x="2927" y="1593"/>
                </a:cubicBezTo>
                <a:cubicBezTo>
                  <a:pt x="2742" y="1593"/>
                  <a:pt x="2592" y="1444"/>
                  <a:pt x="2592" y="1259"/>
                </a:cubicBezTo>
                <a:cubicBezTo>
                  <a:pt x="2592" y="1074"/>
                  <a:pt x="2742" y="924"/>
                  <a:pt x="2927" y="924"/>
                </a:cubicBezTo>
                <a:close/>
              </a:path>
            </a:pathLst>
          </a:custGeom>
          <a:solidFill>
            <a:srgbClr val="F6484A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7" name="Freeform 10">
            <a:extLst>
              <a:ext uri="{FF2B5EF4-FFF2-40B4-BE49-F238E27FC236}">
                <a16:creationId xmlns:a16="http://schemas.microsoft.com/office/drawing/2014/main" id="{23C0E91F-091E-4CDC-DA1E-3E7074F56922}"/>
              </a:ext>
            </a:extLst>
          </p:cNvPr>
          <p:cNvSpPr>
            <a:spLocks/>
          </p:cNvSpPr>
          <p:nvPr/>
        </p:nvSpPr>
        <p:spPr bwMode="auto">
          <a:xfrm rot="16200000">
            <a:off x="6441495" y="-946124"/>
            <a:ext cx="922735" cy="719137"/>
          </a:xfrm>
          <a:custGeom>
            <a:avLst/>
            <a:gdLst>
              <a:gd name="T0" fmla="*/ 3915 w 4170"/>
              <a:gd name="T1" fmla="*/ 991 h 3245"/>
              <a:gd name="T2" fmla="*/ 3694 w 4170"/>
              <a:gd name="T3" fmla="*/ 1119 h 3245"/>
              <a:gd name="T4" fmla="*/ 3571 w 4170"/>
              <a:gd name="T5" fmla="*/ 1129 h 3245"/>
              <a:gd name="T6" fmla="*/ 3467 w 4170"/>
              <a:gd name="T7" fmla="*/ 1122 h 3245"/>
              <a:gd name="T8" fmla="*/ 3467 w 4170"/>
              <a:gd name="T9" fmla="*/ 0 h 3245"/>
              <a:gd name="T10" fmla="*/ 1919 w 4170"/>
              <a:gd name="T11" fmla="*/ 0 h 3245"/>
              <a:gd name="T12" fmla="*/ 1919 w 4170"/>
              <a:gd name="T13" fmla="*/ 15 h 3245"/>
              <a:gd name="T14" fmla="*/ 1921 w 4170"/>
              <a:gd name="T15" fmla="*/ 78 h 3245"/>
              <a:gd name="T16" fmla="*/ 2070 w 4170"/>
              <a:gd name="T17" fmla="*/ 356 h 3245"/>
              <a:gd name="T18" fmla="*/ 1735 w 4170"/>
              <a:gd name="T19" fmla="*/ 691 h 3245"/>
              <a:gd name="T20" fmla="*/ 1400 w 4170"/>
              <a:gd name="T21" fmla="*/ 356 h 3245"/>
              <a:gd name="T22" fmla="*/ 1550 w 4170"/>
              <a:gd name="T23" fmla="*/ 78 h 3245"/>
              <a:gd name="T24" fmla="*/ 1551 w 4170"/>
              <a:gd name="T25" fmla="*/ 7 h 3245"/>
              <a:gd name="T26" fmla="*/ 1551 w 4170"/>
              <a:gd name="T27" fmla="*/ 0 h 3245"/>
              <a:gd name="T28" fmla="*/ 159 w 4170"/>
              <a:gd name="T29" fmla="*/ 0 h 3245"/>
              <a:gd name="T30" fmla="*/ 0 w 4170"/>
              <a:gd name="T31" fmla="*/ 1040 h 3245"/>
              <a:gd name="T32" fmla="*/ 334 w 4170"/>
              <a:gd name="T33" fmla="*/ 2525 h 3245"/>
              <a:gd name="T34" fmla="*/ 1946 w 4170"/>
              <a:gd name="T35" fmla="*/ 2525 h 3245"/>
              <a:gd name="T36" fmla="*/ 1952 w 4170"/>
              <a:gd name="T37" fmla="*/ 2640 h 3245"/>
              <a:gd name="T38" fmla="*/ 1944 w 4170"/>
              <a:gd name="T39" fmla="*/ 2767 h 3245"/>
              <a:gd name="T40" fmla="*/ 1813 w 4170"/>
              <a:gd name="T41" fmla="*/ 2990 h 3245"/>
              <a:gd name="T42" fmla="*/ 2068 w 4170"/>
              <a:gd name="T43" fmla="*/ 3245 h 3245"/>
              <a:gd name="T44" fmla="*/ 2323 w 4170"/>
              <a:gd name="T45" fmla="*/ 2990 h 3245"/>
              <a:gd name="T46" fmla="*/ 2196 w 4170"/>
              <a:gd name="T47" fmla="*/ 2769 h 3245"/>
              <a:gd name="T48" fmla="*/ 2185 w 4170"/>
              <a:gd name="T49" fmla="*/ 2645 h 3245"/>
              <a:gd name="T50" fmla="*/ 2195 w 4170"/>
              <a:gd name="T51" fmla="*/ 2525 h 3245"/>
              <a:gd name="T52" fmla="*/ 3467 w 4170"/>
              <a:gd name="T53" fmla="*/ 2525 h 3245"/>
              <a:gd name="T54" fmla="*/ 3467 w 4170"/>
              <a:gd name="T55" fmla="*/ 1367 h 3245"/>
              <a:gd name="T56" fmla="*/ 3566 w 4170"/>
              <a:gd name="T57" fmla="*/ 1363 h 3245"/>
              <a:gd name="T58" fmla="*/ 3693 w 4170"/>
              <a:gd name="T59" fmla="*/ 1370 h 3245"/>
              <a:gd name="T60" fmla="*/ 3915 w 4170"/>
              <a:gd name="T61" fmla="*/ 1501 h 3245"/>
              <a:gd name="T62" fmla="*/ 4170 w 4170"/>
              <a:gd name="T63" fmla="*/ 1246 h 3245"/>
              <a:gd name="T64" fmla="*/ 3915 w 4170"/>
              <a:gd name="T65" fmla="*/ 991 h 3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170" h="3245">
                <a:moveTo>
                  <a:pt x="3915" y="991"/>
                </a:moveTo>
                <a:cubicBezTo>
                  <a:pt x="3821" y="991"/>
                  <a:pt x="3738" y="1042"/>
                  <a:pt x="3694" y="1119"/>
                </a:cubicBezTo>
                <a:cubicBezTo>
                  <a:pt x="3659" y="1124"/>
                  <a:pt x="3613" y="1129"/>
                  <a:pt x="3571" y="1129"/>
                </a:cubicBezTo>
                <a:cubicBezTo>
                  <a:pt x="3538" y="1129"/>
                  <a:pt x="3500" y="1126"/>
                  <a:pt x="3467" y="1122"/>
                </a:cubicBezTo>
                <a:lnTo>
                  <a:pt x="3467" y="0"/>
                </a:lnTo>
                <a:lnTo>
                  <a:pt x="1919" y="0"/>
                </a:lnTo>
                <a:cubicBezTo>
                  <a:pt x="1919" y="5"/>
                  <a:pt x="1919" y="10"/>
                  <a:pt x="1919" y="15"/>
                </a:cubicBezTo>
                <a:cubicBezTo>
                  <a:pt x="1919" y="36"/>
                  <a:pt x="1920" y="57"/>
                  <a:pt x="1921" y="78"/>
                </a:cubicBezTo>
                <a:cubicBezTo>
                  <a:pt x="2011" y="138"/>
                  <a:pt x="2070" y="240"/>
                  <a:pt x="2070" y="356"/>
                </a:cubicBezTo>
                <a:cubicBezTo>
                  <a:pt x="2070" y="541"/>
                  <a:pt x="1920" y="691"/>
                  <a:pt x="1735" y="691"/>
                </a:cubicBezTo>
                <a:cubicBezTo>
                  <a:pt x="1550" y="691"/>
                  <a:pt x="1400" y="541"/>
                  <a:pt x="1400" y="356"/>
                </a:cubicBezTo>
                <a:cubicBezTo>
                  <a:pt x="1400" y="240"/>
                  <a:pt x="1460" y="137"/>
                  <a:pt x="1550" y="78"/>
                </a:cubicBezTo>
                <a:cubicBezTo>
                  <a:pt x="1551" y="56"/>
                  <a:pt x="1551" y="32"/>
                  <a:pt x="1551" y="7"/>
                </a:cubicBezTo>
                <a:cubicBezTo>
                  <a:pt x="1551" y="4"/>
                  <a:pt x="1551" y="2"/>
                  <a:pt x="1551" y="0"/>
                </a:cubicBezTo>
                <a:lnTo>
                  <a:pt x="159" y="0"/>
                </a:lnTo>
                <a:cubicBezTo>
                  <a:pt x="56" y="328"/>
                  <a:pt x="0" y="678"/>
                  <a:pt x="0" y="1040"/>
                </a:cubicBezTo>
                <a:cubicBezTo>
                  <a:pt x="0" y="1572"/>
                  <a:pt x="120" y="2075"/>
                  <a:pt x="334" y="2525"/>
                </a:cubicBezTo>
                <a:lnTo>
                  <a:pt x="1946" y="2525"/>
                </a:lnTo>
                <a:cubicBezTo>
                  <a:pt x="1949" y="2554"/>
                  <a:pt x="1952" y="2591"/>
                  <a:pt x="1952" y="2640"/>
                </a:cubicBezTo>
                <a:cubicBezTo>
                  <a:pt x="1952" y="2696"/>
                  <a:pt x="1948" y="2737"/>
                  <a:pt x="1944" y="2767"/>
                </a:cubicBezTo>
                <a:cubicBezTo>
                  <a:pt x="1866" y="2810"/>
                  <a:pt x="1813" y="2894"/>
                  <a:pt x="1813" y="2990"/>
                </a:cubicBezTo>
                <a:cubicBezTo>
                  <a:pt x="1813" y="3130"/>
                  <a:pt x="1928" y="3245"/>
                  <a:pt x="2068" y="3245"/>
                </a:cubicBezTo>
                <a:cubicBezTo>
                  <a:pt x="2209" y="3245"/>
                  <a:pt x="2323" y="3130"/>
                  <a:pt x="2323" y="2990"/>
                </a:cubicBezTo>
                <a:cubicBezTo>
                  <a:pt x="2323" y="2895"/>
                  <a:pt x="2272" y="2813"/>
                  <a:pt x="2196" y="2769"/>
                </a:cubicBezTo>
                <a:cubicBezTo>
                  <a:pt x="2191" y="2733"/>
                  <a:pt x="2185" y="2687"/>
                  <a:pt x="2185" y="2645"/>
                </a:cubicBezTo>
                <a:cubicBezTo>
                  <a:pt x="2185" y="2606"/>
                  <a:pt x="2190" y="2562"/>
                  <a:pt x="2195" y="2525"/>
                </a:cubicBezTo>
                <a:lnTo>
                  <a:pt x="3467" y="2525"/>
                </a:lnTo>
                <a:lnTo>
                  <a:pt x="3467" y="1367"/>
                </a:lnTo>
                <a:cubicBezTo>
                  <a:pt x="3493" y="1364"/>
                  <a:pt x="3526" y="1363"/>
                  <a:pt x="3566" y="1363"/>
                </a:cubicBezTo>
                <a:cubicBezTo>
                  <a:pt x="3622" y="1363"/>
                  <a:pt x="3663" y="1366"/>
                  <a:pt x="3693" y="1370"/>
                </a:cubicBezTo>
                <a:cubicBezTo>
                  <a:pt x="3736" y="1448"/>
                  <a:pt x="3819" y="1501"/>
                  <a:pt x="3915" y="1501"/>
                </a:cubicBezTo>
                <a:cubicBezTo>
                  <a:pt x="4056" y="1501"/>
                  <a:pt x="4170" y="1387"/>
                  <a:pt x="4170" y="1246"/>
                </a:cubicBezTo>
                <a:cubicBezTo>
                  <a:pt x="4170" y="1105"/>
                  <a:pt x="4056" y="991"/>
                  <a:pt x="3915" y="99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4C43A4C9-F5B7-5CE1-E87C-081F6B5623B1}"/>
              </a:ext>
            </a:extLst>
          </p:cNvPr>
          <p:cNvSpPr>
            <a:spLocks/>
          </p:cNvSpPr>
          <p:nvPr/>
        </p:nvSpPr>
        <p:spPr bwMode="auto">
          <a:xfrm rot="16200000">
            <a:off x="3393017" y="-889613"/>
            <a:ext cx="745331" cy="710803"/>
          </a:xfrm>
          <a:custGeom>
            <a:avLst/>
            <a:gdLst>
              <a:gd name="T0" fmla="*/ 1161 w 3367"/>
              <a:gd name="T1" fmla="*/ 2866 h 3206"/>
              <a:gd name="T2" fmla="*/ 1496 w 3367"/>
              <a:gd name="T3" fmla="*/ 2531 h 3206"/>
              <a:gd name="T4" fmla="*/ 1831 w 3367"/>
              <a:gd name="T5" fmla="*/ 2866 h 3206"/>
              <a:gd name="T6" fmla="*/ 1681 w 3367"/>
              <a:gd name="T7" fmla="*/ 3145 h 3206"/>
              <a:gd name="T8" fmla="*/ 1680 w 3367"/>
              <a:gd name="T9" fmla="*/ 3206 h 3206"/>
              <a:gd name="T10" fmla="*/ 3033 w 3367"/>
              <a:gd name="T11" fmla="*/ 3206 h 3206"/>
              <a:gd name="T12" fmla="*/ 3367 w 3367"/>
              <a:gd name="T13" fmla="*/ 1721 h 3206"/>
              <a:gd name="T14" fmla="*/ 3208 w 3367"/>
              <a:gd name="T15" fmla="*/ 681 h 3206"/>
              <a:gd name="T16" fmla="*/ 1665 w 3367"/>
              <a:gd name="T17" fmla="*/ 681 h 3206"/>
              <a:gd name="T18" fmla="*/ 1663 w 3367"/>
              <a:gd name="T19" fmla="*/ 604 h 3206"/>
              <a:gd name="T20" fmla="*/ 1670 w 3367"/>
              <a:gd name="T21" fmla="*/ 478 h 3206"/>
              <a:gd name="T22" fmla="*/ 1801 w 3367"/>
              <a:gd name="T23" fmla="*/ 255 h 3206"/>
              <a:gd name="T24" fmla="*/ 1546 w 3367"/>
              <a:gd name="T25" fmla="*/ 0 h 3206"/>
              <a:gd name="T26" fmla="*/ 1291 w 3367"/>
              <a:gd name="T27" fmla="*/ 255 h 3206"/>
              <a:gd name="T28" fmla="*/ 1419 w 3367"/>
              <a:gd name="T29" fmla="*/ 476 h 3206"/>
              <a:gd name="T30" fmla="*/ 1429 w 3367"/>
              <a:gd name="T31" fmla="*/ 599 h 3206"/>
              <a:gd name="T32" fmla="*/ 1424 w 3367"/>
              <a:gd name="T33" fmla="*/ 681 h 3206"/>
              <a:gd name="T34" fmla="*/ 0 w 3367"/>
              <a:gd name="T35" fmla="*/ 681 h 3206"/>
              <a:gd name="T36" fmla="*/ 0 w 3367"/>
              <a:gd name="T37" fmla="*/ 1743 h 3206"/>
              <a:gd name="T38" fmla="*/ 7 w 3367"/>
              <a:gd name="T39" fmla="*/ 1743 h 3206"/>
              <a:gd name="T40" fmla="*/ 70 w 3367"/>
              <a:gd name="T41" fmla="*/ 1741 h 3206"/>
              <a:gd name="T42" fmla="*/ 348 w 3367"/>
              <a:gd name="T43" fmla="*/ 1592 h 3206"/>
              <a:gd name="T44" fmla="*/ 683 w 3367"/>
              <a:gd name="T45" fmla="*/ 1927 h 3206"/>
              <a:gd name="T46" fmla="*/ 348 w 3367"/>
              <a:gd name="T47" fmla="*/ 2262 h 3206"/>
              <a:gd name="T48" fmla="*/ 70 w 3367"/>
              <a:gd name="T49" fmla="*/ 2112 h 3206"/>
              <a:gd name="T50" fmla="*/ 0 w 3367"/>
              <a:gd name="T51" fmla="*/ 2111 h 3206"/>
              <a:gd name="T52" fmla="*/ 0 w 3367"/>
              <a:gd name="T53" fmla="*/ 3206 h 3206"/>
              <a:gd name="T54" fmla="*/ 1312 w 3367"/>
              <a:gd name="T55" fmla="*/ 3206 h 3206"/>
              <a:gd name="T56" fmla="*/ 1310 w 3367"/>
              <a:gd name="T57" fmla="*/ 3144 h 3206"/>
              <a:gd name="T58" fmla="*/ 1161 w 3367"/>
              <a:gd name="T59" fmla="*/ 2866 h 3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367" h="3206">
                <a:moveTo>
                  <a:pt x="1161" y="2866"/>
                </a:moveTo>
                <a:cubicBezTo>
                  <a:pt x="1161" y="2681"/>
                  <a:pt x="1311" y="2531"/>
                  <a:pt x="1496" y="2531"/>
                </a:cubicBezTo>
                <a:cubicBezTo>
                  <a:pt x="1681" y="2531"/>
                  <a:pt x="1831" y="2681"/>
                  <a:pt x="1831" y="2866"/>
                </a:cubicBezTo>
                <a:cubicBezTo>
                  <a:pt x="1831" y="2982"/>
                  <a:pt x="1771" y="3085"/>
                  <a:pt x="1681" y="3145"/>
                </a:cubicBezTo>
                <a:cubicBezTo>
                  <a:pt x="1680" y="3164"/>
                  <a:pt x="1680" y="3184"/>
                  <a:pt x="1680" y="3206"/>
                </a:cubicBezTo>
                <a:lnTo>
                  <a:pt x="3033" y="3206"/>
                </a:lnTo>
                <a:cubicBezTo>
                  <a:pt x="3247" y="2756"/>
                  <a:pt x="3367" y="2253"/>
                  <a:pt x="3367" y="1721"/>
                </a:cubicBezTo>
                <a:cubicBezTo>
                  <a:pt x="3367" y="1359"/>
                  <a:pt x="3311" y="1009"/>
                  <a:pt x="3208" y="681"/>
                </a:cubicBezTo>
                <a:lnTo>
                  <a:pt x="1665" y="681"/>
                </a:lnTo>
                <a:cubicBezTo>
                  <a:pt x="1664" y="659"/>
                  <a:pt x="1663" y="634"/>
                  <a:pt x="1663" y="604"/>
                </a:cubicBezTo>
                <a:cubicBezTo>
                  <a:pt x="1663" y="548"/>
                  <a:pt x="1666" y="507"/>
                  <a:pt x="1670" y="478"/>
                </a:cubicBezTo>
                <a:cubicBezTo>
                  <a:pt x="1748" y="434"/>
                  <a:pt x="1801" y="351"/>
                  <a:pt x="1801" y="255"/>
                </a:cubicBezTo>
                <a:cubicBezTo>
                  <a:pt x="1801" y="114"/>
                  <a:pt x="1687" y="0"/>
                  <a:pt x="1546" y="0"/>
                </a:cubicBezTo>
                <a:cubicBezTo>
                  <a:pt x="1405" y="0"/>
                  <a:pt x="1291" y="114"/>
                  <a:pt x="1291" y="255"/>
                </a:cubicBezTo>
                <a:cubicBezTo>
                  <a:pt x="1291" y="349"/>
                  <a:pt x="1342" y="432"/>
                  <a:pt x="1419" y="476"/>
                </a:cubicBezTo>
                <a:cubicBezTo>
                  <a:pt x="1424" y="511"/>
                  <a:pt x="1429" y="557"/>
                  <a:pt x="1429" y="599"/>
                </a:cubicBezTo>
                <a:cubicBezTo>
                  <a:pt x="1429" y="625"/>
                  <a:pt x="1427" y="654"/>
                  <a:pt x="1424" y="681"/>
                </a:cubicBezTo>
                <a:lnTo>
                  <a:pt x="0" y="681"/>
                </a:lnTo>
                <a:lnTo>
                  <a:pt x="0" y="1743"/>
                </a:lnTo>
                <a:cubicBezTo>
                  <a:pt x="2" y="1743"/>
                  <a:pt x="5" y="1743"/>
                  <a:pt x="7" y="1743"/>
                </a:cubicBezTo>
                <a:cubicBezTo>
                  <a:pt x="28" y="1743"/>
                  <a:pt x="49" y="1742"/>
                  <a:pt x="70" y="1741"/>
                </a:cubicBezTo>
                <a:cubicBezTo>
                  <a:pt x="130" y="1651"/>
                  <a:pt x="232" y="1592"/>
                  <a:pt x="348" y="1592"/>
                </a:cubicBezTo>
                <a:cubicBezTo>
                  <a:pt x="533" y="1592"/>
                  <a:pt x="683" y="1742"/>
                  <a:pt x="683" y="1927"/>
                </a:cubicBezTo>
                <a:cubicBezTo>
                  <a:pt x="683" y="2112"/>
                  <a:pt x="533" y="2262"/>
                  <a:pt x="348" y="2262"/>
                </a:cubicBezTo>
                <a:cubicBezTo>
                  <a:pt x="232" y="2262"/>
                  <a:pt x="129" y="2202"/>
                  <a:pt x="70" y="2112"/>
                </a:cubicBezTo>
                <a:cubicBezTo>
                  <a:pt x="48" y="2111"/>
                  <a:pt x="25" y="2111"/>
                  <a:pt x="0" y="2111"/>
                </a:cubicBezTo>
                <a:lnTo>
                  <a:pt x="0" y="3206"/>
                </a:lnTo>
                <a:lnTo>
                  <a:pt x="1312" y="3206"/>
                </a:lnTo>
                <a:cubicBezTo>
                  <a:pt x="1312" y="3186"/>
                  <a:pt x="1311" y="3165"/>
                  <a:pt x="1310" y="3144"/>
                </a:cubicBezTo>
                <a:cubicBezTo>
                  <a:pt x="1220" y="3084"/>
                  <a:pt x="1161" y="2982"/>
                  <a:pt x="1161" y="2866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9" name="Freeform 12">
            <a:extLst>
              <a:ext uri="{FF2B5EF4-FFF2-40B4-BE49-F238E27FC236}">
                <a16:creationId xmlns:a16="http://schemas.microsoft.com/office/drawing/2014/main" id="{DFB21D24-EF02-51EA-33E5-2F163827ED18}"/>
              </a:ext>
            </a:extLst>
          </p:cNvPr>
          <p:cNvSpPr>
            <a:spLocks/>
          </p:cNvSpPr>
          <p:nvPr/>
        </p:nvSpPr>
        <p:spPr bwMode="auto">
          <a:xfrm rot="16200000">
            <a:off x="12509307" y="460590"/>
            <a:ext cx="246460" cy="779859"/>
          </a:xfrm>
          <a:custGeom>
            <a:avLst/>
            <a:gdLst>
              <a:gd name="T0" fmla="*/ 731 w 1117"/>
              <a:gd name="T1" fmla="*/ 0 h 3516"/>
              <a:gd name="T2" fmla="*/ 732 w 1117"/>
              <a:gd name="T3" fmla="*/ 23 h 3516"/>
              <a:gd name="T4" fmla="*/ 881 w 1117"/>
              <a:gd name="T5" fmla="*/ 301 h 3516"/>
              <a:gd name="T6" fmla="*/ 546 w 1117"/>
              <a:gd name="T7" fmla="*/ 636 h 3516"/>
              <a:gd name="T8" fmla="*/ 211 w 1117"/>
              <a:gd name="T9" fmla="*/ 301 h 3516"/>
              <a:gd name="T10" fmla="*/ 361 w 1117"/>
              <a:gd name="T11" fmla="*/ 23 h 3516"/>
              <a:gd name="T12" fmla="*/ 361 w 1117"/>
              <a:gd name="T13" fmla="*/ 0 h 3516"/>
              <a:gd name="T14" fmla="*/ 0 w 1117"/>
              <a:gd name="T15" fmla="*/ 0 h 3516"/>
              <a:gd name="T16" fmla="*/ 0 w 1117"/>
              <a:gd name="T17" fmla="*/ 3516 h 3516"/>
              <a:gd name="T18" fmla="*/ 1117 w 1117"/>
              <a:gd name="T19" fmla="*/ 2641 h 3516"/>
              <a:gd name="T20" fmla="*/ 1117 w 1117"/>
              <a:gd name="T21" fmla="*/ 0 h 3516"/>
              <a:gd name="T22" fmla="*/ 731 w 1117"/>
              <a:gd name="T23" fmla="*/ 0 h 3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17" h="3516">
                <a:moveTo>
                  <a:pt x="731" y="0"/>
                </a:moveTo>
                <a:cubicBezTo>
                  <a:pt x="731" y="8"/>
                  <a:pt x="732" y="16"/>
                  <a:pt x="732" y="23"/>
                </a:cubicBezTo>
                <a:cubicBezTo>
                  <a:pt x="822" y="83"/>
                  <a:pt x="881" y="185"/>
                  <a:pt x="881" y="301"/>
                </a:cubicBezTo>
                <a:cubicBezTo>
                  <a:pt x="881" y="486"/>
                  <a:pt x="731" y="636"/>
                  <a:pt x="546" y="636"/>
                </a:cubicBezTo>
                <a:cubicBezTo>
                  <a:pt x="361" y="636"/>
                  <a:pt x="211" y="486"/>
                  <a:pt x="211" y="301"/>
                </a:cubicBezTo>
                <a:cubicBezTo>
                  <a:pt x="211" y="185"/>
                  <a:pt x="271" y="83"/>
                  <a:pt x="361" y="23"/>
                </a:cubicBezTo>
                <a:cubicBezTo>
                  <a:pt x="361" y="16"/>
                  <a:pt x="361" y="8"/>
                  <a:pt x="361" y="0"/>
                </a:cubicBezTo>
                <a:lnTo>
                  <a:pt x="0" y="0"/>
                </a:lnTo>
                <a:lnTo>
                  <a:pt x="0" y="3516"/>
                </a:lnTo>
                <a:lnTo>
                  <a:pt x="1117" y="2641"/>
                </a:lnTo>
                <a:lnTo>
                  <a:pt x="1117" y="0"/>
                </a:lnTo>
                <a:lnTo>
                  <a:pt x="731" y="0"/>
                </a:lnTo>
                <a:close/>
              </a:path>
            </a:pathLst>
          </a:custGeom>
          <a:solidFill>
            <a:srgbClr val="915AE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D149D378-3B36-5D1A-E197-BEC4125BFB2D}"/>
              </a:ext>
            </a:extLst>
          </p:cNvPr>
          <p:cNvSpPr>
            <a:spLocks/>
          </p:cNvSpPr>
          <p:nvPr/>
        </p:nvSpPr>
        <p:spPr bwMode="auto">
          <a:xfrm rot="16200000">
            <a:off x="12292014" y="5259302"/>
            <a:ext cx="423863" cy="623887"/>
          </a:xfrm>
          <a:custGeom>
            <a:avLst/>
            <a:gdLst>
              <a:gd name="T0" fmla="*/ 1658 w 1913"/>
              <a:gd name="T1" fmla="*/ 1015 h 2816"/>
              <a:gd name="T2" fmla="*/ 1437 w 1913"/>
              <a:gd name="T3" fmla="*/ 1143 h 2816"/>
              <a:gd name="T4" fmla="*/ 1314 w 1913"/>
              <a:gd name="T5" fmla="*/ 1153 h 2816"/>
              <a:gd name="T6" fmla="*/ 1204 w 1913"/>
              <a:gd name="T7" fmla="*/ 1145 h 2816"/>
              <a:gd name="T8" fmla="*/ 1204 w 1913"/>
              <a:gd name="T9" fmla="*/ 0 h 2816"/>
              <a:gd name="T10" fmla="*/ 60 w 1913"/>
              <a:gd name="T11" fmla="*/ 0 h 2816"/>
              <a:gd name="T12" fmla="*/ 600 w 1913"/>
              <a:gd name="T13" fmla="*/ 539 h 2816"/>
              <a:gd name="T14" fmla="*/ 0 w 1913"/>
              <a:gd name="T15" fmla="*/ 1139 h 2816"/>
              <a:gd name="T16" fmla="*/ 600 w 1913"/>
              <a:gd name="T17" fmla="*/ 1739 h 2816"/>
              <a:gd name="T18" fmla="*/ 0 w 1913"/>
              <a:gd name="T19" fmla="*/ 2339 h 2816"/>
              <a:gd name="T20" fmla="*/ 477 w 1913"/>
              <a:gd name="T21" fmla="*/ 2816 h 2816"/>
              <a:gd name="T22" fmla="*/ 1204 w 1913"/>
              <a:gd name="T23" fmla="*/ 2816 h 2816"/>
              <a:gd name="T24" fmla="*/ 1204 w 1913"/>
              <a:gd name="T25" fmla="*/ 1391 h 2816"/>
              <a:gd name="T26" fmla="*/ 1308 w 1913"/>
              <a:gd name="T27" fmla="*/ 1387 h 2816"/>
              <a:gd name="T28" fmla="*/ 1435 w 1913"/>
              <a:gd name="T29" fmla="*/ 1394 h 2816"/>
              <a:gd name="T30" fmla="*/ 1658 w 1913"/>
              <a:gd name="T31" fmla="*/ 1525 h 2816"/>
              <a:gd name="T32" fmla="*/ 1913 w 1913"/>
              <a:gd name="T33" fmla="*/ 1270 h 2816"/>
              <a:gd name="T34" fmla="*/ 1658 w 1913"/>
              <a:gd name="T35" fmla="*/ 1015 h 2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913" h="2816">
                <a:moveTo>
                  <a:pt x="1658" y="1015"/>
                </a:moveTo>
                <a:cubicBezTo>
                  <a:pt x="1563" y="1015"/>
                  <a:pt x="1481" y="1066"/>
                  <a:pt x="1437" y="1143"/>
                </a:cubicBezTo>
                <a:cubicBezTo>
                  <a:pt x="1401" y="1148"/>
                  <a:pt x="1356" y="1153"/>
                  <a:pt x="1314" y="1153"/>
                </a:cubicBezTo>
                <a:cubicBezTo>
                  <a:pt x="1278" y="1153"/>
                  <a:pt x="1239" y="1149"/>
                  <a:pt x="1204" y="1145"/>
                </a:cubicBezTo>
                <a:lnTo>
                  <a:pt x="1204" y="0"/>
                </a:lnTo>
                <a:lnTo>
                  <a:pt x="60" y="0"/>
                </a:lnTo>
                <a:lnTo>
                  <a:pt x="600" y="539"/>
                </a:lnTo>
                <a:lnTo>
                  <a:pt x="0" y="1139"/>
                </a:lnTo>
                <a:lnTo>
                  <a:pt x="600" y="1739"/>
                </a:lnTo>
                <a:lnTo>
                  <a:pt x="0" y="2339"/>
                </a:lnTo>
                <a:lnTo>
                  <a:pt x="477" y="2816"/>
                </a:lnTo>
                <a:lnTo>
                  <a:pt x="1204" y="2816"/>
                </a:lnTo>
                <a:lnTo>
                  <a:pt x="1204" y="1391"/>
                </a:lnTo>
                <a:cubicBezTo>
                  <a:pt x="1231" y="1389"/>
                  <a:pt x="1265" y="1387"/>
                  <a:pt x="1308" y="1387"/>
                </a:cubicBezTo>
                <a:cubicBezTo>
                  <a:pt x="1364" y="1387"/>
                  <a:pt x="1405" y="1390"/>
                  <a:pt x="1435" y="1394"/>
                </a:cubicBezTo>
                <a:cubicBezTo>
                  <a:pt x="1479" y="1472"/>
                  <a:pt x="1562" y="1525"/>
                  <a:pt x="1658" y="1525"/>
                </a:cubicBezTo>
                <a:cubicBezTo>
                  <a:pt x="1799" y="1525"/>
                  <a:pt x="1913" y="1411"/>
                  <a:pt x="1913" y="1270"/>
                </a:cubicBezTo>
                <a:cubicBezTo>
                  <a:pt x="1913" y="1129"/>
                  <a:pt x="1799" y="1015"/>
                  <a:pt x="1658" y="101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 dirty="0"/>
          </a:p>
        </p:txBody>
      </p:sp>
      <p:sp>
        <p:nvSpPr>
          <p:cNvPr id="32" name="Freeform 14">
            <a:extLst>
              <a:ext uri="{FF2B5EF4-FFF2-40B4-BE49-F238E27FC236}">
                <a16:creationId xmlns:a16="http://schemas.microsoft.com/office/drawing/2014/main" id="{E9EB226C-CB78-0025-0CDF-F1FB3B0C3F70}"/>
              </a:ext>
            </a:extLst>
          </p:cNvPr>
          <p:cNvSpPr>
            <a:spLocks/>
          </p:cNvSpPr>
          <p:nvPr/>
        </p:nvSpPr>
        <p:spPr bwMode="auto">
          <a:xfrm rot="16200000">
            <a:off x="8066337" y="-986259"/>
            <a:ext cx="246460" cy="772715"/>
          </a:xfrm>
          <a:custGeom>
            <a:avLst/>
            <a:gdLst>
              <a:gd name="T0" fmla="*/ 1117 w 1117"/>
              <a:gd name="T1" fmla="*/ 2816 h 3488"/>
              <a:gd name="T2" fmla="*/ 1117 w 1117"/>
              <a:gd name="T3" fmla="*/ 0 h 3488"/>
              <a:gd name="T4" fmla="*/ 0 w 1117"/>
              <a:gd name="T5" fmla="*/ 0 h 3488"/>
              <a:gd name="T6" fmla="*/ 0 w 1117"/>
              <a:gd name="T7" fmla="*/ 1086 h 3488"/>
              <a:gd name="T8" fmla="*/ 13 w 1117"/>
              <a:gd name="T9" fmla="*/ 1086 h 3488"/>
              <a:gd name="T10" fmla="*/ 76 w 1117"/>
              <a:gd name="T11" fmla="*/ 1084 h 3488"/>
              <a:gd name="T12" fmla="*/ 354 w 1117"/>
              <a:gd name="T13" fmla="*/ 935 h 3488"/>
              <a:gd name="T14" fmla="*/ 689 w 1117"/>
              <a:gd name="T15" fmla="*/ 1270 h 3488"/>
              <a:gd name="T16" fmla="*/ 354 w 1117"/>
              <a:gd name="T17" fmla="*/ 1605 h 3488"/>
              <a:gd name="T18" fmla="*/ 75 w 1117"/>
              <a:gd name="T19" fmla="*/ 1455 h 3488"/>
              <a:gd name="T20" fmla="*/ 4 w 1117"/>
              <a:gd name="T21" fmla="*/ 1454 h 3488"/>
              <a:gd name="T22" fmla="*/ 0 w 1117"/>
              <a:gd name="T23" fmla="*/ 1454 h 3488"/>
              <a:gd name="T24" fmla="*/ 0 w 1117"/>
              <a:gd name="T25" fmla="*/ 2816 h 3488"/>
              <a:gd name="T26" fmla="*/ 427 w 1117"/>
              <a:gd name="T27" fmla="*/ 2816 h 3488"/>
              <a:gd name="T28" fmla="*/ 429 w 1117"/>
              <a:gd name="T29" fmla="*/ 2884 h 3488"/>
              <a:gd name="T30" fmla="*/ 422 w 1117"/>
              <a:gd name="T31" fmla="*/ 3011 h 3488"/>
              <a:gd name="T32" fmla="*/ 291 w 1117"/>
              <a:gd name="T33" fmla="*/ 3233 h 3488"/>
              <a:gd name="T34" fmla="*/ 546 w 1117"/>
              <a:gd name="T35" fmla="*/ 3488 h 3488"/>
              <a:gd name="T36" fmla="*/ 801 w 1117"/>
              <a:gd name="T37" fmla="*/ 3233 h 3488"/>
              <a:gd name="T38" fmla="*/ 673 w 1117"/>
              <a:gd name="T39" fmla="*/ 3013 h 3488"/>
              <a:gd name="T40" fmla="*/ 663 w 1117"/>
              <a:gd name="T41" fmla="*/ 2889 h 3488"/>
              <a:gd name="T42" fmla="*/ 667 w 1117"/>
              <a:gd name="T43" fmla="*/ 2816 h 3488"/>
              <a:gd name="T44" fmla="*/ 1117 w 1117"/>
              <a:gd name="T45" fmla="*/ 2816 h 3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17" h="3488">
                <a:moveTo>
                  <a:pt x="1117" y="2816"/>
                </a:moveTo>
                <a:lnTo>
                  <a:pt x="1117" y="0"/>
                </a:lnTo>
                <a:lnTo>
                  <a:pt x="0" y="0"/>
                </a:lnTo>
                <a:lnTo>
                  <a:pt x="0" y="1086"/>
                </a:lnTo>
                <a:cubicBezTo>
                  <a:pt x="4" y="1086"/>
                  <a:pt x="9" y="1086"/>
                  <a:pt x="13" y="1086"/>
                </a:cubicBezTo>
                <a:cubicBezTo>
                  <a:pt x="33" y="1086"/>
                  <a:pt x="55" y="1085"/>
                  <a:pt x="76" y="1084"/>
                </a:cubicBezTo>
                <a:cubicBezTo>
                  <a:pt x="136" y="994"/>
                  <a:pt x="238" y="935"/>
                  <a:pt x="354" y="935"/>
                </a:cubicBezTo>
                <a:cubicBezTo>
                  <a:pt x="539" y="935"/>
                  <a:pt x="689" y="1085"/>
                  <a:pt x="689" y="1270"/>
                </a:cubicBezTo>
                <a:cubicBezTo>
                  <a:pt x="689" y="1455"/>
                  <a:pt x="539" y="1605"/>
                  <a:pt x="354" y="1605"/>
                </a:cubicBezTo>
                <a:cubicBezTo>
                  <a:pt x="237" y="1605"/>
                  <a:pt x="135" y="1545"/>
                  <a:pt x="75" y="1455"/>
                </a:cubicBezTo>
                <a:cubicBezTo>
                  <a:pt x="53" y="1454"/>
                  <a:pt x="30" y="1454"/>
                  <a:pt x="4" y="1454"/>
                </a:cubicBezTo>
                <a:cubicBezTo>
                  <a:pt x="3" y="1454"/>
                  <a:pt x="1" y="1454"/>
                  <a:pt x="0" y="1454"/>
                </a:cubicBezTo>
                <a:lnTo>
                  <a:pt x="0" y="2816"/>
                </a:lnTo>
                <a:lnTo>
                  <a:pt x="427" y="2816"/>
                </a:lnTo>
                <a:cubicBezTo>
                  <a:pt x="428" y="2836"/>
                  <a:pt x="429" y="2858"/>
                  <a:pt x="429" y="2884"/>
                </a:cubicBezTo>
                <a:cubicBezTo>
                  <a:pt x="429" y="2940"/>
                  <a:pt x="426" y="2981"/>
                  <a:pt x="422" y="3011"/>
                </a:cubicBezTo>
                <a:cubicBezTo>
                  <a:pt x="344" y="3054"/>
                  <a:pt x="291" y="3138"/>
                  <a:pt x="291" y="3233"/>
                </a:cubicBezTo>
                <a:cubicBezTo>
                  <a:pt x="291" y="3374"/>
                  <a:pt x="405" y="3488"/>
                  <a:pt x="546" y="3488"/>
                </a:cubicBezTo>
                <a:cubicBezTo>
                  <a:pt x="687" y="3488"/>
                  <a:pt x="801" y="3374"/>
                  <a:pt x="801" y="3233"/>
                </a:cubicBezTo>
                <a:cubicBezTo>
                  <a:pt x="801" y="3139"/>
                  <a:pt x="750" y="3057"/>
                  <a:pt x="673" y="3013"/>
                </a:cubicBezTo>
                <a:cubicBezTo>
                  <a:pt x="668" y="2977"/>
                  <a:pt x="663" y="2931"/>
                  <a:pt x="663" y="2889"/>
                </a:cubicBezTo>
                <a:cubicBezTo>
                  <a:pt x="663" y="2866"/>
                  <a:pt x="664" y="2841"/>
                  <a:pt x="667" y="2816"/>
                </a:cubicBezTo>
                <a:lnTo>
                  <a:pt x="1117" y="281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9F3AD42F-434C-A2B0-9DB6-926C23A0B7A6}"/>
              </a:ext>
            </a:extLst>
          </p:cNvPr>
          <p:cNvSpPr>
            <a:spLocks/>
          </p:cNvSpPr>
          <p:nvPr/>
        </p:nvSpPr>
        <p:spPr bwMode="auto">
          <a:xfrm rot="16200000">
            <a:off x="5421117" y="-1038994"/>
            <a:ext cx="814388" cy="904875"/>
          </a:xfrm>
          <a:custGeom>
            <a:avLst/>
            <a:gdLst>
              <a:gd name="T0" fmla="*/ 2317 w 3679"/>
              <a:gd name="T1" fmla="*/ 704 h 4087"/>
              <a:gd name="T2" fmla="*/ 2313 w 3679"/>
              <a:gd name="T3" fmla="*/ 604 h 4087"/>
              <a:gd name="T4" fmla="*/ 2320 w 3679"/>
              <a:gd name="T5" fmla="*/ 478 h 4087"/>
              <a:gd name="T6" fmla="*/ 2451 w 3679"/>
              <a:gd name="T7" fmla="*/ 255 h 4087"/>
              <a:gd name="T8" fmla="*/ 2196 w 3679"/>
              <a:gd name="T9" fmla="*/ 0 h 4087"/>
              <a:gd name="T10" fmla="*/ 1941 w 3679"/>
              <a:gd name="T11" fmla="*/ 255 h 4087"/>
              <a:gd name="T12" fmla="*/ 2069 w 3679"/>
              <a:gd name="T13" fmla="*/ 476 h 4087"/>
              <a:gd name="T14" fmla="*/ 2079 w 3679"/>
              <a:gd name="T15" fmla="*/ 599 h 4087"/>
              <a:gd name="T16" fmla="*/ 2072 w 3679"/>
              <a:gd name="T17" fmla="*/ 704 h 4087"/>
              <a:gd name="T18" fmla="*/ 700 w 3679"/>
              <a:gd name="T19" fmla="*/ 704 h 4087"/>
              <a:gd name="T20" fmla="*/ 700 w 3679"/>
              <a:gd name="T21" fmla="*/ 2303 h 4087"/>
              <a:gd name="T22" fmla="*/ 604 w 3679"/>
              <a:gd name="T23" fmla="*/ 2307 h 4087"/>
              <a:gd name="T24" fmla="*/ 477 w 3679"/>
              <a:gd name="T25" fmla="*/ 2300 h 4087"/>
              <a:gd name="T26" fmla="*/ 255 w 3679"/>
              <a:gd name="T27" fmla="*/ 2169 h 4087"/>
              <a:gd name="T28" fmla="*/ 0 w 3679"/>
              <a:gd name="T29" fmla="*/ 2424 h 4087"/>
              <a:gd name="T30" fmla="*/ 255 w 3679"/>
              <a:gd name="T31" fmla="*/ 2679 h 4087"/>
              <a:gd name="T32" fmla="*/ 476 w 3679"/>
              <a:gd name="T33" fmla="*/ 2551 h 4087"/>
              <a:gd name="T34" fmla="*/ 599 w 3679"/>
              <a:gd name="T35" fmla="*/ 2541 h 4087"/>
              <a:gd name="T36" fmla="*/ 700 w 3679"/>
              <a:gd name="T37" fmla="*/ 2548 h 4087"/>
              <a:gd name="T38" fmla="*/ 700 w 3679"/>
              <a:gd name="T39" fmla="*/ 4087 h 4087"/>
              <a:gd name="T40" fmla="*/ 1817 w 3679"/>
              <a:gd name="T41" fmla="*/ 4087 h 4087"/>
              <a:gd name="T42" fmla="*/ 1817 w 3679"/>
              <a:gd name="T43" fmla="*/ 3293 h 4087"/>
              <a:gd name="T44" fmla="*/ 2033 w 3679"/>
              <a:gd name="T45" fmla="*/ 3293 h 4087"/>
              <a:gd name="T46" fmla="*/ 2033 w 3679"/>
              <a:gd name="T47" fmla="*/ 2267 h 4087"/>
              <a:gd name="T48" fmla="*/ 3679 w 3679"/>
              <a:gd name="T49" fmla="*/ 704 h 4087"/>
              <a:gd name="T50" fmla="*/ 2317 w 3679"/>
              <a:gd name="T51" fmla="*/ 704 h 4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679" h="4087">
                <a:moveTo>
                  <a:pt x="2317" y="704"/>
                </a:moveTo>
                <a:cubicBezTo>
                  <a:pt x="2314" y="677"/>
                  <a:pt x="2313" y="645"/>
                  <a:pt x="2313" y="604"/>
                </a:cubicBezTo>
                <a:cubicBezTo>
                  <a:pt x="2313" y="549"/>
                  <a:pt x="2316" y="507"/>
                  <a:pt x="2320" y="478"/>
                </a:cubicBezTo>
                <a:cubicBezTo>
                  <a:pt x="2398" y="434"/>
                  <a:pt x="2451" y="351"/>
                  <a:pt x="2451" y="255"/>
                </a:cubicBezTo>
                <a:cubicBezTo>
                  <a:pt x="2451" y="114"/>
                  <a:pt x="2337" y="0"/>
                  <a:pt x="2196" y="0"/>
                </a:cubicBezTo>
                <a:cubicBezTo>
                  <a:pt x="2055" y="0"/>
                  <a:pt x="1941" y="114"/>
                  <a:pt x="1941" y="255"/>
                </a:cubicBezTo>
                <a:cubicBezTo>
                  <a:pt x="1941" y="349"/>
                  <a:pt x="1992" y="432"/>
                  <a:pt x="2069" y="476"/>
                </a:cubicBezTo>
                <a:cubicBezTo>
                  <a:pt x="2074" y="511"/>
                  <a:pt x="2079" y="557"/>
                  <a:pt x="2079" y="599"/>
                </a:cubicBezTo>
                <a:cubicBezTo>
                  <a:pt x="2079" y="633"/>
                  <a:pt x="2076" y="670"/>
                  <a:pt x="2072" y="704"/>
                </a:cubicBezTo>
                <a:lnTo>
                  <a:pt x="700" y="704"/>
                </a:lnTo>
                <a:lnTo>
                  <a:pt x="700" y="2303"/>
                </a:lnTo>
                <a:cubicBezTo>
                  <a:pt x="674" y="2306"/>
                  <a:pt x="643" y="2307"/>
                  <a:pt x="604" y="2307"/>
                </a:cubicBezTo>
                <a:cubicBezTo>
                  <a:pt x="548" y="2307"/>
                  <a:pt x="507" y="2304"/>
                  <a:pt x="477" y="2300"/>
                </a:cubicBezTo>
                <a:cubicBezTo>
                  <a:pt x="434" y="2222"/>
                  <a:pt x="350" y="2169"/>
                  <a:pt x="255" y="2169"/>
                </a:cubicBezTo>
                <a:cubicBezTo>
                  <a:pt x="114" y="2169"/>
                  <a:pt x="0" y="2283"/>
                  <a:pt x="0" y="2424"/>
                </a:cubicBezTo>
                <a:cubicBezTo>
                  <a:pt x="0" y="2565"/>
                  <a:pt x="114" y="2679"/>
                  <a:pt x="255" y="2679"/>
                </a:cubicBezTo>
                <a:cubicBezTo>
                  <a:pt x="349" y="2679"/>
                  <a:pt x="432" y="2628"/>
                  <a:pt x="476" y="2551"/>
                </a:cubicBezTo>
                <a:cubicBezTo>
                  <a:pt x="511" y="2546"/>
                  <a:pt x="557" y="2541"/>
                  <a:pt x="599" y="2541"/>
                </a:cubicBezTo>
                <a:cubicBezTo>
                  <a:pt x="631" y="2541"/>
                  <a:pt x="667" y="2544"/>
                  <a:pt x="700" y="2548"/>
                </a:cubicBezTo>
                <a:lnTo>
                  <a:pt x="700" y="4087"/>
                </a:lnTo>
                <a:lnTo>
                  <a:pt x="1817" y="4087"/>
                </a:lnTo>
                <a:lnTo>
                  <a:pt x="1817" y="3293"/>
                </a:lnTo>
                <a:lnTo>
                  <a:pt x="2033" y="3293"/>
                </a:lnTo>
                <a:lnTo>
                  <a:pt x="2033" y="2267"/>
                </a:lnTo>
                <a:cubicBezTo>
                  <a:pt x="2742" y="1945"/>
                  <a:pt x="3322" y="1392"/>
                  <a:pt x="3679" y="704"/>
                </a:cubicBezTo>
                <a:lnTo>
                  <a:pt x="2317" y="704"/>
                </a:lnTo>
                <a:close/>
              </a:path>
            </a:pathLst>
          </a:custGeom>
          <a:solidFill>
            <a:srgbClr val="7AA11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10501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내용 개체 틀 36">
            <a:extLst>
              <a:ext uri="{FF2B5EF4-FFF2-40B4-BE49-F238E27FC236}">
                <a16:creationId xmlns:a16="http://schemas.microsoft.com/office/drawing/2014/main" id="{8E7AD01D-5E79-11C3-222F-78CAE5DBAFEE}"/>
              </a:ext>
            </a:extLst>
          </p:cNvPr>
          <p:cNvSpPr txBox="1">
            <a:spLocks/>
          </p:cNvSpPr>
          <p:nvPr/>
        </p:nvSpPr>
        <p:spPr>
          <a:xfrm>
            <a:off x="515699" y="1268760"/>
            <a:ext cx="10679547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분리에 활용된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주요 리소스</a:t>
            </a: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A89159A1-8693-349E-754E-4BE58EFF075C}"/>
              </a:ext>
            </a:extLst>
          </p:cNvPr>
          <p:cNvSpPr>
            <a:spLocks/>
          </p:cNvSpPr>
          <p:nvPr/>
        </p:nvSpPr>
        <p:spPr bwMode="auto">
          <a:xfrm rot="16200000">
            <a:off x="7227372" y="3560912"/>
            <a:ext cx="267891" cy="798909"/>
          </a:xfrm>
          <a:custGeom>
            <a:avLst/>
            <a:gdLst>
              <a:gd name="T0" fmla="*/ 601 w 1212"/>
              <a:gd name="T1" fmla="*/ 0 h 3607"/>
              <a:gd name="T2" fmla="*/ 608 w 1212"/>
              <a:gd name="T3" fmla="*/ 7 h 3607"/>
              <a:gd name="T4" fmla="*/ 8 w 1212"/>
              <a:gd name="T5" fmla="*/ 607 h 3607"/>
              <a:gd name="T6" fmla="*/ 608 w 1212"/>
              <a:gd name="T7" fmla="*/ 1207 h 3607"/>
              <a:gd name="T8" fmla="*/ 0 w 1212"/>
              <a:gd name="T9" fmla="*/ 1815 h 3607"/>
              <a:gd name="T10" fmla="*/ 1195 w 1212"/>
              <a:gd name="T11" fmla="*/ 3607 h 3607"/>
              <a:gd name="T12" fmla="*/ 1212 w 1212"/>
              <a:gd name="T13" fmla="*/ 3594 h 3607"/>
              <a:gd name="T14" fmla="*/ 1212 w 1212"/>
              <a:gd name="T15" fmla="*/ 0 h 3607"/>
              <a:gd name="T16" fmla="*/ 601 w 1212"/>
              <a:gd name="T17" fmla="*/ 0 h 3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12" h="3607">
                <a:moveTo>
                  <a:pt x="601" y="0"/>
                </a:moveTo>
                <a:lnTo>
                  <a:pt x="608" y="7"/>
                </a:lnTo>
                <a:lnTo>
                  <a:pt x="8" y="607"/>
                </a:lnTo>
                <a:lnTo>
                  <a:pt x="608" y="1207"/>
                </a:lnTo>
                <a:lnTo>
                  <a:pt x="0" y="1815"/>
                </a:lnTo>
                <a:lnTo>
                  <a:pt x="1195" y="3607"/>
                </a:lnTo>
                <a:lnTo>
                  <a:pt x="1212" y="3594"/>
                </a:lnTo>
                <a:lnTo>
                  <a:pt x="1212" y="0"/>
                </a:lnTo>
                <a:lnTo>
                  <a:pt x="601" y="0"/>
                </a:lnTo>
                <a:close/>
              </a:path>
            </a:pathLst>
          </a:custGeom>
          <a:solidFill>
            <a:srgbClr val="5EA13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08B981A7-4FAC-772A-9239-1EA9AB88ED6E}"/>
              </a:ext>
            </a:extLst>
          </p:cNvPr>
          <p:cNvSpPr>
            <a:spLocks/>
          </p:cNvSpPr>
          <p:nvPr/>
        </p:nvSpPr>
        <p:spPr bwMode="auto">
          <a:xfrm rot="16200000">
            <a:off x="4237643" y="3262709"/>
            <a:ext cx="857250" cy="513159"/>
          </a:xfrm>
          <a:custGeom>
            <a:avLst/>
            <a:gdLst>
              <a:gd name="T0" fmla="*/ 1911 w 3872"/>
              <a:gd name="T1" fmla="*/ 1999 h 2317"/>
              <a:gd name="T2" fmla="*/ 2246 w 3872"/>
              <a:gd name="T3" fmla="*/ 1664 h 2317"/>
              <a:gd name="T4" fmla="*/ 2581 w 3872"/>
              <a:gd name="T5" fmla="*/ 1999 h 2317"/>
              <a:gd name="T6" fmla="*/ 2431 w 3872"/>
              <a:gd name="T7" fmla="*/ 2278 h 2317"/>
              <a:gd name="T8" fmla="*/ 2430 w 3872"/>
              <a:gd name="T9" fmla="*/ 2317 h 2317"/>
              <a:gd name="T10" fmla="*/ 3872 w 3872"/>
              <a:gd name="T11" fmla="*/ 2317 h 2317"/>
              <a:gd name="T12" fmla="*/ 700 w 3872"/>
              <a:gd name="T13" fmla="*/ 0 h 2317"/>
              <a:gd name="T14" fmla="*/ 700 w 3872"/>
              <a:gd name="T15" fmla="*/ 1136 h 2317"/>
              <a:gd name="T16" fmla="*/ 604 w 3872"/>
              <a:gd name="T17" fmla="*/ 1140 h 2317"/>
              <a:gd name="T18" fmla="*/ 477 w 3872"/>
              <a:gd name="T19" fmla="*/ 1133 h 2317"/>
              <a:gd name="T20" fmla="*/ 255 w 3872"/>
              <a:gd name="T21" fmla="*/ 1002 h 2317"/>
              <a:gd name="T22" fmla="*/ 0 w 3872"/>
              <a:gd name="T23" fmla="*/ 1257 h 2317"/>
              <a:gd name="T24" fmla="*/ 255 w 3872"/>
              <a:gd name="T25" fmla="*/ 1512 h 2317"/>
              <a:gd name="T26" fmla="*/ 476 w 3872"/>
              <a:gd name="T27" fmla="*/ 1384 h 2317"/>
              <a:gd name="T28" fmla="*/ 599 w 3872"/>
              <a:gd name="T29" fmla="*/ 1374 h 2317"/>
              <a:gd name="T30" fmla="*/ 700 w 3872"/>
              <a:gd name="T31" fmla="*/ 1381 h 2317"/>
              <a:gd name="T32" fmla="*/ 700 w 3872"/>
              <a:gd name="T33" fmla="*/ 2317 h 2317"/>
              <a:gd name="T34" fmla="*/ 2061 w 3872"/>
              <a:gd name="T35" fmla="*/ 2317 h 2317"/>
              <a:gd name="T36" fmla="*/ 2060 w 3872"/>
              <a:gd name="T37" fmla="*/ 2277 h 2317"/>
              <a:gd name="T38" fmla="*/ 1911 w 3872"/>
              <a:gd name="T39" fmla="*/ 1999 h 2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72" h="2317">
                <a:moveTo>
                  <a:pt x="1911" y="1999"/>
                </a:moveTo>
                <a:cubicBezTo>
                  <a:pt x="1911" y="1814"/>
                  <a:pt x="2061" y="1664"/>
                  <a:pt x="2246" y="1664"/>
                </a:cubicBezTo>
                <a:cubicBezTo>
                  <a:pt x="2431" y="1664"/>
                  <a:pt x="2581" y="1814"/>
                  <a:pt x="2581" y="1999"/>
                </a:cubicBezTo>
                <a:cubicBezTo>
                  <a:pt x="2581" y="2115"/>
                  <a:pt x="2521" y="2218"/>
                  <a:pt x="2431" y="2278"/>
                </a:cubicBezTo>
                <a:cubicBezTo>
                  <a:pt x="2431" y="2290"/>
                  <a:pt x="2430" y="2303"/>
                  <a:pt x="2430" y="2317"/>
                </a:cubicBezTo>
                <a:lnTo>
                  <a:pt x="3872" y="2317"/>
                </a:lnTo>
                <a:cubicBezTo>
                  <a:pt x="3408" y="997"/>
                  <a:pt x="2169" y="42"/>
                  <a:pt x="700" y="0"/>
                </a:cubicBezTo>
                <a:lnTo>
                  <a:pt x="700" y="1136"/>
                </a:lnTo>
                <a:cubicBezTo>
                  <a:pt x="674" y="1138"/>
                  <a:pt x="643" y="1140"/>
                  <a:pt x="604" y="1140"/>
                </a:cubicBezTo>
                <a:cubicBezTo>
                  <a:pt x="548" y="1140"/>
                  <a:pt x="507" y="1137"/>
                  <a:pt x="477" y="1133"/>
                </a:cubicBezTo>
                <a:cubicBezTo>
                  <a:pt x="434" y="1055"/>
                  <a:pt x="350" y="1002"/>
                  <a:pt x="255" y="1002"/>
                </a:cubicBezTo>
                <a:cubicBezTo>
                  <a:pt x="114" y="1002"/>
                  <a:pt x="0" y="1116"/>
                  <a:pt x="0" y="1257"/>
                </a:cubicBezTo>
                <a:cubicBezTo>
                  <a:pt x="0" y="1398"/>
                  <a:pt x="114" y="1512"/>
                  <a:pt x="255" y="1512"/>
                </a:cubicBezTo>
                <a:cubicBezTo>
                  <a:pt x="349" y="1512"/>
                  <a:pt x="432" y="1460"/>
                  <a:pt x="476" y="1384"/>
                </a:cubicBezTo>
                <a:cubicBezTo>
                  <a:pt x="511" y="1379"/>
                  <a:pt x="557" y="1374"/>
                  <a:pt x="599" y="1374"/>
                </a:cubicBezTo>
                <a:cubicBezTo>
                  <a:pt x="631" y="1374"/>
                  <a:pt x="667" y="1377"/>
                  <a:pt x="700" y="1381"/>
                </a:cubicBezTo>
                <a:lnTo>
                  <a:pt x="700" y="2317"/>
                </a:lnTo>
                <a:lnTo>
                  <a:pt x="2061" y="2317"/>
                </a:lnTo>
                <a:cubicBezTo>
                  <a:pt x="2061" y="2304"/>
                  <a:pt x="2061" y="2290"/>
                  <a:pt x="2060" y="2277"/>
                </a:cubicBezTo>
                <a:cubicBezTo>
                  <a:pt x="1970" y="2217"/>
                  <a:pt x="1911" y="2115"/>
                  <a:pt x="1911" y="1999"/>
                </a:cubicBezTo>
                <a:close/>
              </a:path>
            </a:pathLst>
          </a:custGeom>
          <a:solidFill>
            <a:srgbClr val="EC3E7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915BDDD8-A4D0-1996-9EC6-D8796849C4AC}"/>
              </a:ext>
            </a:extLst>
          </p:cNvPr>
          <p:cNvSpPr>
            <a:spLocks/>
          </p:cNvSpPr>
          <p:nvPr/>
        </p:nvSpPr>
        <p:spPr bwMode="auto">
          <a:xfrm rot="16200000">
            <a:off x="5566170" y="3810845"/>
            <a:ext cx="681038" cy="748903"/>
          </a:xfrm>
          <a:custGeom>
            <a:avLst/>
            <a:gdLst>
              <a:gd name="T0" fmla="*/ 3012 w 3079"/>
              <a:gd name="T1" fmla="*/ 1906 h 3383"/>
              <a:gd name="T2" fmla="*/ 2734 w 3079"/>
              <a:gd name="T3" fmla="*/ 2055 h 3383"/>
              <a:gd name="T4" fmla="*/ 2399 w 3079"/>
              <a:gd name="T5" fmla="*/ 1720 h 3383"/>
              <a:gd name="T6" fmla="*/ 2734 w 3079"/>
              <a:gd name="T7" fmla="*/ 1385 h 3383"/>
              <a:gd name="T8" fmla="*/ 3012 w 3079"/>
              <a:gd name="T9" fmla="*/ 1535 h 3383"/>
              <a:gd name="T10" fmla="*/ 3079 w 3079"/>
              <a:gd name="T11" fmla="*/ 1536 h 3383"/>
              <a:gd name="T12" fmla="*/ 3079 w 3079"/>
              <a:gd name="T13" fmla="*/ 0 h 3383"/>
              <a:gd name="T14" fmla="*/ 1865 w 3079"/>
              <a:gd name="T15" fmla="*/ 0 h 3383"/>
              <a:gd name="T16" fmla="*/ 1864 w 3079"/>
              <a:gd name="T17" fmla="*/ 14 h 3383"/>
              <a:gd name="T18" fmla="*/ 1867 w 3079"/>
              <a:gd name="T19" fmla="*/ 77 h 3383"/>
              <a:gd name="T20" fmla="*/ 2015 w 3079"/>
              <a:gd name="T21" fmla="*/ 356 h 3383"/>
              <a:gd name="T22" fmla="*/ 1680 w 3079"/>
              <a:gd name="T23" fmla="*/ 690 h 3383"/>
              <a:gd name="T24" fmla="*/ 1346 w 3079"/>
              <a:gd name="T25" fmla="*/ 356 h 3383"/>
              <a:gd name="T26" fmla="*/ 1495 w 3079"/>
              <a:gd name="T27" fmla="*/ 77 h 3383"/>
              <a:gd name="T28" fmla="*/ 1496 w 3079"/>
              <a:gd name="T29" fmla="*/ 6 h 3383"/>
              <a:gd name="T30" fmla="*/ 1496 w 3079"/>
              <a:gd name="T31" fmla="*/ 0 h 3383"/>
              <a:gd name="T32" fmla="*/ 0 w 3079"/>
              <a:gd name="T33" fmla="*/ 0 h 3383"/>
              <a:gd name="T34" fmla="*/ 1646 w 3079"/>
              <a:gd name="T35" fmla="*/ 1563 h 3383"/>
              <a:gd name="T36" fmla="*/ 1646 w 3079"/>
              <a:gd name="T37" fmla="*/ 2589 h 3383"/>
              <a:gd name="T38" fmla="*/ 1862 w 3079"/>
              <a:gd name="T39" fmla="*/ 2589 h 3383"/>
              <a:gd name="T40" fmla="*/ 1862 w 3079"/>
              <a:gd name="T41" fmla="*/ 3383 h 3383"/>
              <a:gd name="T42" fmla="*/ 3079 w 3079"/>
              <a:gd name="T43" fmla="*/ 3383 h 3383"/>
              <a:gd name="T44" fmla="*/ 3079 w 3079"/>
              <a:gd name="T45" fmla="*/ 1904 h 3383"/>
              <a:gd name="T46" fmla="*/ 3075 w 3079"/>
              <a:gd name="T47" fmla="*/ 1904 h 3383"/>
              <a:gd name="T48" fmla="*/ 3012 w 3079"/>
              <a:gd name="T49" fmla="*/ 1906 h 3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079" h="3383">
                <a:moveTo>
                  <a:pt x="3012" y="1906"/>
                </a:moveTo>
                <a:cubicBezTo>
                  <a:pt x="2952" y="1996"/>
                  <a:pt x="2850" y="2055"/>
                  <a:pt x="2734" y="2055"/>
                </a:cubicBezTo>
                <a:cubicBezTo>
                  <a:pt x="2549" y="2055"/>
                  <a:pt x="2399" y="1905"/>
                  <a:pt x="2399" y="1720"/>
                </a:cubicBezTo>
                <a:cubicBezTo>
                  <a:pt x="2399" y="1535"/>
                  <a:pt x="2549" y="1385"/>
                  <a:pt x="2734" y="1385"/>
                </a:cubicBezTo>
                <a:cubicBezTo>
                  <a:pt x="2850" y="1385"/>
                  <a:pt x="2952" y="1445"/>
                  <a:pt x="3012" y="1535"/>
                </a:cubicBezTo>
                <a:cubicBezTo>
                  <a:pt x="3033" y="1535"/>
                  <a:pt x="3055" y="1536"/>
                  <a:pt x="3079" y="1536"/>
                </a:cubicBezTo>
                <a:lnTo>
                  <a:pt x="3079" y="0"/>
                </a:lnTo>
                <a:lnTo>
                  <a:pt x="1865" y="0"/>
                </a:lnTo>
                <a:cubicBezTo>
                  <a:pt x="1864" y="5"/>
                  <a:pt x="1864" y="10"/>
                  <a:pt x="1864" y="14"/>
                </a:cubicBezTo>
                <a:cubicBezTo>
                  <a:pt x="1864" y="35"/>
                  <a:pt x="1865" y="56"/>
                  <a:pt x="1867" y="77"/>
                </a:cubicBezTo>
                <a:cubicBezTo>
                  <a:pt x="1956" y="138"/>
                  <a:pt x="2015" y="240"/>
                  <a:pt x="2015" y="356"/>
                </a:cubicBezTo>
                <a:cubicBezTo>
                  <a:pt x="2015" y="540"/>
                  <a:pt x="1865" y="690"/>
                  <a:pt x="1680" y="690"/>
                </a:cubicBezTo>
                <a:cubicBezTo>
                  <a:pt x="1496" y="690"/>
                  <a:pt x="1346" y="540"/>
                  <a:pt x="1346" y="356"/>
                </a:cubicBezTo>
                <a:cubicBezTo>
                  <a:pt x="1346" y="239"/>
                  <a:pt x="1405" y="137"/>
                  <a:pt x="1495" y="77"/>
                </a:cubicBezTo>
                <a:cubicBezTo>
                  <a:pt x="1496" y="55"/>
                  <a:pt x="1496" y="32"/>
                  <a:pt x="1496" y="6"/>
                </a:cubicBezTo>
                <a:cubicBezTo>
                  <a:pt x="1496" y="4"/>
                  <a:pt x="1496" y="2"/>
                  <a:pt x="1496" y="0"/>
                </a:cubicBezTo>
                <a:lnTo>
                  <a:pt x="0" y="0"/>
                </a:lnTo>
                <a:cubicBezTo>
                  <a:pt x="356" y="688"/>
                  <a:pt x="937" y="1241"/>
                  <a:pt x="1646" y="1563"/>
                </a:cubicBezTo>
                <a:lnTo>
                  <a:pt x="1646" y="2589"/>
                </a:lnTo>
                <a:lnTo>
                  <a:pt x="1862" y="2589"/>
                </a:lnTo>
                <a:lnTo>
                  <a:pt x="1862" y="3383"/>
                </a:lnTo>
                <a:lnTo>
                  <a:pt x="3079" y="3383"/>
                </a:lnTo>
                <a:lnTo>
                  <a:pt x="3079" y="1904"/>
                </a:lnTo>
                <a:cubicBezTo>
                  <a:pt x="3078" y="1904"/>
                  <a:pt x="3076" y="1904"/>
                  <a:pt x="3075" y="1904"/>
                </a:cubicBezTo>
                <a:cubicBezTo>
                  <a:pt x="3054" y="1904"/>
                  <a:pt x="3033" y="1905"/>
                  <a:pt x="3012" y="1906"/>
                </a:cubicBezTo>
                <a:close/>
              </a:path>
            </a:pathLst>
          </a:custGeom>
          <a:solidFill>
            <a:srgbClr val="C00000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593C56DA-0897-D364-E567-189D4B227FBF}"/>
              </a:ext>
            </a:extLst>
          </p:cNvPr>
          <p:cNvSpPr>
            <a:spLocks/>
          </p:cNvSpPr>
          <p:nvPr/>
        </p:nvSpPr>
        <p:spPr bwMode="auto">
          <a:xfrm rot="16200000">
            <a:off x="4384093" y="3839571"/>
            <a:ext cx="723900" cy="672703"/>
          </a:xfrm>
          <a:custGeom>
            <a:avLst/>
            <a:gdLst>
              <a:gd name="T0" fmla="*/ 2927 w 3272"/>
              <a:gd name="T1" fmla="*/ 924 h 3038"/>
              <a:gd name="T2" fmla="*/ 3205 w 3272"/>
              <a:gd name="T3" fmla="*/ 1074 h 3038"/>
              <a:gd name="T4" fmla="*/ 3272 w 3272"/>
              <a:gd name="T5" fmla="*/ 1075 h 3038"/>
              <a:gd name="T6" fmla="*/ 3272 w 3272"/>
              <a:gd name="T7" fmla="*/ 0 h 3038"/>
              <a:gd name="T8" fmla="*/ 0 w 3272"/>
              <a:gd name="T9" fmla="*/ 2319 h 3038"/>
              <a:gd name="T10" fmla="*/ 1418 w 3272"/>
              <a:gd name="T11" fmla="*/ 2319 h 3038"/>
              <a:gd name="T12" fmla="*/ 1423 w 3272"/>
              <a:gd name="T13" fmla="*/ 2434 h 3038"/>
              <a:gd name="T14" fmla="*/ 1416 w 3272"/>
              <a:gd name="T15" fmla="*/ 2560 h 3038"/>
              <a:gd name="T16" fmla="*/ 1285 w 3272"/>
              <a:gd name="T17" fmla="*/ 2783 h 3038"/>
              <a:gd name="T18" fmla="*/ 1540 w 3272"/>
              <a:gd name="T19" fmla="*/ 3038 h 3038"/>
              <a:gd name="T20" fmla="*/ 1795 w 3272"/>
              <a:gd name="T21" fmla="*/ 2783 h 3038"/>
              <a:gd name="T22" fmla="*/ 1667 w 3272"/>
              <a:gd name="T23" fmla="*/ 2562 h 3038"/>
              <a:gd name="T24" fmla="*/ 1657 w 3272"/>
              <a:gd name="T25" fmla="*/ 2439 h 3038"/>
              <a:gd name="T26" fmla="*/ 1666 w 3272"/>
              <a:gd name="T27" fmla="*/ 2319 h 3038"/>
              <a:gd name="T28" fmla="*/ 3272 w 3272"/>
              <a:gd name="T29" fmla="*/ 2319 h 3038"/>
              <a:gd name="T30" fmla="*/ 3272 w 3272"/>
              <a:gd name="T31" fmla="*/ 1443 h 3038"/>
              <a:gd name="T32" fmla="*/ 3268 w 3272"/>
              <a:gd name="T33" fmla="*/ 1443 h 3038"/>
              <a:gd name="T34" fmla="*/ 3205 w 3272"/>
              <a:gd name="T35" fmla="*/ 1445 h 3038"/>
              <a:gd name="T36" fmla="*/ 2927 w 3272"/>
              <a:gd name="T37" fmla="*/ 1593 h 3038"/>
              <a:gd name="T38" fmla="*/ 2592 w 3272"/>
              <a:gd name="T39" fmla="*/ 1259 h 3038"/>
              <a:gd name="T40" fmla="*/ 2927 w 3272"/>
              <a:gd name="T41" fmla="*/ 924 h 3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72" h="3038">
                <a:moveTo>
                  <a:pt x="2927" y="924"/>
                </a:moveTo>
                <a:cubicBezTo>
                  <a:pt x="3043" y="924"/>
                  <a:pt x="3145" y="983"/>
                  <a:pt x="3205" y="1074"/>
                </a:cubicBezTo>
                <a:cubicBezTo>
                  <a:pt x="3226" y="1074"/>
                  <a:pt x="3248" y="1075"/>
                  <a:pt x="3272" y="1075"/>
                </a:cubicBezTo>
                <a:lnTo>
                  <a:pt x="3272" y="0"/>
                </a:lnTo>
                <a:cubicBezTo>
                  <a:pt x="1760" y="0"/>
                  <a:pt x="474" y="969"/>
                  <a:pt x="0" y="2319"/>
                </a:cubicBezTo>
                <a:lnTo>
                  <a:pt x="1418" y="2319"/>
                </a:lnTo>
                <a:cubicBezTo>
                  <a:pt x="1421" y="2347"/>
                  <a:pt x="1423" y="2385"/>
                  <a:pt x="1423" y="2434"/>
                </a:cubicBezTo>
                <a:cubicBezTo>
                  <a:pt x="1423" y="2490"/>
                  <a:pt x="1420" y="2531"/>
                  <a:pt x="1416" y="2560"/>
                </a:cubicBezTo>
                <a:cubicBezTo>
                  <a:pt x="1338" y="2604"/>
                  <a:pt x="1285" y="2687"/>
                  <a:pt x="1285" y="2783"/>
                </a:cubicBezTo>
                <a:cubicBezTo>
                  <a:pt x="1285" y="2924"/>
                  <a:pt x="1399" y="3038"/>
                  <a:pt x="1540" y="3038"/>
                </a:cubicBezTo>
                <a:cubicBezTo>
                  <a:pt x="1681" y="3038"/>
                  <a:pt x="1795" y="2924"/>
                  <a:pt x="1795" y="2783"/>
                </a:cubicBezTo>
                <a:cubicBezTo>
                  <a:pt x="1795" y="2689"/>
                  <a:pt x="1744" y="2606"/>
                  <a:pt x="1667" y="2562"/>
                </a:cubicBezTo>
                <a:cubicBezTo>
                  <a:pt x="1662" y="2527"/>
                  <a:pt x="1657" y="2481"/>
                  <a:pt x="1657" y="2439"/>
                </a:cubicBezTo>
                <a:cubicBezTo>
                  <a:pt x="1657" y="2400"/>
                  <a:pt x="1661" y="2356"/>
                  <a:pt x="1666" y="2319"/>
                </a:cubicBezTo>
                <a:lnTo>
                  <a:pt x="3272" y="2319"/>
                </a:lnTo>
                <a:lnTo>
                  <a:pt x="3272" y="1443"/>
                </a:lnTo>
                <a:cubicBezTo>
                  <a:pt x="3271" y="1443"/>
                  <a:pt x="3269" y="1443"/>
                  <a:pt x="3268" y="1443"/>
                </a:cubicBezTo>
                <a:cubicBezTo>
                  <a:pt x="3247" y="1443"/>
                  <a:pt x="3226" y="1443"/>
                  <a:pt x="3205" y="1445"/>
                </a:cubicBezTo>
                <a:cubicBezTo>
                  <a:pt x="3145" y="1534"/>
                  <a:pt x="3043" y="1593"/>
                  <a:pt x="2927" y="1593"/>
                </a:cubicBezTo>
                <a:cubicBezTo>
                  <a:pt x="2742" y="1593"/>
                  <a:pt x="2592" y="1444"/>
                  <a:pt x="2592" y="1259"/>
                </a:cubicBezTo>
                <a:cubicBezTo>
                  <a:pt x="2592" y="1074"/>
                  <a:pt x="2742" y="924"/>
                  <a:pt x="2927" y="924"/>
                </a:cubicBezTo>
                <a:close/>
              </a:path>
            </a:pathLst>
          </a:custGeom>
          <a:solidFill>
            <a:srgbClr val="F6484A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7" name="Freeform 10">
            <a:extLst>
              <a:ext uri="{FF2B5EF4-FFF2-40B4-BE49-F238E27FC236}">
                <a16:creationId xmlns:a16="http://schemas.microsoft.com/office/drawing/2014/main" id="{23C0E91F-091E-4CDC-DA1E-3E7074F56922}"/>
              </a:ext>
            </a:extLst>
          </p:cNvPr>
          <p:cNvSpPr>
            <a:spLocks/>
          </p:cNvSpPr>
          <p:nvPr/>
        </p:nvSpPr>
        <p:spPr bwMode="auto">
          <a:xfrm rot="16200000">
            <a:off x="4850948" y="3781520"/>
            <a:ext cx="922735" cy="719137"/>
          </a:xfrm>
          <a:custGeom>
            <a:avLst/>
            <a:gdLst>
              <a:gd name="T0" fmla="*/ 3915 w 4170"/>
              <a:gd name="T1" fmla="*/ 991 h 3245"/>
              <a:gd name="T2" fmla="*/ 3694 w 4170"/>
              <a:gd name="T3" fmla="*/ 1119 h 3245"/>
              <a:gd name="T4" fmla="*/ 3571 w 4170"/>
              <a:gd name="T5" fmla="*/ 1129 h 3245"/>
              <a:gd name="T6" fmla="*/ 3467 w 4170"/>
              <a:gd name="T7" fmla="*/ 1122 h 3245"/>
              <a:gd name="T8" fmla="*/ 3467 w 4170"/>
              <a:gd name="T9" fmla="*/ 0 h 3245"/>
              <a:gd name="T10" fmla="*/ 1919 w 4170"/>
              <a:gd name="T11" fmla="*/ 0 h 3245"/>
              <a:gd name="T12" fmla="*/ 1919 w 4170"/>
              <a:gd name="T13" fmla="*/ 15 h 3245"/>
              <a:gd name="T14" fmla="*/ 1921 w 4170"/>
              <a:gd name="T15" fmla="*/ 78 h 3245"/>
              <a:gd name="T16" fmla="*/ 2070 w 4170"/>
              <a:gd name="T17" fmla="*/ 356 h 3245"/>
              <a:gd name="T18" fmla="*/ 1735 w 4170"/>
              <a:gd name="T19" fmla="*/ 691 h 3245"/>
              <a:gd name="T20" fmla="*/ 1400 w 4170"/>
              <a:gd name="T21" fmla="*/ 356 h 3245"/>
              <a:gd name="T22" fmla="*/ 1550 w 4170"/>
              <a:gd name="T23" fmla="*/ 78 h 3245"/>
              <a:gd name="T24" fmla="*/ 1551 w 4170"/>
              <a:gd name="T25" fmla="*/ 7 h 3245"/>
              <a:gd name="T26" fmla="*/ 1551 w 4170"/>
              <a:gd name="T27" fmla="*/ 0 h 3245"/>
              <a:gd name="T28" fmla="*/ 159 w 4170"/>
              <a:gd name="T29" fmla="*/ 0 h 3245"/>
              <a:gd name="T30" fmla="*/ 0 w 4170"/>
              <a:gd name="T31" fmla="*/ 1040 h 3245"/>
              <a:gd name="T32" fmla="*/ 334 w 4170"/>
              <a:gd name="T33" fmla="*/ 2525 h 3245"/>
              <a:gd name="T34" fmla="*/ 1946 w 4170"/>
              <a:gd name="T35" fmla="*/ 2525 h 3245"/>
              <a:gd name="T36" fmla="*/ 1952 w 4170"/>
              <a:gd name="T37" fmla="*/ 2640 h 3245"/>
              <a:gd name="T38" fmla="*/ 1944 w 4170"/>
              <a:gd name="T39" fmla="*/ 2767 h 3245"/>
              <a:gd name="T40" fmla="*/ 1813 w 4170"/>
              <a:gd name="T41" fmla="*/ 2990 h 3245"/>
              <a:gd name="T42" fmla="*/ 2068 w 4170"/>
              <a:gd name="T43" fmla="*/ 3245 h 3245"/>
              <a:gd name="T44" fmla="*/ 2323 w 4170"/>
              <a:gd name="T45" fmla="*/ 2990 h 3245"/>
              <a:gd name="T46" fmla="*/ 2196 w 4170"/>
              <a:gd name="T47" fmla="*/ 2769 h 3245"/>
              <a:gd name="T48" fmla="*/ 2185 w 4170"/>
              <a:gd name="T49" fmla="*/ 2645 h 3245"/>
              <a:gd name="T50" fmla="*/ 2195 w 4170"/>
              <a:gd name="T51" fmla="*/ 2525 h 3245"/>
              <a:gd name="T52" fmla="*/ 3467 w 4170"/>
              <a:gd name="T53" fmla="*/ 2525 h 3245"/>
              <a:gd name="T54" fmla="*/ 3467 w 4170"/>
              <a:gd name="T55" fmla="*/ 1367 h 3245"/>
              <a:gd name="T56" fmla="*/ 3566 w 4170"/>
              <a:gd name="T57" fmla="*/ 1363 h 3245"/>
              <a:gd name="T58" fmla="*/ 3693 w 4170"/>
              <a:gd name="T59" fmla="*/ 1370 h 3245"/>
              <a:gd name="T60" fmla="*/ 3915 w 4170"/>
              <a:gd name="T61" fmla="*/ 1501 h 3245"/>
              <a:gd name="T62" fmla="*/ 4170 w 4170"/>
              <a:gd name="T63" fmla="*/ 1246 h 3245"/>
              <a:gd name="T64" fmla="*/ 3915 w 4170"/>
              <a:gd name="T65" fmla="*/ 991 h 3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170" h="3245">
                <a:moveTo>
                  <a:pt x="3915" y="991"/>
                </a:moveTo>
                <a:cubicBezTo>
                  <a:pt x="3821" y="991"/>
                  <a:pt x="3738" y="1042"/>
                  <a:pt x="3694" y="1119"/>
                </a:cubicBezTo>
                <a:cubicBezTo>
                  <a:pt x="3659" y="1124"/>
                  <a:pt x="3613" y="1129"/>
                  <a:pt x="3571" y="1129"/>
                </a:cubicBezTo>
                <a:cubicBezTo>
                  <a:pt x="3538" y="1129"/>
                  <a:pt x="3500" y="1126"/>
                  <a:pt x="3467" y="1122"/>
                </a:cubicBezTo>
                <a:lnTo>
                  <a:pt x="3467" y="0"/>
                </a:lnTo>
                <a:lnTo>
                  <a:pt x="1919" y="0"/>
                </a:lnTo>
                <a:cubicBezTo>
                  <a:pt x="1919" y="5"/>
                  <a:pt x="1919" y="10"/>
                  <a:pt x="1919" y="15"/>
                </a:cubicBezTo>
                <a:cubicBezTo>
                  <a:pt x="1919" y="36"/>
                  <a:pt x="1920" y="57"/>
                  <a:pt x="1921" y="78"/>
                </a:cubicBezTo>
                <a:cubicBezTo>
                  <a:pt x="2011" y="138"/>
                  <a:pt x="2070" y="240"/>
                  <a:pt x="2070" y="356"/>
                </a:cubicBezTo>
                <a:cubicBezTo>
                  <a:pt x="2070" y="541"/>
                  <a:pt x="1920" y="691"/>
                  <a:pt x="1735" y="691"/>
                </a:cubicBezTo>
                <a:cubicBezTo>
                  <a:pt x="1550" y="691"/>
                  <a:pt x="1400" y="541"/>
                  <a:pt x="1400" y="356"/>
                </a:cubicBezTo>
                <a:cubicBezTo>
                  <a:pt x="1400" y="240"/>
                  <a:pt x="1460" y="137"/>
                  <a:pt x="1550" y="78"/>
                </a:cubicBezTo>
                <a:cubicBezTo>
                  <a:pt x="1551" y="56"/>
                  <a:pt x="1551" y="32"/>
                  <a:pt x="1551" y="7"/>
                </a:cubicBezTo>
                <a:cubicBezTo>
                  <a:pt x="1551" y="4"/>
                  <a:pt x="1551" y="2"/>
                  <a:pt x="1551" y="0"/>
                </a:cubicBezTo>
                <a:lnTo>
                  <a:pt x="159" y="0"/>
                </a:lnTo>
                <a:cubicBezTo>
                  <a:pt x="56" y="328"/>
                  <a:pt x="0" y="678"/>
                  <a:pt x="0" y="1040"/>
                </a:cubicBezTo>
                <a:cubicBezTo>
                  <a:pt x="0" y="1572"/>
                  <a:pt x="120" y="2075"/>
                  <a:pt x="334" y="2525"/>
                </a:cubicBezTo>
                <a:lnTo>
                  <a:pt x="1946" y="2525"/>
                </a:lnTo>
                <a:cubicBezTo>
                  <a:pt x="1949" y="2554"/>
                  <a:pt x="1952" y="2591"/>
                  <a:pt x="1952" y="2640"/>
                </a:cubicBezTo>
                <a:cubicBezTo>
                  <a:pt x="1952" y="2696"/>
                  <a:pt x="1948" y="2737"/>
                  <a:pt x="1944" y="2767"/>
                </a:cubicBezTo>
                <a:cubicBezTo>
                  <a:pt x="1866" y="2810"/>
                  <a:pt x="1813" y="2894"/>
                  <a:pt x="1813" y="2990"/>
                </a:cubicBezTo>
                <a:cubicBezTo>
                  <a:pt x="1813" y="3130"/>
                  <a:pt x="1928" y="3245"/>
                  <a:pt x="2068" y="3245"/>
                </a:cubicBezTo>
                <a:cubicBezTo>
                  <a:pt x="2209" y="3245"/>
                  <a:pt x="2323" y="3130"/>
                  <a:pt x="2323" y="2990"/>
                </a:cubicBezTo>
                <a:cubicBezTo>
                  <a:pt x="2323" y="2895"/>
                  <a:pt x="2272" y="2813"/>
                  <a:pt x="2196" y="2769"/>
                </a:cubicBezTo>
                <a:cubicBezTo>
                  <a:pt x="2191" y="2733"/>
                  <a:pt x="2185" y="2687"/>
                  <a:pt x="2185" y="2645"/>
                </a:cubicBezTo>
                <a:cubicBezTo>
                  <a:pt x="2185" y="2606"/>
                  <a:pt x="2190" y="2562"/>
                  <a:pt x="2195" y="2525"/>
                </a:cubicBezTo>
                <a:lnTo>
                  <a:pt x="3467" y="2525"/>
                </a:lnTo>
                <a:lnTo>
                  <a:pt x="3467" y="1367"/>
                </a:lnTo>
                <a:cubicBezTo>
                  <a:pt x="3493" y="1364"/>
                  <a:pt x="3526" y="1363"/>
                  <a:pt x="3566" y="1363"/>
                </a:cubicBezTo>
                <a:cubicBezTo>
                  <a:pt x="3622" y="1363"/>
                  <a:pt x="3663" y="1366"/>
                  <a:pt x="3693" y="1370"/>
                </a:cubicBezTo>
                <a:cubicBezTo>
                  <a:pt x="3736" y="1448"/>
                  <a:pt x="3819" y="1501"/>
                  <a:pt x="3915" y="1501"/>
                </a:cubicBezTo>
                <a:cubicBezTo>
                  <a:pt x="4056" y="1501"/>
                  <a:pt x="4170" y="1387"/>
                  <a:pt x="4170" y="1246"/>
                </a:cubicBezTo>
                <a:cubicBezTo>
                  <a:pt x="4170" y="1105"/>
                  <a:pt x="4056" y="991"/>
                  <a:pt x="3915" y="99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4C43A4C9-F5B7-5CE1-E87C-081F6B5623B1}"/>
              </a:ext>
            </a:extLst>
          </p:cNvPr>
          <p:cNvSpPr>
            <a:spLocks/>
          </p:cNvSpPr>
          <p:nvPr/>
        </p:nvSpPr>
        <p:spPr bwMode="auto">
          <a:xfrm rot="16200000">
            <a:off x="4787107" y="3083710"/>
            <a:ext cx="745331" cy="710803"/>
          </a:xfrm>
          <a:custGeom>
            <a:avLst/>
            <a:gdLst>
              <a:gd name="T0" fmla="*/ 1161 w 3367"/>
              <a:gd name="T1" fmla="*/ 2866 h 3206"/>
              <a:gd name="T2" fmla="*/ 1496 w 3367"/>
              <a:gd name="T3" fmla="*/ 2531 h 3206"/>
              <a:gd name="T4" fmla="*/ 1831 w 3367"/>
              <a:gd name="T5" fmla="*/ 2866 h 3206"/>
              <a:gd name="T6" fmla="*/ 1681 w 3367"/>
              <a:gd name="T7" fmla="*/ 3145 h 3206"/>
              <a:gd name="T8" fmla="*/ 1680 w 3367"/>
              <a:gd name="T9" fmla="*/ 3206 h 3206"/>
              <a:gd name="T10" fmla="*/ 3033 w 3367"/>
              <a:gd name="T11" fmla="*/ 3206 h 3206"/>
              <a:gd name="T12" fmla="*/ 3367 w 3367"/>
              <a:gd name="T13" fmla="*/ 1721 h 3206"/>
              <a:gd name="T14" fmla="*/ 3208 w 3367"/>
              <a:gd name="T15" fmla="*/ 681 h 3206"/>
              <a:gd name="T16" fmla="*/ 1665 w 3367"/>
              <a:gd name="T17" fmla="*/ 681 h 3206"/>
              <a:gd name="T18" fmla="*/ 1663 w 3367"/>
              <a:gd name="T19" fmla="*/ 604 h 3206"/>
              <a:gd name="T20" fmla="*/ 1670 w 3367"/>
              <a:gd name="T21" fmla="*/ 478 h 3206"/>
              <a:gd name="T22" fmla="*/ 1801 w 3367"/>
              <a:gd name="T23" fmla="*/ 255 h 3206"/>
              <a:gd name="T24" fmla="*/ 1546 w 3367"/>
              <a:gd name="T25" fmla="*/ 0 h 3206"/>
              <a:gd name="T26" fmla="*/ 1291 w 3367"/>
              <a:gd name="T27" fmla="*/ 255 h 3206"/>
              <a:gd name="T28" fmla="*/ 1419 w 3367"/>
              <a:gd name="T29" fmla="*/ 476 h 3206"/>
              <a:gd name="T30" fmla="*/ 1429 w 3367"/>
              <a:gd name="T31" fmla="*/ 599 h 3206"/>
              <a:gd name="T32" fmla="*/ 1424 w 3367"/>
              <a:gd name="T33" fmla="*/ 681 h 3206"/>
              <a:gd name="T34" fmla="*/ 0 w 3367"/>
              <a:gd name="T35" fmla="*/ 681 h 3206"/>
              <a:gd name="T36" fmla="*/ 0 w 3367"/>
              <a:gd name="T37" fmla="*/ 1743 h 3206"/>
              <a:gd name="T38" fmla="*/ 7 w 3367"/>
              <a:gd name="T39" fmla="*/ 1743 h 3206"/>
              <a:gd name="T40" fmla="*/ 70 w 3367"/>
              <a:gd name="T41" fmla="*/ 1741 h 3206"/>
              <a:gd name="T42" fmla="*/ 348 w 3367"/>
              <a:gd name="T43" fmla="*/ 1592 h 3206"/>
              <a:gd name="T44" fmla="*/ 683 w 3367"/>
              <a:gd name="T45" fmla="*/ 1927 h 3206"/>
              <a:gd name="T46" fmla="*/ 348 w 3367"/>
              <a:gd name="T47" fmla="*/ 2262 h 3206"/>
              <a:gd name="T48" fmla="*/ 70 w 3367"/>
              <a:gd name="T49" fmla="*/ 2112 h 3206"/>
              <a:gd name="T50" fmla="*/ 0 w 3367"/>
              <a:gd name="T51" fmla="*/ 2111 h 3206"/>
              <a:gd name="T52" fmla="*/ 0 w 3367"/>
              <a:gd name="T53" fmla="*/ 3206 h 3206"/>
              <a:gd name="T54" fmla="*/ 1312 w 3367"/>
              <a:gd name="T55" fmla="*/ 3206 h 3206"/>
              <a:gd name="T56" fmla="*/ 1310 w 3367"/>
              <a:gd name="T57" fmla="*/ 3144 h 3206"/>
              <a:gd name="T58" fmla="*/ 1161 w 3367"/>
              <a:gd name="T59" fmla="*/ 2866 h 3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367" h="3206">
                <a:moveTo>
                  <a:pt x="1161" y="2866"/>
                </a:moveTo>
                <a:cubicBezTo>
                  <a:pt x="1161" y="2681"/>
                  <a:pt x="1311" y="2531"/>
                  <a:pt x="1496" y="2531"/>
                </a:cubicBezTo>
                <a:cubicBezTo>
                  <a:pt x="1681" y="2531"/>
                  <a:pt x="1831" y="2681"/>
                  <a:pt x="1831" y="2866"/>
                </a:cubicBezTo>
                <a:cubicBezTo>
                  <a:pt x="1831" y="2982"/>
                  <a:pt x="1771" y="3085"/>
                  <a:pt x="1681" y="3145"/>
                </a:cubicBezTo>
                <a:cubicBezTo>
                  <a:pt x="1680" y="3164"/>
                  <a:pt x="1680" y="3184"/>
                  <a:pt x="1680" y="3206"/>
                </a:cubicBezTo>
                <a:lnTo>
                  <a:pt x="3033" y="3206"/>
                </a:lnTo>
                <a:cubicBezTo>
                  <a:pt x="3247" y="2756"/>
                  <a:pt x="3367" y="2253"/>
                  <a:pt x="3367" y="1721"/>
                </a:cubicBezTo>
                <a:cubicBezTo>
                  <a:pt x="3367" y="1359"/>
                  <a:pt x="3311" y="1009"/>
                  <a:pt x="3208" y="681"/>
                </a:cubicBezTo>
                <a:lnTo>
                  <a:pt x="1665" y="681"/>
                </a:lnTo>
                <a:cubicBezTo>
                  <a:pt x="1664" y="659"/>
                  <a:pt x="1663" y="634"/>
                  <a:pt x="1663" y="604"/>
                </a:cubicBezTo>
                <a:cubicBezTo>
                  <a:pt x="1663" y="548"/>
                  <a:pt x="1666" y="507"/>
                  <a:pt x="1670" y="478"/>
                </a:cubicBezTo>
                <a:cubicBezTo>
                  <a:pt x="1748" y="434"/>
                  <a:pt x="1801" y="351"/>
                  <a:pt x="1801" y="255"/>
                </a:cubicBezTo>
                <a:cubicBezTo>
                  <a:pt x="1801" y="114"/>
                  <a:pt x="1687" y="0"/>
                  <a:pt x="1546" y="0"/>
                </a:cubicBezTo>
                <a:cubicBezTo>
                  <a:pt x="1405" y="0"/>
                  <a:pt x="1291" y="114"/>
                  <a:pt x="1291" y="255"/>
                </a:cubicBezTo>
                <a:cubicBezTo>
                  <a:pt x="1291" y="349"/>
                  <a:pt x="1342" y="432"/>
                  <a:pt x="1419" y="476"/>
                </a:cubicBezTo>
                <a:cubicBezTo>
                  <a:pt x="1424" y="511"/>
                  <a:pt x="1429" y="557"/>
                  <a:pt x="1429" y="599"/>
                </a:cubicBezTo>
                <a:cubicBezTo>
                  <a:pt x="1429" y="625"/>
                  <a:pt x="1427" y="654"/>
                  <a:pt x="1424" y="681"/>
                </a:cubicBezTo>
                <a:lnTo>
                  <a:pt x="0" y="681"/>
                </a:lnTo>
                <a:lnTo>
                  <a:pt x="0" y="1743"/>
                </a:lnTo>
                <a:cubicBezTo>
                  <a:pt x="2" y="1743"/>
                  <a:pt x="5" y="1743"/>
                  <a:pt x="7" y="1743"/>
                </a:cubicBezTo>
                <a:cubicBezTo>
                  <a:pt x="28" y="1743"/>
                  <a:pt x="49" y="1742"/>
                  <a:pt x="70" y="1741"/>
                </a:cubicBezTo>
                <a:cubicBezTo>
                  <a:pt x="130" y="1651"/>
                  <a:pt x="232" y="1592"/>
                  <a:pt x="348" y="1592"/>
                </a:cubicBezTo>
                <a:cubicBezTo>
                  <a:pt x="533" y="1592"/>
                  <a:pt x="683" y="1742"/>
                  <a:pt x="683" y="1927"/>
                </a:cubicBezTo>
                <a:cubicBezTo>
                  <a:pt x="683" y="2112"/>
                  <a:pt x="533" y="2262"/>
                  <a:pt x="348" y="2262"/>
                </a:cubicBezTo>
                <a:cubicBezTo>
                  <a:pt x="232" y="2262"/>
                  <a:pt x="129" y="2202"/>
                  <a:pt x="70" y="2112"/>
                </a:cubicBezTo>
                <a:cubicBezTo>
                  <a:pt x="48" y="2111"/>
                  <a:pt x="25" y="2111"/>
                  <a:pt x="0" y="2111"/>
                </a:cubicBezTo>
                <a:lnTo>
                  <a:pt x="0" y="3206"/>
                </a:lnTo>
                <a:lnTo>
                  <a:pt x="1312" y="3206"/>
                </a:lnTo>
                <a:cubicBezTo>
                  <a:pt x="1312" y="3186"/>
                  <a:pt x="1311" y="3165"/>
                  <a:pt x="1310" y="3144"/>
                </a:cubicBezTo>
                <a:cubicBezTo>
                  <a:pt x="1220" y="3084"/>
                  <a:pt x="1161" y="2982"/>
                  <a:pt x="1161" y="2866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9" name="Freeform 12">
            <a:extLst>
              <a:ext uri="{FF2B5EF4-FFF2-40B4-BE49-F238E27FC236}">
                <a16:creationId xmlns:a16="http://schemas.microsoft.com/office/drawing/2014/main" id="{DFB21D24-EF02-51EA-33E5-2F163827ED18}"/>
              </a:ext>
            </a:extLst>
          </p:cNvPr>
          <p:cNvSpPr>
            <a:spLocks/>
          </p:cNvSpPr>
          <p:nvPr/>
        </p:nvSpPr>
        <p:spPr bwMode="auto">
          <a:xfrm rot="16200000">
            <a:off x="7251255" y="3305843"/>
            <a:ext cx="246460" cy="779859"/>
          </a:xfrm>
          <a:custGeom>
            <a:avLst/>
            <a:gdLst>
              <a:gd name="T0" fmla="*/ 731 w 1117"/>
              <a:gd name="T1" fmla="*/ 0 h 3516"/>
              <a:gd name="T2" fmla="*/ 732 w 1117"/>
              <a:gd name="T3" fmla="*/ 23 h 3516"/>
              <a:gd name="T4" fmla="*/ 881 w 1117"/>
              <a:gd name="T5" fmla="*/ 301 h 3516"/>
              <a:gd name="T6" fmla="*/ 546 w 1117"/>
              <a:gd name="T7" fmla="*/ 636 h 3516"/>
              <a:gd name="T8" fmla="*/ 211 w 1117"/>
              <a:gd name="T9" fmla="*/ 301 h 3516"/>
              <a:gd name="T10" fmla="*/ 361 w 1117"/>
              <a:gd name="T11" fmla="*/ 23 h 3516"/>
              <a:gd name="T12" fmla="*/ 361 w 1117"/>
              <a:gd name="T13" fmla="*/ 0 h 3516"/>
              <a:gd name="T14" fmla="*/ 0 w 1117"/>
              <a:gd name="T15" fmla="*/ 0 h 3516"/>
              <a:gd name="T16" fmla="*/ 0 w 1117"/>
              <a:gd name="T17" fmla="*/ 3516 h 3516"/>
              <a:gd name="T18" fmla="*/ 1117 w 1117"/>
              <a:gd name="T19" fmla="*/ 2641 h 3516"/>
              <a:gd name="T20" fmla="*/ 1117 w 1117"/>
              <a:gd name="T21" fmla="*/ 0 h 3516"/>
              <a:gd name="T22" fmla="*/ 731 w 1117"/>
              <a:gd name="T23" fmla="*/ 0 h 3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17" h="3516">
                <a:moveTo>
                  <a:pt x="731" y="0"/>
                </a:moveTo>
                <a:cubicBezTo>
                  <a:pt x="731" y="8"/>
                  <a:pt x="732" y="16"/>
                  <a:pt x="732" y="23"/>
                </a:cubicBezTo>
                <a:cubicBezTo>
                  <a:pt x="822" y="83"/>
                  <a:pt x="881" y="185"/>
                  <a:pt x="881" y="301"/>
                </a:cubicBezTo>
                <a:cubicBezTo>
                  <a:pt x="881" y="486"/>
                  <a:pt x="731" y="636"/>
                  <a:pt x="546" y="636"/>
                </a:cubicBezTo>
                <a:cubicBezTo>
                  <a:pt x="361" y="636"/>
                  <a:pt x="211" y="486"/>
                  <a:pt x="211" y="301"/>
                </a:cubicBezTo>
                <a:cubicBezTo>
                  <a:pt x="211" y="185"/>
                  <a:pt x="271" y="83"/>
                  <a:pt x="361" y="23"/>
                </a:cubicBezTo>
                <a:cubicBezTo>
                  <a:pt x="361" y="16"/>
                  <a:pt x="361" y="8"/>
                  <a:pt x="361" y="0"/>
                </a:cubicBezTo>
                <a:lnTo>
                  <a:pt x="0" y="0"/>
                </a:lnTo>
                <a:lnTo>
                  <a:pt x="0" y="3516"/>
                </a:lnTo>
                <a:lnTo>
                  <a:pt x="1117" y="2641"/>
                </a:lnTo>
                <a:lnTo>
                  <a:pt x="1117" y="0"/>
                </a:lnTo>
                <a:lnTo>
                  <a:pt x="731" y="0"/>
                </a:lnTo>
                <a:close/>
              </a:path>
            </a:pathLst>
          </a:custGeom>
          <a:solidFill>
            <a:srgbClr val="915AE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D149D378-3B36-5D1A-E197-BEC4125BFB2D}"/>
              </a:ext>
            </a:extLst>
          </p:cNvPr>
          <p:cNvSpPr>
            <a:spLocks/>
          </p:cNvSpPr>
          <p:nvPr/>
        </p:nvSpPr>
        <p:spPr bwMode="auto">
          <a:xfrm rot="16200000">
            <a:off x="6425669" y="3579709"/>
            <a:ext cx="423863" cy="623887"/>
          </a:xfrm>
          <a:custGeom>
            <a:avLst/>
            <a:gdLst>
              <a:gd name="T0" fmla="*/ 1658 w 1913"/>
              <a:gd name="T1" fmla="*/ 1015 h 2816"/>
              <a:gd name="T2" fmla="*/ 1437 w 1913"/>
              <a:gd name="T3" fmla="*/ 1143 h 2816"/>
              <a:gd name="T4" fmla="*/ 1314 w 1913"/>
              <a:gd name="T5" fmla="*/ 1153 h 2816"/>
              <a:gd name="T6" fmla="*/ 1204 w 1913"/>
              <a:gd name="T7" fmla="*/ 1145 h 2816"/>
              <a:gd name="T8" fmla="*/ 1204 w 1913"/>
              <a:gd name="T9" fmla="*/ 0 h 2816"/>
              <a:gd name="T10" fmla="*/ 60 w 1913"/>
              <a:gd name="T11" fmla="*/ 0 h 2816"/>
              <a:gd name="T12" fmla="*/ 600 w 1913"/>
              <a:gd name="T13" fmla="*/ 539 h 2816"/>
              <a:gd name="T14" fmla="*/ 0 w 1913"/>
              <a:gd name="T15" fmla="*/ 1139 h 2816"/>
              <a:gd name="T16" fmla="*/ 600 w 1913"/>
              <a:gd name="T17" fmla="*/ 1739 h 2816"/>
              <a:gd name="T18" fmla="*/ 0 w 1913"/>
              <a:gd name="T19" fmla="*/ 2339 h 2816"/>
              <a:gd name="T20" fmla="*/ 477 w 1913"/>
              <a:gd name="T21" fmla="*/ 2816 h 2816"/>
              <a:gd name="T22" fmla="*/ 1204 w 1913"/>
              <a:gd name="T23" fmla="*/ 2816 h 2816"/>
              <a:gd name="T24" fmla="*/ 1204 w 1913"/>
              <a:gd name="T25" fmla="*/ 1391 h 2816"/>
              <a:gd name="T26" fmla="*/ 1308 w 1913"/>
              <a:gd name="T27" fmla="*/ 1387 h 2816"/>
              <a:gd name="T28" fmla="*/ 1435 w 1913"/>
              <a:gd name="T29" fmla="*/ 1394 h 2816"/>
              <a:gd name="T30" fmla="*/ 1658 w 1913"/>
              <a:gd name="T31" fmla="*/ 1525 h 2816"/>
              <a:gd name="T32" fmla="*/ 1913 w 1913"/>
              <a:gd name="T33" fmla="*/ 1270 h 2816"/>
              <a:gd name="T34" fmla="*/ 1658 w 1913"/>
              <a:gd name="T35" fmla="*/ 1015 h 2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913" h="2816">
                <a:moveTo>
                  <a:pt x="1658" y="1015"/>
                </a:moveTo>
                <a:cubicBezTo>
                  <a:pt x="1563" y="1015"/>
                  <a:pt x="1481" y="1066"/>
                  <a:pt x="1437" y="1143"/>
                </a:cubicBezTo>
                <a:cubicBezTo>
                  <a:pt x="1401" y="1148"/>
                  <a:pt x="1356" y="1153"/>
                  <a:pt x="1314" y="1153"/>
                </a:cubicBezTo>
                <a:cubicBezTo>
                  <a:pt x="1278" y="1153"/>
                  <a:pt x="1239" y="1149"/>
                  <a:pt x="1204" y="1145"/>
                </a:cubicBezTo>
                <a:lnTo>
                  <a:pt x="1204" y="0"/>
                </a:lnTo>
                <a:lnTo>
                  <a:pt x="60" y="0"/>
                </a:lnTo>
                <a:lnTo>
                  <a:pt x="600" y="539"/>
                </a:lnTo>
                <a:lnTo>
                  <a:pt x="0" y="1139"/>
                </a:lnTo>
                <a:lnTo>
                  <a:pt x="600" y="1739"/>
                </a:lnTo>
                <a:lnTo>
                  <a:pt x="0" y="2339"/>
                </a:lnTo>
                <a:lnTo>
                  <a:pt x="477" y="2816"/>
                </a:lnTo>
                <a:lnTo>
                  <a:pt x="1204" y="2816"/>
                </a:lnTo>
                <a:lnTo>
                  <a:pt x="1204" y="1391"/>
                </a:lnTo>
                <a:cubicBezTo>
                  <a:pt x="1231" y="1389"/>
                  <a:pt x="1265" y="1387"/>
                  <a:pt x="1308" y="1387"/>
                </a:cubicBezTo>
                <a:cubicBezTo>
                  <a:pt x="1364" y="1387"/>
                  <a:pt x="1405" y="1390"/>
                  <a:pt x="1435" y="1394"/>
                </a:cubicBezTo>
                <a:cubicBezTo>
                  <a:pt x="1479" y="1472"/>
                  <a:pt x="1562" y="1525"/>
                  <a:pt x="1658" y="1525"/>
                </a:cubicBezTo>
                <a:cubicBezTo>
                  <a:pt x="1799" y="1525"/>
                  <a:pt x="1913" y="1411"/>
                  <a:pt x="1913" y="1270"/>
                </a:cubicBezTo>
                <a:cubicBezTo>
                  <a:pt x="1913" y="1129"/>
                  <a:pt x="1799" y="1015"/>
                  <a:pt x="1658" y="101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 dirty="0"/>
          </a:p>
        </p:txBody>
      </p:sp>
      <p:sp>
        <p:nvSpPr>
          <p:cNvPr id="32" name="Freeform 14">
            <a:extLst>
              <a:ext uri="{FF2B5EF4-FFF2-40B4-BE49-F238E27FC236}">
                <a16:creationId xmlns:a16="http://schemas.microsoft.com/office/drawing/2014/main" id="{E9EB226C-CB78-0025-0CDF-F1FB3B0C3F70}"/>
              </a:ext>
            </a:extLst>
          </p:cNvPr>
          <p:cNvSpPr>
            <a:spLocks/>
          </p:cNvSpPr>
          <p:nvPr/>
        </p:nvSpPr>
        <p:spPr bwMode="auto">
          <a:xfrm rot="16200000">
            <a:off x="6590298" y="3302465"/>
            <a:ext cx="246460" cy="772715"/>
          </a:xfrm>
          <a:custGeom>
            <a:avLst/>
            <a:gdLst>
              <a:gd name="T0" fmla="*/ 1117 w 1117"/>
              <a:gd name="T1" fmla="*/ 2816 h 3488"/>
              <a:gd name="T2" fmla="*/ 1117 w 1117"/>
              <a:gd name="T3" fmla="*/ 0 h 3488"/>
              <a:gd name="T4" fmla="*/ 0 w 1117"/>
              <a:gd name="T5" fmla="*/ 0 h 3488"/>
              <a:gd name="T6" fmla="*/ 0 w 1117"/>
              <a:gd name="T7" fmla="*/ 1086 h 3488"/>
              <a:gd name="T8" fmla="*/ 13 w 1117"/>
              <a:gd name="T9" fmla="*/ 1086 h 3488"/>
              <a:gd name="T10" fmla="*/ 76 w 1117"/>
              <a:gd name="T11" fmla="*/ 1084 h 3488"/>
              <a:gd name="T12" fmla="*/ 354 w 1117"/>
              <a:gd name="T13" fmla="*/ 935 h 3488"/>
              <a:gd name="T14" fmla="*/ 689 w 1117"/>
              <a:gd name="T15" fmla="*/ 1270 h 3488"/>
              <a:gd name="T16" fmla="*/ 354 w 1117"/>
              <a:gd name="T17" fmla="*/ 1605 h 3488"/>
              <a:gd name="T18" fmla="*/ 75 w 1117"/>
              <a:gd name="T19" fmla="*/ 1455 h 3488"/>
              <a:gd name="T20" fmla="*/ 4 w 1117"/>
              <a:gd name="T21" fmla="*/ 1454 h 3488"/>
              <a:gd name="T22" fmla="*/ 0 w 1117"/>
              <a:gd name="T23" fmla="*/ 1454 h 3488"/>
              <a:gd name="T24" fmla="*/ 0 w 1117"/>
              <a:gd name="T25" fmla="*/ 2816 h 3488"/>
              <a:gd name="T26" fmla="*/ 427 w 1117"/>
              <a:gd name="T27" fmla="*/ 2816 h 3488"/>
              <a:gd name="T28" fmla="*/ 429 w 1117"/>
              <a:gd name="T29" fmla="*/ 2884 h 3488"/>
              <a:gd name="T30" fmla="*/ 422 w 1117"/>
              <a:gd name="T31" fmla="*/ 3011 h 3488"/>
              <a:gd name="T32" fmla="*/ 291 w 1117"/>
              <a:gd name="T33" fmla="*/ 3233 h 3488"/>
              <a:gd name="T34" fmla="*/ 546 w 1117"/>
              <a:gd name="T35" fmla="*/ 3488 h 3488"/>
              <a:gd name="T36" fmla="*/ 801 w 1117"/>
              <a:gd name="T37" fmla="*/ 3233 h 3488"/>
              <a:gd name="T38" fmla="*/ 673 w 1117"/>
              <a:gd name="T39" fmla="*/ 3013 h 3488"/>
              <a:gd name="T40" fmla="*/ 663 w 1117"/>
              <a:gd name="T41" fmla="*/ 2889 h 3488"/>
              <a:gd name="T42" fmla="*/ 667 w 1117"/>
              <a:gd name="T43" fmla="*/ 2816 h 3488"/>
              <a:gd name="T44" fmla="*/ 1117 w 1117"/>
              <a:gd name="T45" fmla="*/ 2816 h 3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17" h="3488">
                <a:moveTo>
                  <a:pt x="1117" y="2816"/>
                </a:moveTo>
                <a:lnTo>
                  <a:pt x="1117" y="0"/>
                </a:lnTo>
                <a:lnTo>
                  <a:pt x="0" y="0"/>
                </a:lnTo>
                <a:lnTo>
                  <a:pt x="0" y="1086"/>
                </a:lnTo>
                <a:cubicBezTo>
                  <a:pt x="4" y="1086"/>
                  <a:pt x="9" y="1086"/>
                  <a:pt x="13" y="1086"/>
                </a:cubicBezTo>
                <a:cubicBezTo>
                  <a:pt x="33" y="1086"/>
                  <a:pt x="55" y="1085"/>
                  <a:pt x="76" y="1084"/>
                </a:cubicBezTo>
                <a:cubicBezTo>
                  <a:pt x="136" y="994"/>
                  <a:pt x="238" y="935"/>
                  <a:pt x="354" y="935"/>
                </a:cubicBezTo>
                <a:cubicBezTo>
                  <a:pt x="539" y="935"/>
                  <a:pt x="689" y="1085"/>
                  <a:pt x="689" y="1270"/>
                </a:cubicBezTo>
                <a:cubicBezTo>
                  <a:pt x="689" y="1455"/>
                  <a:pt x="539" y="1605"/>
                  <a:pt x="354" y="1605"/>
                </a:cubicBezTo>
                <a:cubicBezTo>
                  <a:pt x="237" y="1605"/>
                  <a:pt x="135" y="1545"/>
                  <a:pt x="75" y="1455"/>
                </a:cubicBezTo>
                <a:cubicBezTo>
                  <a:pt x="53" y="1454"/>
                  <a:pt x="30" y="1454"/>
                  <a:pt x="4" y="1454"/>
                </a:cubicBezTo>
                <a:cubicBezTo>
                  <a:pt x="3" y="1454"/>
                  <a:pt x="1" y="1454"/>
                  <a:pt x="0" y="1454"/>
                </a:cubicBezTo>
                <a:lnTo>
                  <a:pt x="0" y="2816"/>
                </a:lnTo>
                <a:lnTo>
                  <a:pt x="427" y="2816"/>
                </a:lnTo>
                <a:cubicBezTo>
                  <a:pt x="428" y="2836"/>
                  <a:pt x="429" y="2858"/>
                  <a:pt x="429" y="2884"/>
                </a:cubicBezTo>
                <a:cubicBezTo>
                  <a:pt x="429" y="2940"/>
                  <a:pt x="426" y="2981"/>
                  <a:pt x="422" y="3011"/>
                </a:cubicBezTo>
                <a:cubicBezTo>
                  <a:pt x="344" y="3054"/>
                  <a:pt x="291" y="3138"/>
                  <a:pt x="291" y="3233"/>
                </a:cubicBezTo>
                <a:cubicBezTo>
                  <a:pt x="291" y="3374"/>
                  <a:pt x="405" y="3488"/>
                  <a:pt x="546" y="3488"/>
                </a:cubicBezTo>
                <a:cubicBezTo>
                  <a:pt x="687" y="3488"/>
                  <a:pt x="801" y="3374"/>
                  <a:pt x="801" y="3233"/>
                </a:cubicBezTo>
                <a:cubicBezTo>
                  <a:pt x="801" y="3139"/>
                  <a:pt x="750" y="3057"/>
                  <a:pt x="673" y="3013"/>
                </a:cubicBezTo>
                <a:cubicBezTo>
                  <a:pt x="668" y="2977"/>
                  <a:pt x="663" y="2931"/>
                  <a:pt x="663" y="2889"/>
                </a:cubicBezTo>
                <a:cubicBezTo>
                  <a:pt x="663" y="2866"/>
                  <a:pt x="664" y="2841"/>
                  <a:pt x="667" y="2816"/>
                </a:cubicBezTo>
                <a:lnTo>
                  <a:pt x="1117" y="281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E2B3E17D-FE6A-47D8-8D6E-64235F87899D}"/>
              </a:ext>
            </a:extLst>
          </p:cNvPr>
          <p:cNvSpPr>
            <a:spLocks/>
          </p:cNvSpPr>
          <p:nvPr/>
        </p:nvSpPr>
        <p:spPr bwMode="auto">
          <a:xfrm rot="16200000">
            <a:off x="5421116" y="3102613"/>
            <a:ext cx="814388" cy="904875"/>
          </a:xfrm>
          <a:custGeom>
            <a:avLst/>
            <a:gdLst>
              <a:gd name="T0" fmla="*/ 2317 w 3679"/>
              <a:gd name="T1" fmla="*/ 704 h 4087"/>
              <a:gd name="T2" fmla="*/ 2313 w 3679"/>
              <a:gd name="T3" fmla="*/ 604 h 4087"/>
              <a:gd name="T4" fmla="*/ 2320 w 3679"/>
              <a:gd name="T5" fmla="*/ 478 h 4087"/>
              <a:gd name="T6" fmla="*/ 2451 w 3679"/>
              <a:gd name="T7" fmla="*/ 255 h 4087"/>
              <a:gd name="T8" fmla="*/ 2196 w 3679"/>
              <a:gd name="T9" fmla="*/ 0 h 4087"/>
              <a:gd name="T10" fmla="*/ 1941 w 3679"/>
              <a:gd name="T11" fmla="*/ 255 h 4087"/>
              <a:gd name="T12" fmla="*/ 2069 w 3679"/>
              <a:gd name="T13" fmla="*/ 476 h 4087"/>
              <a:gd name="T14" fmla="*/ 2079 w 3679"/>
              <a:gd name="T15" fmla="*/ 599 h 4087"/>
              <a:gd name="T16" fmla="*/ 2072 w 3679"/>
              <a:gd name="T17" fmla="*/ 704 h 4087"/>
              <a:gd name="T18" fmla="*/ 700 w 3679"/>
              <a:gd name="T19" fmla="*/ 704 h 4087"/>
              <a:gd name="T20" fmla="*/ 700 w 3679"/>
              <a:gd name="T21" fmla="*/ 2303 h 4087"/>
              <a:gd name="T22" fmla="*/ 604 w 3679"/>
              <a:gd name="T23" fmla="*/ 2307 h 4087"/>
              <a:gd name="T24" fmla="*/ 477 w 3679"/>
              <a:gd name="T25" fmla="*/ 2300 h 4087"/>
              <a:gd name="T26" fmla="*/ 255 w 3679"/>
              <a:gd name="T27" fmla="*/ 2169 h 4087"/>
              <a:gd name="T28" fmla="*/ 0 w 3679"/>
              <a:gd name="T29" fmla="*/ 2424 h 4087"/>
              <a:gd name="T30" fmla="*/ 255 w 3679"/>
              <a:gd name="T31" fmla="*/ 2679 h 4087"/>
              <a:gd name="T32" fmla="*/ 476 w 3679"/>
              <a:gd name="T33" fmla="*/ 2551 h 4087"/>
              <a:gd name="T34" fmla="*/ 599 w 3679"/>
              <a:gd name="T35" fmla="*/ 2541 h 4087"/>
              <a:gd name="T36" fmla="*/ 700 w 3679"/>
              <a:gd name="T37" fmla="*/ 2548 h 4087"/>
              <a:gd name="T38" fmla="*/ 700 w 3679"/>
              <a:gd name="T39" fmla="*/ 4087 h 4087"/>
              <a:gd name="T40" fmla="*/ 1817 w 3679"/>
              <a:gd name="T41" fmla="*/ 4087 h 4087"/>
              <a:gd name="T42" fmla="*/ 1817 w 3679"/>
              <a:gd name="T43" fmla="*/ 3293 h 4087"/>
              <a:gd name="T44" fmla="*/ 2033 w 3679"/>
              <a:gd name="T45" fmla="*/ 3293 h 4087"/>
              <a:gd name="T46" fmla="*/ 2033 w 3679"/>
              <a:gd name="T47" fmla="*/ 2267 h 4087"/>
              <a:gd name="T48" fmla="*/ 3679 w 3679"/>
              <a:gd name="T49" fmla="*/ 704 h 4087"/>
              <a:gd name="T50" fmla="*/ 2317 w 3679"/>
              <a:gd name="T51" fmla="*/ 704 h 4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679" h="4087">
                <a:moveTo>
                  <a:pt x="2317" y="704"/>
                </a:moveTo>
                <a:cubicBezTo>
                  <a:pt x="2314" y="677"/>
                  <a:pt x="2313" y="645"/>
                  <a:pt x="2313" y="604"/>
                </a:cubicBezTo>
                <a:cubicBezTo>
                  <a:pt x="2313" y="549"/>
                  <a:pt x="2316" y="507"/>
                  <a:pt x="2320" y="478"/>
                </a:cubicBezTo>
                <a:cubicBezTo>
                  <a:pt x="2398" y="434"/>
                  <a:pt x="2451" y="351"/>
                  <a:pt x="2451" y="255"/>
                </a:cubicBezTo>
                <a:cubicBezTo>
                  <a:pt x="2451" y="114"/>
                  <a:pt x="2337" y="0"/>
                  <a:pt x="2196" y="0"/>
                </a:cubicBezTo>
                <a:cubicBezTo>
                  <a:pt x="2055" y="0"/>
                  <a:pt x="1941" y="114"/>
                  <a:pt x="1941" y="255"/>
                </a:cubicBezTo>
                <a:cubicBezTo>
                  <a:pt x="1941" y="349"/>
                  <a:pt x="1992" y="432"/>
                  <a:pt x="2069" y="476"/>
                </a:cubicBezTo>
                <a:cubicBezTo>
                  <a:pt x="2074" y="511"/>
                  <a:pt x="2079" y="557"/>
                  <a:pt x="2079" y="599"/>
                </a:cubicBezTo>
                <a:cubicBezTo>
                  <a:pt x="2079" y="633"/>
                  <a:pt x="2076" y="670"/>
                  <a:pt x="2072" y="704"/>
                </a:cubicBezTo>
                <a:lnTo>
                  <a:pt x="700" y="704"/>
                </a:lnTo>
                <a:lnTo>
                  <a:pt x="700" y="2303"/>
                </a:lnTo>
                <a:cubicBezTo>
                  <a:pt x="674" y="2306"/>
                  <a:pt x="643" y="2307"/>
                  <a:pt x="604" y="2307"/>
                </a:cubicBezTo>
                <a:cubicBezTo>
                  <a:pt x="548" y="2307"/>
                  <a:pt x="507" y="2304"/>
                  <a:pt x="477" y="2300"/>
                </a:cubicBezTo>
                <a:cubicBezTo>
                  <a:pt x="434" y="2222"/>
                  <a:pt x="350" y="2169"/>
                  <a:pt x="255" y="2169"/>
                </a:cubicBezTo>
                <a:cubicBezTo>
                  <a:pt x="114" y="2169"/>
                  <a:pt x="0" y="2283"/>
                  <a:pt x="0" y="2424"/>
                </a:cubicBezTo>
                <a:cubicBezTo>
                  <a:pt x="0" y="2565"/>
                  <a:pt x="114" y="2679"/>
                  <a:pt x="255" y="2679"/>
                </a:cubicBezTo>
                <a:cubicBezTo>
                  <a:pt x="349" y="2679"/>
                  <a:pt x="432" y="2628"/>
                  <a:pt x="476" y="2551"/>
                </a:cubicBezTo>
                <a:cubicBezTo>
                  <a:pt x="511" y="2546"/>
                  <a:pt x="557" y="2541"/>
                  <a:pt x="599" y="2541"/>
                </a:cubicBezTo>
                <a:cubicBezTo>
                  <a:pt x="631" y="2541"/>
                  <a:pt x="667" y="2544"/>
                  <a:pt x="700" y="2548"/>
                </a:cubicBezTo>
                <a:lnTo>
                  <a:pt x="700" y="4087"/>
                </a:lnTo>
                <a:lnTo>
                  <a:pt x="1817" y="4087"/>
                </a:lnTo>
                <a:lnTo>
                  <a:pt x="1817" y="3293"/>
                </a:lnTo>
                <a:lnTo>
                  <a:pt x="2033" y="3293"/>
                </a:lnTo>
                <a:lnTo>
                  <a:pt x="2033" y="2267"/>
                </a:lnTo>
                <a:cubicBezTo>
                  <a:pt x="2742" y="1945"/>
                  <a:pt x="3322" y="1392"/>
                  <a:pt x="3679" y="704"/>
                </a:cubicBezTo>
                <a:lnTo>
                  <a:pt x="2317" y="704"/>
                </a:lnTo>
                <a:close/>
              </a:path>
            </a:pathLst>
          </a:custGeom>
          <a:solidFill>
            <a:srgbClr val="7AA11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2082035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-12100" y="850518"/>
            <a:ext cx="2380167" cy="6020008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16378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총괄 지휘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인프라 구현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회의 주도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!!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ctr"/>
            <a:r>
              <a:rPr lang="ko-KR" altLang="en-US" dirty="0"/>
              <a:t>아키텍처 제작 </a:t>
            </a:r>
            <a:endParaRPr lang="en-US" altLang="ko-KR" dirty="0"/>
          </a:p>
          <a:p>
            <a:pPr algn="ctr"/>
            <a:r>
              <a:rPr lang="ko-KR" altLang="en-US" dirty="0"/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1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67524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7227D42-BE68-9717-C906-C2EA5E8BFBEF}"/>
              </a:ext>
            </a:extLst>
          </p:cNvPr>
          <p:cNvSpPr/>
          <p:nvPr/>
        </p:nvSpPr>
        <p:spPr>
          <a:xfrm>
            <a:off x="7147425" y="1506544"/>
            <a:ext cx="1651224" cy="1647963"/>
          </a:xfrm>
          <a:prstGeom prst="ellipse">
            <a:avLst/>
          </a:prstGeom>
          <a:solidFill>
            <a:schemeClr val="bg1">
              <a:alpha val="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627B1DA-E6DB-5C9D-8254-3A81A9819987}"/>
              </a:ext>
            </a:extLst>
          </p:cNvPr>
          <p:cNvSpPr txBox="1"/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6BDF289-0FDD-BB9D-330A-6333FE034219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5BE3F9C-2166-FBAB-82CE-68EA81EF9F01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B512CC3-4D07-DA1B-832E-31BB272F83E9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31C8F051-A78A-60B8-621F-629FF4153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 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r>
              <a:rPr lang="en-US" altLang="ko-KR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보안 환경 설정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7AFCDF-77B0-66EB-7BF7-CEF8B6888D58}"/>
              </a:ext>
            </a:extLst>
          </p:cNvPr>
          <p:cNvSpPr txBox="1"/>
          <p:nvPr/>
        </p:nvSpPr>
        <p:spPr>
          <a:xfrm>
            <a:off x="231498" y="211869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3874382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A89159A1-8693-349E-754E-4BE58EFF075C}"/>
              </a:ext>
            </a:extLst>
          </p:cNvPr>
          <p:cNvSpPr>
            <a:spLocks/>
          </p:cNvSpPr>
          <p:nvPr/>
        </p:nvSpPr>
        <p:spPr bwMode="auto">
          <a:xfrm rot="16200000">
            <a:off x="7227372" y="3560912"/>
            <a:ext cx="267891" cy="798909"/>
          </a:xfrm>
          <a:custGeom>
            <a:avLst/>
            <a:gdLst>
              <a:gd name="T0" fmla="*/ 601 w 1212"/>
              <a:gd name="T1" fmla="*/ 0 h 3607"/>
              <a:gd name="T2" fmla="*/ 608 w 1212"/>
              <a:gd name="T3" fmla="*/ 7 h 3607"/>
              <a:gd name="T4" fmla="*/ 8 w 1212"/>
              <a:gd name="T5" fmla="*/ 607 h 3607"/>
              <a:gd name="T6" fmla="*/ 608 w 1212"/>
              <a:gd name="T7" fmla="*/ 1207 h 3607"/>
              <a:gd name="T8" fmla="*/ 0 w 1212"/>
              <a:gd name="T9" fmla="*/ 1815 h 3607"/>
              <a:gd name="T10" fmla="*/ 1195 w 1212"/>
              <a:gd name="T11" fmla="*/ 3607 h 3607"/>
              <a:gd name="T12" fmla="*/ 1212 w 1212"/>
              <a:gd name="T13" fmla="*/ 3594 h 3607"/>
              <a:gd name="T14" fmla="*/ 1212 w 1212"/>
              <a:gd name="T15" fmla="*/ 0 h 3607"/>
              <a:gd name="T16" fmla="*/ 601 w 1212"/>
              <a:gd name="T17" fmla="*/ 0 h 3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12" h="3607">
                <a:moveTo>
                  <a:pt x="601" y="0"/>
                </a:moveTo>
                <a:lnTo>
                  <a:pt x="608" y="7"/>
                </a:lnTo>
                <a:lnTo>
                  <a:pt x="8" y="607"/>
                </a:lnTo>
                <a:lnTo>
                  <a:pt x="608" y="1207"/>
                </a:lnTo>
                <a:lnTo>
                  <a:pt x="0" y="1815"/>
                </a:lnTo>
                <a:lnTo>
                  <a:pt x="1195" y="3607"/>
                </a:lnTo>
                <a:lnTo>
                  <a:pt x="1212" y="3594"/>
                </a:lnTo>
                <a:lnTo>
                  <a:pt x="1212" y="0"/>
                </a:lnTo>
                <a:lnTo>
                  <a:pt x="601" y="0"/>
                </a:lnTo>
                <a:close/>
              </a:path>
            </a:pathLst>
          </a:custGeom>
          <a:solidFill>
            <a:srgbClr val="5EA13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7EA49AAB-81FE-9A54-EA48-AD7F09FD91DE}"/>
              </a:ext>
            </a:extLst>
          </p:cNvPr>
          <p:cNvSpPr>
            <a:spLocks/>
          </p:cNvSpPr>
          <p:nvPr/>
        </p:nvSpPr>
        <p:spPr bwMode="auto">
          <a:xfrm rot="16200000">
            <a:off x="5421116" y="3102613"/>
            <a:ext cx="814388" cy="904875"/>
          </a:xfrm>
          <a:custGeom>
            <a:avLst/>
            <a:gdLst>
              <a:gd name="T0" fmla="*/ 2317 w 3679"/>
              <a:gd name="T1" fmla="*/ 704 h 4087"/>
              <a:gd name="T2" fmla="*/ 2313 w 3679"/>
              <a:gd name="T3" fmla="*/ 604 h 4087"/>
              <a:gd name="T4" fmla="*/ 2320 w 3679"/>
              <a:gd name="T5" fmla="*/ 478 h 4087"/>
              <a:gd name="T6" fmla="*/ 2451 w 3679"/>
              <a:gd name="T7" fmla="*/ 255 h 4087"/>
              <a:gd name="T8" fmla="*/ 2196 w 3679"/>
              <a:gd name="T9" fmla="*/ 0 h 4087"/>
              <a:gd name="T10" fmla="*/ 1941 w 3679"/>
              <a:gd name="T11" fmla="*/ 255 h 4087"/>
              <a:gd name="T12" fmla="*/ 2069 w 3679"/>
              <a:gd name="T13" fmla="*/ 476 h 4087"/>
              <a:gd name="T14" fmla="*/ 2079 w 3679"/>
              <a:gd name="T15" fmla="*/ 599 h 4087"/>
              <a:gd name="T16" fmla="*/ 2072 w 3679"/>
              <a:gd name="T17" fmla="*/ 704 h 4087"/>
              <a:gd name="T18" fmla="*/ 700 w 3679"/>
              <a:gd name="T19" fmla="*/ 704 h 4087"/>
              <a:gd name="T20" fmla="*/ 700 w 3679"/>
              <a:gd name="T21" fmla="*/ 2303 h 4087"/>
              <a:gd name="T22" fmla="*/ 604 w 3679"/>
              <a:gd name="T23" fmla="*/ 2307 h 4087"/>
              <a:gd name="T24" fmla="*/ 477 w 3679"/>
              <a:gd name="T25" fmla="*/ 2300 h 4087"/>
              <a:gd name="T26" fmla="*/ 255 w 3679"/>
              <a:gd name="T27" fmla="*/ 2169 h 4087"/>
              <a:gd name="T28" fmla="*/ 0 w 3679"/>
              <a:gd name="T29" fmla="*/ 2424 h 4087"/>
              <a:gd name="T30" fmla="*/ 255 w 3679"/>
              <a:gd name="T31" fmla="*/ 2679 h 4087"/>
              <a:gd name="T32" fmla="*/ 476 w 3679"/>
              <a:gd name="T33" fmla="*/ 2551 h 4087"/>
              <a:gd name="T34" fmla="*/ 599 w 3679"/>
              <a:gd name="T35" fmla="*/ 2541 h 4087"/>
              <a:gd name="T36" fmla="*/ 700 w 3679"/>
              <a:gd name="T37" fmla="*/ 2548 h 4087"/>
              <a:gd name="T38" fmla="*/ 700 w 3679"/>
              <a:gd name="T39" fmla="*/ 4087 h 4087"/>
              <a:gd name="T40" fmla="*/ 1817 w 3679"/>
              <a:gd name="T41" fmla="*/ 4087 h 4087"/>
              <a:gd name="T42" fmla="*/ 1817 w 3679"/>
              <a:gd name="T43" fmla="*/ 3293 h 4087"/>
              <a:gd name="T44" fmla="*/ 2033 w 3679"/>
              <a:gd name="T45" fmla="*/ 3293 h 4087"/>
              <a:gd name="T46" fmla="*/ 2033 w 3679"/>
              <a:gd name="T47" fmla="*/ 2267 h 4087"/>
              <a:gd name="T48" fmla="*/ 3679 w 3679"/>
              <a:gd name="T49" fmla="*/ 704 h 4087"/>
              <a:gd name="T50" fmla="*/ 2317 w 3679"/>
              <a:gd name="T51" fmla="*/ 704 h 4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679" h="4087">
                <a:moveTo>
                  <a:pt x="2317" y="704"/>
                </a:moveTo>
                <a:cubicBezTo>
                  <a:pt x="2314" y="677"/>
                  <a:pt x="2313" y="645"/>
                  <a:pt x="2313" y="604"/>
                </a:cubicBezTo>
                <a:cubicBezTo>
                  <a:pt x="2313" y="549"/>
                  <a:pt x="2316" y="507"/>
                  <a:pt x="2320" y="478"/>
                </a:cubicBezTo>
                <a:cubicBezTo>
                  <a:pt x="2398" y="434"/>
                  <a:pt x="2451" y="351"/>
                  <a:pt x="2451" y="255"/>
                </a:cubicBezTo>
                <a:cubicBezTo>
                  <a:pt x="2451" y="114"/>
                  <a:pt x="2337" y="0"/>
                  <a:pt x="2196" y="0"/>
                </a:cubicBezTo>
                <a:cubicBezTo>
                  <a:pt x="2055" y="0"/>
                  <a:pt x="1941" y="114"/>
                  <a:pt x="1941" y="255"/>
                </a:cubicBezTo>
                <a:cubicBezTo>
                  <a:pt x="1941" y="349"/>
                  <a:pt x="1992" y="432"/>
                  <a:pt x="2069" y="476"/>
                </a:cubicBezTo>
                <a:cubicBezTo>
                  <a:pt x="2074" y="511"/>
                  <a:pt x="2079" y="557"/>
                  <a:pt x="2079" y="599"/>
                </a:cubicBezTo>
                <a:cubicBezTo>
                  <a:pt x="2079" y="633"/>
                  <a:pt x="2076" y="670"/>
                  <a:pt x="2072" y="704"/>
                </a:cubicBezTo>
                <a:lnTo>
                  <a:pt x="700" y="704"/>
                </a:lnTo>
                <a:lnTo>
                  <a:pt x="700" y="2303"/>
                </a:lnTo>
                <a:cubicBezTo>
                  <a:pt x="674" y="2306"/>
                  <a:pt x="643" y="2307"/>
                  <a:pt x="604" y="2307"/>
                </a:cubicBezTo>
                <a:cubicBezTo>
                  <a:pt x="548" y="2307"/>
                  <a:pt x="507" y="2304"/>
                  <a:pt x="477" y="2300"/>
                </a:cubicBezTo>
                <a:cubicBezTo>
                  <a:pt x="434" y="2222"/>
                  <a:pt x="350" y="2169"/>
                  <a:pt x="255" y="2169"/>
                </a:cubicBezTo>
                <a:cubicBezTo>
                  <a:pt x="114" y="2169"/>
                  <a:pt x="0" y="2283"/>
                  <a:pt x="0" y="2424"/>
                </a:cubicBezTo>
                <a:cubicBezTo>
                  <a:pt x="0" y="2565"/>
                  <a:pt x="114" y="2679"/>
                  <a:pt x="255" y="2679"/>
                </a:cubicBezTo>
                <a:cubicBezTo>
                  <a:pt x="349" y="2679"/>
                  <a:pt x="432" y="2628"/>
                  <a:pt x="476" y="2551"/>
                </a:cubicBezTo>
                <a:cubicBezTo>
                  <a:pt x="511" y="2546"/>
                  <a:pt x="557" y="2541"/>
                  <a:pt x="599" y="2541"/>
                </a:cubicBezTo>
                <a:cubicBezTo>
                  <a:pt x="631" y="2541"/>
                  <a:pt x="667" y="2544"/>
                  <a:pt x="700" y="2548"/>
                </a:cubicBezTo>
                <a:lnTo>
                  <a:pt x="700" y="4087"/>
                </a:lnTo>
                <a:lnTo>
                  <a:pt x="1817" y="4087"/>
                </a:lnTo>
                <a:lnTo>
                  <a:pt x="1817" y="3293"/>
                </a:lnTo>
                <a:lnTo>
                  <a:pt x="2033" y="3293"/>
                </a:lnTo>
                <a:lnTo>
                  <a:pt x="2033" y="2267"/>
                </a:lnTo>
                <a:cubicBezTo>
                  <a:pt x="2742" y="1945"/>
                  <a:pt x="3322" y="1392"/>
                  <a:pt x="3679" y="704"/>
                </a:cubicBezTo>
                <a:lnTo>
                  <a:pt x="2317" y="704"/>
                </a:lnTo>
                <a:close/>
              </a:path>
            </a:pathLst>
          </a:custGeom>
          <a:solidFill>
            <a:srgbClr val="7AA11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08B981A7-4FAC-772A-9239-1EA9AB88ED6E}"/>
              </a:ext>
            </a:extLst>
          </p:cNvPr>
          <p:cNvSpPr>
            <a:spLocks/>
          </p:cNvSpPr>
          <p:nvPr/>
        </p:nvSpPr>
        <p:spPr bwMode="auto">
          <a:xfrm rot="16200000">
            <a:off x="4237643" y="3262709"/>
            <a:ext cx="857250" cy="513159"/>
          </a:xfrm>
          <a:custGeom>
            <a:avLst/>
            <a:gdLst>
              <a:gd name="T0" fmla="*/ 1911 w 3872"/>
              <a:gd name="T1" fmla="*/ 1999 h 2317"/>
              <a:gd name="T2" fmla="*/ 2246 w 3872"/>
              <a:gd name="T3" fmla="*/ 1664 h 2317"/>
              <a:gd name="T4" fmla="*/ 2581 w 3872"/>
              <a:gd name="T5" fmla="*/ 1999 h 2317"/>
              <a:gd name="T6" fmla="*/ 2431 w 3872"/>
              <a:gd name="T7" fmla="*/ 2278 h 2317"/>
              <a:gd name="T8" fmla="*/ 2430 w 3872"/>
              <a:gd name="T9" fmla="*/ 2317 h 2317"/>
              <a:gd name="T10" fmla="*/ 3872 w 3872"/>
              <a:gd name="T11" fmla="*/ 2317 h 2317"/>
              <a:gd name="T12" fmla="*/ 700 w 3872"/>
              <a:gd name="T13" fmla="*/ 0 h 2317"/>
              <a:gd name="T14" fmla="*/ 700 w 3872"/>
              <a:gd name="T15" fmla="*/ 1136 h 2317"/>
              <a:gd name="T16" fmla="*/ 604 w 3872"/>
              <a:gd name="T17" fmla="*/ 1140 h 2317"/>
              <a:gd name="T18" fmla="*/ 477 w 3872"/>
              <a:gd name="T19" fmla="*/ 1133 h 2317"/>
              <a:gd name="T20" fmla="*/ 255 w 3872"/>
              <a:gd name="T21" fmla="*/ 1002 h 2317"/>
              <a:gd name="T22" fmla="*/ 0 w 3872"/>
              <a:gd name="T23" fmla="*/ 1257 h 2317"/>
              <a:gd name="T24" fmla="*/ 255 w 3872"/>
              <a:gd name="T25" fmla="*/ 1512 h 2317"/>
              <a:gd name="T26" fmla="*/ 476 w 3872"/>
              <a:gd name="T27" fmla="*/ 1384 h 2317"/>
              <a:gd name="T28" fmla="*/ 599 w 3872"/>
              <a:gd name="T29" fmla="*/ 1374 h 2317"/>
              <a:gd name="T30" fmla="*/ 700 w 3872"/>
              <a:gd name="T31" fmla="*/ 1381 h 2317"/>
              <a:gd name="T32" fmla="*/ 700 w 3872"/>
              <a:gd name="T33" fmla="*/ 2317 h 2317"/>
              <a:gd name="T34" fmla="*/ 2061 w 3872"/>
              <a:gd name="T35" fmla="*/ 2317 h 2317"/>
              <a:gd name="T36" fmla="*/ 2060 w 3872"/>
              <a:gd name="T37" fmla="*/ 2277 h 2317"/>
              <a:gd name="T38" fmla="*/ 1911 w 3872"/>
              <a:gd name="T39" fmla="*/ 1999 h 2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72" h="2317">
                <a:moveTo>
                  <a:pt x="1911" y="1999"/>
                </a:moveTo>
                <a:cubicBezTo>
                  <a:pt x="1911" y="1814"/>
                  <a:pt x="2061" y="1664"/>
                  <a:pt x="2246" y="1664"/>
                </a:cubicBezTo>
                <a:cubicBezTo>
                  <a:pt x="2431" y="1664"/>
                  <a:pt x="2581" y="1814"/>
                  <a:pt x="2581" y="1999"/>
                </a:cubicBezTo>
                <a:cubicBezTo>
                  <a:pt x="2581" y="2115"/>
                  <a:pt x="2521" y="2218"/>
                  <a:pt x="2431" y="2278"/>
                </a:cubicBezTo>
                <a:cubicBezTo>
                  <a:pt x="2431" y="2290"/>
                  <a:pt x="2430" y="2303"/>
                  <a:pt x="2430" y="2317"/>
                </a:cubicBezTo>
                <a:lnTo>
                  <a:pt x="3872" y="2317"/>
                </a:lnTo>
                <a:cubicBezTo>
                  <a:pt x="3408" y="997"/>
                  <a:pt x="2169" y="42"/>
                  <a:pt x="700" y="0"/>
                </a:cubicBezTo>
                <a:lnTo>
                  <a:pt x="700" y="1136"/>
                </a:lnTo>
                <a:cubicBezTo>
                  <a:pt x="674" y="1138"/>
                  <a:pt x="643" y="1140"/>
                  <a:pt x="604" y="1140"/>
                </a:cubicBezTo>
                <a:cubicBezTo>
                  <a:pt x="548" y="1140"/>
                  <a:pt x="507" y="1137"/>
                  <a:pt x="477" y="1133"/>
                </a:cubicBezTo>
                <a:cubicBezTo>
                  <a:pt x="434" y="1055"/>
                  <a:pt x="350" y="1002"/>
                  <a:pt x="255" y="1002"/>
                </a:cubicBezTo>
                <a:cubicBezTo>
                  <a:pt x="114" y="1002"/>
                  <a:pt x="0" y="1116"/>
                  <a:pt x="0" y="1257"/>
                </a:cubicBezTo>
                <a:cubicBezTo>
                  <a:pt x="0" y="1398"/>
                  <a:pt x="114" y="1512"/>
                  <a:pt x="255" y="1512"/>
                </a:cubicBezTo>
                <a:cubicBezTo>
                  <a:pt x="349" y="1512"/>
                  <a:pt x="432" y="1460"/>
                  <a:pt x="476" y="1384"/>
                </a:cubicBezTo>
                <a:cubicBezTo>
                  <a:pt x="511" y="1379"/>
                  <a:pt x="557" y="1374"/>
                  <a:pt x="599" y="1374"/>
                </a:cubicBezTo>
                <a:cubicBezTo>
                  <a:pt x="631" y="1374"/>
                  <a:pt x="667" y="1377"/>
                  <a:pt x="700" y="1381"/>
                </a:cubicBezTo>
                <a:lnTo>
                  <a:pt x="700" y="2317"/>
                </a:lnTo>
                <a:lnTo>
                  <a:pt x="2061" y="2317"/>
                </a:lnTo>
                <a:cubicBezTo>
                  <a:pt x="2061" y="2304"/>
                  <a:pt x="2061" y="2290"/>
                  <a:pt x="2060" y="2277"/>
                </a:cubicBezTo>
                <a:cubicBezTo>
                  <a:pt x="1970" y="2217"/>
                  <a:pt x="1911" y="2115"/>
                  <a:pt x="1911" y="1999"/>
                </a:cubicBezTo>
                <a:close/>
              </a:path>
            </a:pathLst>
          </a:custGeom>
          <a:solidFill>
            <a:srgbClr val="EC3E7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915BDDD8-A4D0-1996-9EC6-D8796849C4AC}"/>
              </a:ext>
            </a:extLst>
          </p:cNvPr>
          <p:cNvSpPr>
            <a:spLocks/>
          </p:cNvSpPr>
          <p:nvPr/>
        </p:nvSpPr>
        <p:spPr bwMode="auto">
          <a:xfrm rot="16200000">
            <a:off x="5566170" y="3810845"/>
            <a:ext cx="681038" cy="748903"/>
          </a:xfrm>
          <a:custGeom>
            <a:avLst/>
            <a:gdLst>
              <a:gd name="T0" fmla="*/ 3012 w 3079"/>
              <a:gd name="T1" fmla="*/ 1906 h 3383"/>
              <a:gd name="T2" fmla="*/ 2734 w 3079"/>
              <a:gd name="T3" fmla="*/ 2055 h 3383"/>
              <a:gd name="T4" fmla="*/ 2399 w 3079"/>
              <a:gd name="T5" fmla="*/ 1720 h 3383"/>
              <a:gd name="T6" fmla="*/ 2734 w 3079"/>
              <a:gd name="T7" fmla="*/ 1385 h 3383"/>
              <a:gd name="T8" fmla="*/ 3012 w 3079"/>
              <a:gd name="T9" fmla="*/ 1535 h 3383"/>
              <a:gd name="T10" fmla="*/ 3079 w 3079"/>
              <a:gd name="T11" fmla="*/ 1536 h 3383"/>
              <a:gd name="T12" fmla="*/ 3079 w 3079"/>
              <a:gd name="T13" fmla="*/ 0 h 3383"/>
              <a:gd name="T14" fmla="*/ 1865 w 3079"/>
              <a:gd name="T15" fmla="*/ 0 h 3383"/>
              <a:gd name="T16" fmla="*/ 1864 w 3079"/>
              <a:gd name="T17" fmla="*/ 14 h 3383"/>
              <a:gd name="T18" fmla="*/ 1867 w 3079"/>
              <a:gd name="T19" fmla="*/ 77 h 3383"/>
              <a:gd name="T20" fmla="*/ 2015 w 3079"/>
              <a:gd name="T21" fmla="*/ 356 h 3383"/>
              <a:gd name="T22" fmla="*/ 1680 w 3079"/>
              <a:gd name="T23" fmla="*/ 690 h 3383"/>
              <a:gd name="T24" fmla="*/ 1346 w 3079"/>
              <a:gd name="T25" fmla="*/ 356 h 3383"/>
              <a:gd name="T26" fmla="*/ 1495 w 3079"/>
              <a:gd name="T27" fmla="*/ 77 h 3383"/>
              <a:gd name="T28" fmla="*/ 1496 w 3079"/>
              <a:gd name="T29" fmla="*/ 6 h 3383"/>
              <a:gd name="T30" fmla="*/ 1496 w 3079"/>
              <a:gd name="T31" fmla="*/ 0 h 3383"/>
              <a:gd name="T32" fmla="*/ 0 w 3079"/>
              <a:gd name="T33" fmla="*/ 0 h 3383"/>
              <a:gd name="T34" fmla="*/ 1646 w 3079"/>
              <a:gd name="T35" fmla="*/ 1563 h 3383"/>
              <a:gd name="T36" fmla="*/ 1646 w 3079"/>
              <a:gd name="T37" fmla="*/ 2589 h 3383"/>
              <a:gd name="T38" fmla="*/ 1862 w 3079"/>
              <a:gd name="T39" fmla="*/ 2589 h 3383"/>
              <a:gd name="T40" fmla="*/ 1862 w 3079"/>
              <a:gd name="T41" fmla="*/ 3383 h 3383"/>
              <a:gd name="T42" fmla="*/ 3079 w 3079"/>
              <a:gd name="T43" fmla="*/ 3383 h 3383"/>
              <a:gd name="T44" fmla="*/ 3079 w 3079"/>
              <a:gd name="T45" fmla="*/ 1904 h 3383"/>
              <a:gd name="T46" fmla="*/ 3075 w 3079"/>
              <a:gd name="T47" fmla="*/ 1904 h 3383"/>
              <a:gd name="T48" fmla="*/ 3012 w 3079"/>
              <a:gd name="T49" fmla="*/ 1906 h 3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079" h="3383">
                <a:moveTo>
                  <a:pt x="3012" y="1906"/>
                </a:moveTo>
                <a:cubicBezTo>
                  <a:pt x="2952" y="1996"/>
                  <a:pt x="2850" y="2055"/>
                  <a:pt x="2734" y="2055"/>
                </a:cubicBezTo>
                <a:cubicBezTo>
                  <a:pt x="2549" y="2055"/>
                  <a:pt x="2399" y="1905"/>
                  <a:pt x="2399" y="1720"/>
                </a:cubicBezTo>
                <a:cubicBezTo>
                  <a:pt x="2399" y="1535"/>
                  <a:pt x="2549" y="1385"/>
                  <a:pt x="2734" y="1385"/>
                </a:cubicBezTo>
                <a:cubicBezTo>
                  <a:pt x="2850" y="1385"/>
                  <a:pt x="2952" y="1445"/>
                  <a:pt x="3012" y="1535"/>
                </a:cubicBezTo>
                <a:cubicBezTo>
                  <a:pt x="3033" y="1535"/>
                  <a:pt x="3055" y="1536"/>
                  <a:pt x="3079" y="1536"/>
                </a:cubicBezTo>
                <a:lnTo>
                  <a:pt x="3079" y="0"/>
                </a:lnTo>
                <a:lnTo>
                  <a:pt x="1865" y="0"/>
                </a:lnTo>
                <a:cubicBezTo>
                  <a:pt x="1864" y="5"/>
                  <a:pt x="1864" y="10"/>
                  <a:pt x="1864" y="14"/>
                </a:cubicBezTo>
                <a:cubicBezTo>
                  <a:pt x="1864" y="35"/>
                  <a:pt x="1865" y="56"/>
                  <a:pt x="1867" y="77"/>
                </a:cubicBezTo>
                <a:cubicBezTo>
                  <a:pt x="1956" y="138"/>
                  <a:pt x="2015" y="240"/>
                  <a:pt x="2015" y="356"/>
                </a:cubicBezTo>
                <a:cubicBezTo>
                  <a:pt x="2015" y="540"/>
                  <a:pt x="1865" y="690"/>
                  <a:pt x="1680" y="690"/>
                </a:cubicBezTo>
                <a:cubicBezTo>
                  <a:pt x="1496" y="690"/>
                  <a:pt x="1346" y="540"/>
                  <a:pt x="1346" y="356"/>
                </a:cubicBezTo>
                <a:cubicBezTo>
                  <a:pt x="1346" y="239"/>
                  <a:pt x="1405" y="137"/>
                  <a:pt x="1495" y="77"/>
                </a:cubicBezTo>
                <a:cubicBezTo>
                  <a:pt x="1496" y="55"/>
                  <a:pt x="1496" y="32"/>
                  <a:pt x="1496" y="6"/>
                </a:cubicBezTo>
                <a:cubicBezTo>
                  <a:pt x="1496" y="4"/>
                  <a:pt x="1496" y="2"/>
                  <a:pt x="1496" y="0"/>
                </a:cubicBezTo>
                <a:lnTo>
                  <a:pt x="0" y="0"/>
                </a:lnTo>
                <a:cubicBezTo>
                  <a:pt x="356" y="688"/>
                  <a:pt x="937" y="1241"/>
                  <a:pt x="1646" y="1563"/>
                </a:cubicBezTo>
                <a:lnTo>
                  <a:pt x="1646" y="2589"/>
                </a:lnTo>
                <a:lnTo>
                  <a:pt x="1862" y="2589"/>
                </a:lnTo>
                <a:lnTo>
                  <a:pt x="1862" y="3383"/>
                </a:lnTo>
                <a:lnTo>
                  <a:pt x="3079" y="3383"/>
                </a:lnTo>
                <a:lnTo>
                  <a:pt x="3079" y="1904"/>
                </a:lnTo>
                <a:cubicBezTo>
                  <a:pt x="3078" y="1904"/>
                  <a:pt x="3076" y="1904"/>
                  <a:pt x="3075" y="1904"/>
                </a:cubicBezTo>
                <a:cubicBezTo>
                  <a:pt x="3054" y="1904"/>
                  <a:pt x="3033" y="1905"/>
                  <a:pt x="3012" y="1906"/>
                </a:cubicBezTo>
                <a:close/>
              </a:path>
            </a:pathLst>
          </a:custGeom>
          <a:solidFill>
            <a:srgbClr val="C00000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593C56DA-0897-D364-E567-189D4B227FBF}"/>
              </a:ext>
            </a:extLst>
          </p:cNvPr>
          <p:cNvSpPr>
            <a:spLocks/>
          </p:cNvSpPr>
          <p:nvPr/>
        </p:nvSpPr>
        <p:spPr bwMode="auto">
          <a:xfrm rot="16200000">
            <a:off x="4384093" y="3839571"/>
            <a:ext cx="723900" cy="672703"/>
          </a:xfrm>
          <a:custGeom>
            <a:avLst/>
            <a:gdLst>
              <a:gd name="T0" fmla="*/ 2927 w 3272"/>
              <a:gd name="T1" fmla="*/ 924 h 3038"/>
              <a:gd name="T2" fmla="*/ 3205 w 3272"/>
              <a:gd name="T3" fmla="*/ 1074 h 3038"/>
              <a:gd name="T4" fmla="*/ 3272 w 3272"/>
              <a:gd name="T5" fmla="*/ 1075 h 3038"/>
              <a:gd name="T6" fmla="*/ 3272 w 3272"/>
              <a:gd name="T7" fmla="*/ 0 h 3038"/>
              <a:gd name="T8" fmla="*/ 0 w 3272"/>
              <a:gd name="T9" fmla="*/ 2319 h 3038"/>
              <a:gd name="T10" fmla="*/ 1418 w 3272"/>
              <a:gd name="T11" fmla="*/ 2319 h 3038"/>
              <a:gd name="T12" fmla="*/ 1423 w 3272"/>
              <a:gd name="T13" fmla="*/ 2434 h 3038"/>
              <a:gd name="T14" fmla="*/ 1416 w 3272"/>
              <a:gd name="T15" fmla="*/ 2560 h 3038"/>
              <a:gd name="T16" fmla="*/ 1285 w 3272"/>
              <a:gd name="T17" fmla="*/ 2783 h 3038"/>
              <a:gd name="T18" fmla="*/ 1540 w 3272"/>
              <a:gd name="T19" fmla="*/ 3038 h 3038"/>
              <a:gd name="T20" fmla="*/ 1795 w 3272"/>
              <a:gd name="T21" fmla="*/ 2783 h 3038"/>
              <a:gd name="T22" fmla="*/ 1667 w 3272"/>
              <a:gd name="T23" fmla="*/ 2562 h 3038"/>
              <a:gd name="T24" fmla="*/ 1657 w 3272"/>
              <a:gd name="T25" fmla="*/ 2439 h 3038"/>
              <a:gd name="T26" fmla="*/ 1666 w 3272"/>
              <a:gd name="T27" fmla="*/ 2319 h 3038"/>
              <a:gd name="T28" fmla="*/ 3272 w 3272"/>
              <a:gd name="T29" fmla="*/ 2319 h 3038"/>
              <a:gd name="T30" fmla="*/ 3272 w 3272"/>
              <a:gd name="T31" fmla="*/ 1443 h 3038"/>
              <a:gd name="T32" fmla="*/ 3268 w 3272"/>
              <a:gd name="T33" fmla="*/ 1443 h 3038"/>
              <a:gd name="T34" fmla="*/ 3205 w 3272"/>
              <a:gd name="T35" fmla="*/ 1445 h 3038"/>
              <a:gd name="T36" fmla="*/ 2927 w 3272"/>
              <a:gd name="T37" fmla="*/ 1593 h 3038"/>
              <a:gd name="T38" fmla="*/ 2592 w 3272"/>
              <a:gd name="T39" fmla="*/ 1259 h 3038"/>
              <a:gd name="T40" fmla="*/ 2927 w 3272"/>
              <a:gd name="T41" fmla="*/ 924 h 3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72" h="3038">
                <a:moveTo>
                  <a:pt x="2927" y="924"/>
                </a:moveTo>
                <a:cubicBezTo>
                  <a:pt x="3043" y="924"/>
                  <a:pt x="3145" y="983"/>
                  <a:pt x="3205" y="1074"/>
                </a:cubicBezTo>
                <a:cubicBezTo>
                  <a:pt x="3226" y="1074"/>
                  <a:pt x="3248" y="1075"/>
                  <a:pt x="3272" y="1075"/>
                </a:cubicBezTo>
                <a:lnTo>
                  <a:pt x="3272" y="0"/>
                </a:lnTo>
                <a:cubicBezTo>
                  <a:pt x="1760" y="0"/>
                  <a:pt x="474" y="969"/>
                  <a:pt x="0" y="2319"/>
                </a:cubicBezTo>
                <a:lnTo>
                  <a:pt x="1418" y="2319"/>
                </a:lnTo>
                <a:cubicBezTo>
                  <a:pt x="1421" y="2347"/>
                  <a:pt x="1423" y="2385"/>
                  <a:pt x="1423" y="2434"/>
                </a:cubicBezTo>
                <a:cubicBezTo>
                  <a:pt x="1423" y="2490"/>
                  <a:pt x="1420" y="2531"/>
                  <a:pt x="1416" y="2560"/>
                </a:cubicBezTo>
                <a:cubicBezTo>
                  <a:pt x="1338" y="2604"/>
                  <a:pt x="1285" y="2687"/>
                  <a:pt x="1285" y="2783"/>
                </a:cubicBezTo>
                <a:cubicBezTo>
                  <a:pt x="1285" y="2924"/>
                  <a:pt x="1399" y="3038"/>
                  <a:pt x="1540" y="3038"/>
                </a:cubicBezTo>
                <a:cubicBezTo>
                  <a:pt x="1681" y="3038"/>
                  <a:pt x="1795" y="2924"/>
                  <a:pt x="1795" y="2783"/>
                </a:cubicBezTo>
                <a:cubicBezTo>
                  <a:pt x="1795" y="2689"/>
                  <a:pt x="1744" y="2606"/>
                  <a:pt x="1667" y="2562"/>
                </a:cubicBezTo>
                <a:cubicBezTo>
                  <a:pt x="1662" y="2527"/>
                  <a:pt x="1657" y="2481"/>
                  <a:pt x="1657" y="2439"/>
                </a:cubicBezTo>
                <a:cubicBezTo>
                  <a:pt x="1657" y="2400"/>
                  <a:pt x="1661" y="2356"/>
                  <a:pt x="1666" y="2319"/>
                </a:cubicBezTo>
                <a:lnTo>
                  <a:pt x="3272" y="2319"/>
                </a:lnTo>
                <a:lnTo>
                  <a:pt x="3272" y="1443"/>
                </a:lnTo>
                <a:cubicBezTo>
                  <a:pt x="3271" y="1443"/>
                  <a:pt x="3269" y="1443"/>
                  <a:pt x="3268" y="1443"/>
                </a:cubicBezTo>
                <a:cubicBezTo>
                  <a:pt x="3247" y="1443"/>
                  <a:pt x="3226" y="1443"/>
                  <a:pt x="3205" y="1445"/>
                </a:cubicBezTo>
                <a:cubicBezTo>
                  <a:pt x="3145" y="1534"/>
                  <a:pt x="3043" y="1593"/>
                  <a:pt x="2927" y="1593"/>
                </a:cubicBezTo>
                <a:cubicBezTo>
                  <a:pt x="2742" y="1593"/>
                  <a:pt x="2592" y="1444"/>
                  <a:pt x="2592" y="1259"/>
                </a:cubicBezTo>
                <a:cubicBezTo>
                  <a:pt x="2592" y="1074"/>
                  <a:pt x="2742" y="924"/>
                  <a:pt x="2927" y="924"/>
                </a:cubicBezTo>
                <a:close/>
              </a:path>
            </a:pathLst>
          </a:custGeom>
          <a:solidFill>
            <a:srgbClr val="F6484A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7" name="Freeform 10">
            <a:extLst>
              <a:ext uri="{FF2B5EF4-FFF2-40B4-BE49-F238E27FC236}">
                <a16:creationId xmlns:a16="http://schemas.microsoft.com/office/drawing/2014/main" id="{23C0E91F-091E-4CDC-DA1E-3E7074F56922}"/>
              </a:ext>
            </a:extLst>
          </p:cNvPr>
          <p:cNvSpPr>
            <a:spLocks/>
          </p:cNvSpPr>
          <p:nvPr/>
        </p:nvSpPr>
        <p:spPr bwMode="auto">
          <a:xfrm rot="16200000">
            <a:off x="4850948" y="3781520"/>
            <a:ext cx="922735" cy="719137"/>
          </a:xfrm>
          <a:custGeom>
            <a:avLst/>
            <a:gdLst>
              <a:gd name="T0" fmla="*/ 3915 w 4170"/>
              <a:gd name="T1" fmla="*/ 991 h 3245"/>
              <a:gd name="T2" fmla="*/ 3694 w 4170"/>
              <a:gd name="T3" fmla="*/ 1119 h 3245"/>
              <a:gd name="T4" fmla="*/ 3571 w 4170"/>
              <a:gd name="T5" fmla="*/ 1129 h 3245"/>
              <a:gd name="T6" fmla="*/ 3467 w 4170"/>
              <a:gd name="T7" fmla="*/ 1122 h 3245"/>
              <a:gd name="T8" fmla="*/ 3467 w 4170"/>
              <a:gd name="T9" fmla="*/ 0 h 3245"/>
              <a:gd name="T10" fmla="*/ 1919 w 4170"/>
              <a:gd name="T11" fmla="*/ 0 h 3245"/>
              <a:gd name="T12" fmla="*/ 1919 w 4170"/>
              <a:gd name="T13" fmla="*/ 15 h 3245"/>
              <a:gd name="T14" fmla="*/ 1921 w 4170"/>
              <a:gd name="T15" fmla="*/ 78 h 3245"/>
              <a:gd name="T16" fmla="*/ 2070 w 4170"/>
              <a:gd name="T17" fmla="*/ 356 h 3245"/>
              <a:gd name="T18" fmla="*/ 1735 w 4170"/>
              <a:gd name="T19" fmla="*/ 691 h 3245"/>
              <a:gd name="T20" fmla="*/ 1400 w 4170"/>
              <a:gd name="T21" fmla="*/ 356 h 3245"/>
              <a:gd name="T22" fmla="*/ 1550 w 4170"/>
              <a:gd name="T23" fmla="*/ 78 h 3245"/>
              <a:gd name="T24" fmla="*/ 1551 w 4170"/>
              <a:gd name="T25" fmla="*/ 7 h 3245"/>
              <a:gd name="T26" fmla="*/ 1551 w 4170"/>
              <a:gd name="T27" fmla="*/ 0 h 3245"/>
              <a:gd name="T28" fmla="*/ 159 w 4170"/>
              <a:gd name="T29" fmla="*/ 0 h 3245"/>
              <a:gd name="T30" fmla="*/ 0 w 4170"/>
              <a:gd name="T31" fmla="*/ 1040 h 3245"/>
              <a:gd name="T32" fmla="*/ 334 w 4170"/>
              <a:gd name="T33" fmla="*/ 2525 h 3245"/>
              <a:gd name="T34" fmla="*/ 1946 w 4170"/>
              <a:gd name="T35" fmla="*/ 2525 h 3245"/>
              <a:gd name="T36" fmla="*/ 1952 w 4170"/>
              <a:gd name="T37" fmla="*/ 2640 h 3245"/>
              <a:gd name="T38" fmla="*/ 1944 w 4170"/>
              <a:gd name="T39" fmla="*/ 2767 h 3245"/>
              <a:gd name="T40" fmla="*/ 1813 w 4170"/>
              <a:gd name="T41" fmla="*/ 2990 h 3245"/>
              <a:gd name="T42" fmla="*/ 2068 w 4170"/>
              <a:gd name="T43" fmla="*/ 3245 h 3245"/>
              <a:gd name="T44" fmla="*/ 2323 w 4170"/>
              <a:gd name="T45" fmla="*/ 2990 h 3245"/>
              <a:gd name="T46" fmla="*/ 2196 w 4170"/>
              <a:gd name="T47" fmla="*/ 2769 h 3245"/>
              <a:gd name="T48" fmla="*/ 2185 w 4170"/>
              <a:gd name="T49" fmla="*/ 2645 h 3245"/>
              <a:gd name="T50" fmla="*/ 2195 w 4170"/>
              <a:gd name="T51" fmla="*/ 2525 h 3245"/>
              <a:gd name="T52" fmla="*/ 3467 w 4170"/>
              <a:gd name="T53" fmla="*/ 2525 h 3245"/>
              <a:gd name="T54" fmla="*/ 3467 w 4170"/>
              <a:gd name="T55" fmla="*/ 1367 h 3245"/>
              <a:gd name="T56" fmla="*/ 3566 w 4170"/>
              <a:gd name="T57" fmla="*/ 1363 h 3245"/>
              <a:gd name="T58" fmla="*/ 3693 w 4170"/>
              <a:gd name="T59" fmla="*/ 1370 h 3245"/>
              <a:gd name="T60" fmla="*/ 3915 w 4170"/>
              <a:gd name="T61" fmla="*/ 1501 h 3245"/>
              <a:gd name="T62" fmla="*/ 4170 w 4170"/>
              <a:gd name="T63" fmla="*/ 1246 h 3245"/>
              <a:gd name="T64" fmla="*/ 3915 w 4170"/>
              <a:gd name="T65" fmla="*/ 991 h 3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170" h="3245">
                <a:moveTo>
                  <a:pt x="3915" y="991"/>
                </a:moveTo>
                <a:cubicBezTo>
                  <a:pt x="3821" y="991"/>
                  <a:pt x="3738" y="1042"/>
                  <a:pt x="3694" y="1119"/>
                </a:cubicBezTo>
                <a:cubicBezTo>
                  <a:pt x="3659" y="1124"/>
                  <a:pt x="3613" y="1129"/>
                  <a:pt x="3571" y="1129"/>
                </a:cubicBezTo>
                <a:cubicBezTo>
                  <a:pt x="3538" y="1129"/>
                  <a:pt x="3500" y="1126"/>
                  <a:pt x="3467" y="1122"/>
                </a:cubicBezTo>
                <a:lnTo>
                  <a:pt x="3467" y="0"/>
                </a:lnTo>
                <a:lnTo>
                  <a:pt x="1919" y="0"/>
                </a:lnTo>
                <a:cubicBezTo>
                  <a:pt x="1919" y="5"/>
                  <a:pt x="1919" y="10"/>
                  <a:pt x="1919" y="15"/>
                </a:cubicBezTo>
                <a:cubicBezTo>
                  <a:pt x="1919" y="36"/>
                  <a:pt x="1920" y="57"/>
                  <a:pt x="1921" y="78"/>
                </a:cubicBezTo>
                <a:cubicBezTo>
                  <a:pt x="2011" y="138"/>
                  <a:pt x="2070" y="240"/>
                  <a:pt x="2070" y="356"/>
                </a:cubicBezTo>
                <a:cubicBezTo>
                  <a:pt x="2070" y="541"/>
                  <a:pt x="1920" y="691"/>
                  <a:pt x="1735" y="691"/>
                </a:cubicBezTo>
                <a:cubicBezTo>
                  <a:pt x="1550" y="691"/>
                  <a:pt x="1400" y="541"/>
                  <a:pt x="1400" y="356"/>
                </a:cubicBezTo>
                <a:cubicBezTo>
                  <a:pt x="1400" y="240"/>
                  <a:pt x="1460" y="137"/>
                  <a:pt x="1550" y="78"/>
                </a:cubicBezTo>
                <a:cubicBezTo>
                  <a:pt x="1551" y="56"/>
                  <a:pt x="1551" y="32"/>
                  <a:pt x="1551" y="7"/>
                </a:cubicBezTo>
                <a:cubicBezTo>
                  <a:pt x="1551" y="4"/>
                  <a:pt x="1551" y="2"/>
                  <a:pt x="1551" y="0"/>
                </a:cubicBezTo>
                <a:lnTo>
                  <a:pt x="159" y="0"/>
                </a:lnTo>
                <a:cubicBezTo>
                  <a:pt x="56" y="328"/>
                  <a:pt x="0" y="678"/>
                  <a:pt x="0" y="1040"/>
                </a:cubicBezTo>
                <a:cubicBezTo>
                  <a:pt x="0" y="1572"/>
                  <a:pt x="120" y="2075"/>
                  <a:pt x="334" y="2525"/>
                </a:cubicBezTo>
                <a:lnTo>
                  <a:pt x="1946" y="2525"/>
                </a:lnTo>
                <a:cubicBezTo>
                  <a:pt x="1949" y="2554"/>
                  <a:pt x="1952" y="2591"/>
                  <a:pt x="1952" y="2640"/>
                </a:cubicBezTo>
                <a:cubicBezTo>
                  <a:pt x="1952" y="2696"/>
                  <a:pt x="1948" y="2737"/>
                  <a:pt x="1944" y="2767"/>
                </a:cubicBezTo>
                <a:cubicBezTo>
                  <a:pt x="1866" y="2810"/>
                  <a:pt x="1813" y="2894"/>
                  <a:pt x="1813" y="2990"/>
                </a:cubicBezTo>
                <a:cubicBezTo>
                  <a:pt x="1813" y="3130"/>
                  <a:pt x="1928" y="3245"/>
                  <a:pt x="2068" y="3245"/>
                </a:cubicBezTo>
                <a:cubicBezTo>
                  <a:pt x="2209" y="3245"/>
                  <a:pt x="2323" y="3130"/>
                  <a:pt x="2323" y="2990"/>
                </a:cubicBezTo>
                <a:cubicBezTo>
                  <a:pt x="2323" y="2895"/>
                  <a:pt x="2272" y="2813"/>
                  <a:pt x="2196" y="2769"/>
                </a:cubicBezTo>
                <a:cubicBezTo>
                  <a:pt x="2191" y="2733"/>
                  <a:pt x="2185" y="2687"/>
                  <a:pt x="2185" y="2645"/>
                </a:cubicBezTo>
                <a:cubicBezTo>
                  <a:pt x="2185" y="2606"/>
                  <a:pt x="2190" y="2562"/>
                  <a:pt x="2195" y="2525"/>
                </a:cubicBezTo>
                <a:lnTo>
                  <a:pt x="3467" y="2525"/>
                </a:lnTo>
                <a:lnTo>
                  <a:pt x="3467" y="1367"/>
                </a:lnTo>
                <a:cubicBezTo>
                  <a:pt x="3493" y="1364"/>
                  <a:pt x="3526" y="1363"/>
                  <a:pt x="3566" y="1363"/>
                </a:cubicBezTo>
                <a:cubicBezTo>
                  <a:pt x="3622" y="1363"/>
                  <a:pt x="3663" y="1366"/>
                  <a:pt x="3693" y="1370"/>
                </a:cubicBezTo>
                <a:cubicBezTo>
                  <a:pt x="3736" y="1448"/>
                  <a:pt x="3819" y="1501"/>
                  <a:pt x="3915" y="1501"/>
                </a:cubicBezTo>
                <a:cubicBezTo>
                  <a:pt x="4056" y="1501"/>
                  <a:pt x="4170" y="1387"/>
                  <a:pt x="4170" y="1246"/>
                </a:cubicBezTo>
                <a:cubicBezTo>
                  <a:pt x="4170" y="1105"/>
                  <a:pt x="4056" y="991"/>
                  <a:pt x="3915" y="99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4C43A4C9-F5B7-5CE1-E87C-081F6B5623B1}"/>
              </a:ext>
            </a:extLst>
          </p:cNvPr>
          <p:cNvSpPr>
            <a:spLocks/>
          </p:cNvSpPr>
          <p:nvPr/>
        </p:nvSpPr>
        <p:spPr bwMode="auto">
          <a:xfrm rot="16200000">
            <a:off x="4773746" y="3083986"/>
            <a:ext cx="745331" cy="710803"/>
          </a:xfrm>
          <a:custGeom>
            <a:avLst/>
            <a:gdLst>
              <a:gd name="T0" fmla="*/ 1161 w 3367"/>
              <a:gd name="T1" fmla="*/ 2866 h 3206"/>
              <a:gd name="T2" fmla="*/ 1496 w 3367"/>
              <a:gd name="T3" fmla="*/ 2531 h 3206"/>
              <a:gd name="T4" fmla="*/ 1831 w 3367"/>
              <a:gd name="T5" fmla="*/ 2866 h 3206"/>
              <a:gd name="T6" fmla="*/ 1681 w 3367"/>
              <a:gd name="T7" fmla="*/ 3145 h 3206"/>
              <a:gd name="T8" fmla="*/ 1680 w 3367"/>
              <a:gd name="T9" fmla="*/ 3206 h 3206"/>
              <a:gd name="T10" fmla="*/ 3033 w 3367"/>
              <a:gd name="T11" fmla="*/ 3206 h 3206"/>
              <a:gd name="T12" fmla="*/ 3367 w 3367"/>
              <a:gd name="T13" fmla="*/ 1721 h 3206"/>
              <a:gd name="T14" fmla="*/ 3208 w 3367"/>
              <a:gd name="T15" fmla="*/ 681 h 3206"/>
              <a:gd name="T16" fmla="*/ 1665 w 3367"/>
              <a:gd name="T17" fmla="*/ 681 h 3206"/>
              <a:gd name="T18" fmla="*/ 1663 w 3367"/>
              <a:gd name="T19" fmla="*/ 604 h 3206"/>
              <a:gd name="T20" fmla="*/ 1670 w 3367"/>
              <a:gd name="T21" fmla="*/ 478 h 3206"/>
              <a:gd name="T22" fmla="*/ 1801 w 3367"/>
              <a:gd name="T23" fmla="*/ 255 h 3206"/>
              <a:gd name="T24" fmla="*/ 1546 w 3367"/>
              <a:gd name="T25" fmla="*/ 0 h 3206"/>
              <a:gd name="T26" fmla="*/ 1291 w 3367"/>
              <a:gd name="T27" fmla="*/ 255 h 3206"/>
              <a:gd name="T28" fmla="*/ 1419 w 3367"/>
              <a:gd name="T29" fmla="*/ 476 h 3206"/>
              <a:gd name="T30" fmla="*/ 1429 w 3367"/>
              <a:gd name="T31" fmla="*/ 599 h 3206"/>
              <a:gd name="T32" fmla="*/ 1424 w 3367"/>
              <a:gd name="T33" fmla="*/ 681 h 3206"/>
              <a:gd name="T34" fmla="*/ 0 w 3367"/>
              <a:gd name="T35" fmla="*/ 681 h 3206"/>
              <a:gd name="T36" fmla="*/ 0 w 3367"/>
              <a:gd name="T37" fmla="*/ 1743 h 3206"/>
              <a:gd name="T38" fmla="*/ 7 w 3367"/>
              <a:gd name="T39" fmla="*/ 1743 h 3206"/>
              <a:gd name="T40" fmla="*/ 70 w 3367"/>
              <a:gd name="T41" fmla="*/ 1741 h 3206"/>
              <a:gd name="T42" fmla="*/ 348 w 3367"/>
              <a:gd name="T43" fmla="*/ 1592 h 3206"/>
              <a:gd name="T44" fmla="*/ 683 w 3367"/>
              <a:gd name="T45" fmla="*/ 1927 h 3206"/>
              <a:gd name="T46" fmla="*/ 348 w 3367"/>
              <a:gd name="T47" fmla="*/ 2262 h 3206"/>
              <a:gd name="T48" fmla="*/ 70 w 3367"/>
              <a:gd name="T49" fmla="*/ 2112 h 3206"/>
              <a:gd name="T50" fmla="*/ 0 w 3367"/>
              <a:gd name="T51" fmla="*/ 2111 h 3206"/>
              <a:gd name="T52" fmla="*/ 0 w 3367"/>
              <a:gd name="T53" fmla="*/ 3206 h 3206"/>
              <a:gd name="T54" fmla="*/ 1312 w 3367"/>
              <a:gd name="T55" fmla="*/ 3206 h 3206"/>
              <a:gd name="T56" fmla="*/ 1310 w 3367"/>
              <a:gd name="T57" fmla="*/ 3144 h 3206"/>
              <a:gd name="T58" fmla="*/ 1161 w 3367"/>
              <a:gd name="T59" fmla="*/ 2866 h 3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367" h="3206">
                <a:moveTo>
                  <a:pt x="1161" y="2866"/>
                </a:moveTo>
                <a:cubicBezTo>
                  <a:pt x="1161" y="2681"/>
                  <a:pt x="1311" y="2531"/>
                  <a:pt x="1496" y="2531"/>
                </a:cubicBezTo>
                <a:cubicBezTo>
                  <a:pt x="1681" y="2531"/>
                  <a:pt x="1831" y="2681"/>
                  <a:pt x="1831" y="2866"/>
                </a:cubicBezTo>
                <a:cubicBezTo>
                  <a:pt x="1831" y="2982"/>
                  <a:pt x="1771" y="3085"/>
                  <a:pt x="1681" y="3145"/>
                </a:cubicBezTo>
                <a:cubicBezTo>
                  <a:pt x="1680" y="3164"/>
                  <a:pt x="1680" y="3184"/>
                  <a:pt x="1680" y="3206"/>
                </a:cubicBezTo>
                <a:lnTo>
                  <a:pt x="3033" y="3206"/>
                </a:lnTo>
                <a:cubicBezTo>
                  <a:pt x="3247" y="2756"/>
                  <a:pt x="3367" y="2253"/>
                  <a:pt x="3367" y="1721"/>
                </a:cubicBezTo>
                <a:cubicBezTo>
                  <a:pt x="3367" y="1359"/>
                  <a:pt x="3311" y="1009"/>
                  <a:pt x="3208" y="681"/>
                </a:cubicBezTo>
                <a:lnTo>
                  <a:pt x="1665" y="681"/>
                </a:lnTo>
                <a:cubicBezTo>
                  <a:pt x="1664" y="659"/>
                  <a:pt x="1663" y="634"/>
                  <a:pt x="1663" y="604"/>
                </a:cubicBezTo>
                <a:cubicBezTo>
                  <a:pt x="1663" y="548"/>
                  <a:pt x="1666" y="507"/>
                  <a:pt x="1670" y="478"/>
                </a:cubicBezTo>
                <a:cubicBezTo>
                  <a:pt x="1748" y="434"/>
                  <a:pt x="1801" y="351"/>
                  <a:pt x="1801" y="255"/>
                </a:cubicBezTo>
                <a:cubicBezTo>
                  <a:pt x="1801" y="114"/>
                  <a:pt x="1687" y="0"/>
                  <a:pt x="1546" y="0"/>
                </a:cubicBezTo>
                <a:cubicBezTo>
                  <a:pt x="1405" y="0"/>
                  <a:pt x="1291" y="114"/>
                  <a:pt x="1291" y="255"/>
                </a:cubicBezTo>
                <a:cubicBezTo>
                  <a:pt x="1291" y="349"/>
                  <a:pt x="1342" y="432"/>
                  <a:pt x="1419" y="476"/>
                </a:cubicBezTo>
                <a:cubicBezTo>
                  <a:pt x="1424" y="511"/>
                  <a:pt x="1429" y="557"/>
                  <a:pt x="1429" y="599"/>
                </a:cubicBezTo>
                <a:cubicBezTo>
                  <a:pt x="1429" y="625"/>
                  <a:pt x="1427" y="654"/>
                  <a:pt x="1424" y="681"/>
                </a:cubicBezTo>
                <a:lnTo>
                  <a:pt x="0" y="681"/>
                </a:lnTo>
                <a:lnTo>
                  <a:pt x="0" y="1743"/>
                </a:lnTo>
                <a:cubicBezTo>
                  <a:pt x="2" y="1743"/>
                  <a:pt x="5" y="1743"/>
                  <a:pt x="7" y="1743"/>
                </a:cubicBezTo>
                <a:cubicBezTo>
                  <a:pt x="28" y="1743"/>
                  <a:pt x="49" y="1742"/>
                  <a:pt x="70" y="1741"/>
                </a:cubicBezTo>
                <a:cubicBezTo>
                  <a:pt x="130" y="1651"/>
                  <a:pt x="232" y="1592"/>
                  <a:pt x="348" y="1592"/>
                </a:cubicBezTo>
                <a:cubicBezTo>
                  <a:pt x="533" y="1592"/>
                  <a:pt x="683" y="1742"/>
                  <a:pt x="683" y="1927"/>
                </a:cubicBezTo>
                <a:cubicBezTo>
                  <a:pt x="683" y="2112"/>
                  <a:pt x="533" y="2262"/>
                  <a:pt x="348" y="2262"/>
                </a:cubicBezTo>
                <a:cubicBezTo>
                  <a:pt x="232" y="2262"/>
                  <a:pt x="129" y="2202"/>
                  <a:pt x="70" y="2112"/>
                </a:cubicBezTo>
                <a:cubicBezTo>
                  <a:pt x="48" y="2111"/>
                  <a:pt x="25" y="2111"/>
                  <a:pt x="0" y="2111"/>
                </a:cubicBezTo>
                <a:lnTo>
                  <a:pt x="0" y="3206"/>
                </a:lnTo>
                <a:lnTo>
                  <a:pt x="1312" y="3206"/>
                </a:lnTo>
                <a:cubicBezTo>
                  <a:pt x="1312" y="3186"/>
                  <a:pt x="1311" y="3165"/>
                  <a:pt x="1310" y="3144"/>
                </a:cubicBezTo>
                <a:cubicBezTo>
                  <a:pt x="1220" y="3084"/>
                  <a:pt x="1161" y="2982"/>
                  <a:pt x="1161" y="2866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9" name="Freeform 12">
            <a:extLst>
              <a:ext uri="{FF2B5EF4-FFF2-40B4-BE49-F238E27FC236}">
                <a16:creationId xmlns:a16="http://schemas.microsoft.com/office/drawing/2014/main" id="{DFB21D24-EF02-51EA-33E5-2F163827ED18}"/>
              </a:ext>
            </a:extLst>
          </p:cNvPr>
          <p:cNvSpPr>
            <a:spLocks/>
          </p:cNvSpPr>
          <p:nvPr/>
        </p:nvSpPr>
        <p:spPr bwMode="auto">
          <a:xfrm rot="16200000">
            <a:off x="7242396" y="3281260"/>
            <a:ext cx="246460" cy="779859"/>
          </a:xfrm>
          <a:custGeom>
            <a:avLst/>
            <a:gdLst>
              <a:gd name="T0" fmla="*/ 731 w 1117"/>
              <a:gd name="T1" fmla="*/ 0 h 3516"/>
              <a:gd name="T2" fmla="*/ 732 w 1117"/>
              <a:gd name="T3" fmla="*/ 23 h 3516"/>
              <a:gd name="T4" fmla="*/ 881 w 1117"/>
              <a:gd name="T5" fmla="*/ 301 h 3516"/>
              <a:gd name="T6" fmla="*/ 546 w 1117"/>
              <a:gd name="T7" fmla="*/ 636 h 3516"/>
              <a:gd name="T8" fmla="*/ 211 w 1117"/>
              <a:gd name="T9" fmla="*/ 301 h 3516"/>
              <a:gd name="T10" fmla="*/ 361 w 1117"/>
              <a:gd name="T11" fmla="*/ 23 h 3516"/>
              <a:gd name="T12" fmla="*/ 361 w 1117"/>
              <a:gd name="T13" fmla="*/ 0 h 3516"/>
              <a:gd name="T14" fmla="*/ 0 w 1117"/>
              <a:gd name="T15" fmla="*/ 0 h 3516"/>
              <a:gd name="T16" fmla="*/ 0 w 1117"/>
              <a:gd name="T17" fmla="*/ 3516 h 3516"/>
              <a:gd name="T18" fmla="*/ 1117 w 1117"/>
              <a:gd name="T19" fmla="*/ 2641 h 3516"/>
              <a:gd name="T20" fmla="*/ 1117 w 1117"/>
              <a:gd name="T21" fmla="*/ 0 h 3516"/>
              <a:gd name="T22" fmla="*/ 731 w 1117"/>
              <a:gd name="T23" fmla="*/ 0 h 3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17" h="3516">
                <a:moveTo>
                  <a:pt x="731" y="0"/>
                </a:moveTo>
                <a:cubicBezTo>
                  <a:pt x="731" y="8"/>
                  <a:pt x="732" y="16"/>
                  <a:pt x="732" y="23"/>
                </a:cubicBezTo>
                <a:cubicBezTo>
                  <a:pt x="822" y="83"/>
                  <a:pt x="881" y="185"/>
                  <a:pt x="881" y="301"/>
                </a:cubicBezTo>
                <a:cubicBezTo>
                  <a:pt x="881" y="486"/>
                  <a:pt x="731" y="636"/>
                  <a:pt x="546" y="636"/>
                </a:cubicBezTo>
                <a:cubicBezTo>
                  <a:pt x="361" y="636"/>
                  <a:pt x="211" y="486"/>
                  <a:pt x="211" y="301"/>
                </a:cubicBezTo>
                <a:cubicBezTo>
                  <a:pt x="211" y="185"/>
                  <a:pt x="271" y="83"/>
                  <a:pt x="361" y="23"/>
                </a:cubicBezTo>
                <a:cubicBezTo>
                  <a:pt x="361" y="16"/>
                  <a:pt x="361" y="8"/>
                  <a:pt x="361" y="0"/>
                </a:cubicBezTo>
                <a:lnTo>
                  <a:pt x="0" y="0"/>
                </a:lnTo>
                <a:lnTo>
                  <a:pt x="0" y="3516"/>
                </a:lnTo>
                <a:lnTo>
                  <a:pt x="1117" y="2641"/>
                </a:lnTo>
                <a:lnTo>
                  <a:pt x="1117" y="0"/>
                </a:lnTo>
                <a:lnTo>
                  <a:pt x="731" y="0"/>
                </a:lnTo>
                <a:close/>
              </a:path>
            </a:pathLst>
          </a:custGeom>
          <a:solidFill>
            <a:srgbClr val="915AE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D149D378-3B36-5D1A-E197-BEC4125BFB2D}"/>
              </a:ext>
            </a:extLst>
          </p:cNvPr>
          <p:cNvSpPr>
            <a:spLocks/>
          </p:cNvSpPr>
          <p:nvPr/>
        </p:nvSpPr>
        <p:spPr bwMode="auto">
          <a:xfrm rot="16200000">
            <a:off x="6425669" y="3579709"/>
            <a:ext cx="423863" cy="623887"/>
          </a:xfrm>
          <a:custGeom>
            <a:avLst/>
            <a:gdLst>
              <a:gd name="T0" fmla="*/ 1658 w 1913"/>
              <a:gd name="T1" fmla="*/ 1015 h 2816"/>
              <a:gd name="T2" fmla="*/ 1437 w 1913"/>
              <a:gd name="T3" fmla="*/ 1143 h 2816"/>
              <a:gd name="T4" fmla="*/ 1314 w 1913"/>
              <a:gd name="T5" fmla="*/ 1153 h 2816"/>
              <a:gd name="T6" fmla="*/ 1204 w 1913"/>
              <a:gd name="T7" fmla="*/ 1145 h 2816"/>
              <a:gd name="T8" fmla="*/ 1204 w 1913"/>
              <a:gd name="T9" fmla="*/ 0 h 2816"/>
              <a:gd name="T10" fmla="*/ 60 w 1913"/>
              <a:gd name="T11" fmla="*/ 0 h 2816"/>
              <a:gd name="T12" fmla="*/ 600 w 1913"/>
              <a:gd name="T13" fmla="*/ 539 h 2816"/>
              <a:gd name="T14" fmla="*/ 0 w 1913"/>
              <a:gd name="T15" fmla="*/ 1139 h 2816"/>
              <a:gd name="T16" fmla="*/ 600 w 1913"/>
              <a:gd name="T17" fmla="*/ 1739 h 2816"/>
              <a:gd name="T18" fmla="*/ 0 w 1913"/>
              <a:gd name="T19" fmla="*/ 2339 h 2816"/>
              <a:gd name="T20" fmla="*/ 477 w 1913"/>
              <a:gd name="T21" fmla="*/ 2816 h 2816"/>
              <a:gd name="T22" fmla="*/ 1204 w 1913"/>
              <a:gd name="T23" fmla="*/ 2816 h 2816"/>
              <a:gd name="T24" fmla="*/ 1204 w 1913"/>
              <a:gd name="T25" fmla="*/ 1391 h 2816"/>
              <a:gd name="T26" fmla="*/ 1308 w 1913"/>
              <a:gd name="T27" fmla="*/ 1387 h 2816"/>
              <a:gd name="T28" fmla="*/ 1435 w 1913"/>
              <a:gd name="T29" fmla="*/ 1394 h 2816"/>
              <a:gd name="T30" fmla="*/ 1658 w 1913"/>
              <a:gd name="T31" fmla="*/ 1525 h 2816"/>
              <a:gd name="T32" fmla="*/ 1913 w 1913"/>
              <a:gd name="T33" fmla="*/ 1270 h 2816"/>
              <a:gd name="T34" fmla="*/ 1658 w 1913"/>
              <a:gd name="T35" fmla="*/ 1015 h 2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913" h="2816">
                <a:moveTo>
                  <a:pt x="1658" y="1015"/>
                </a:moveTo>
                <a:cubicBezTo>
                  <a:pt x="1563" y="1015"/>
                  <a:pt x="1481" y="1066"/>
                  <a:pt x="1437" y="1143"/>
                </a:cubicBezTo>
                <a:cubicBezTo>
                  <a:pt x="1401" y="1148"/>
                  <a:pt x="1356" y="1153"/>
                  <a:pt x="1314" y="1153"/>
                </a:cubicBezTo>
                <a:cubicBezTo>
                  <a:pt x="1278" y="1153"/>
                  <a:pt x="1239" y="1149"/>
                  <a:pt x="1204" y="1145"/>
                </a:cubicBezTo>
                <a:lnTo>
                  <a:pt x="1204" y="0"/>
                </a:lnTo>
                <a:lnTo>
                  <a:pt x="60" y="0"/>
                </a:lnTo>
                <a:lnTo>
                  <a:pt x="600" y="539"/>
                </a:lnTo>
                <a:lnTo>
                  <a:pt x="0" y="1139"/>
                </a:lnTo>
                <a:lnTo>
                  <a:pt x="600" y="1739"/>
                </a:lnTo>
                <a:lnTo>
                  <a:pt x="0" y="2339"/>
                </a:lnTo>
                <a:lnTo>
                  <a:pt x="477" y="2816"/>
                </a:lnTo>
                <a:lnTo>
                  <a:pt x="1204" y="2816"/>
                </a:lnTo>
                <a:lnTo>
                  <a:pt x="1204" y="1391"/>
                </a:lnTo>
                <a:cubicBezTo>
                  <a:pt x="1231" y="1389"/>
                  <a:pt x="1265" y="1387"/>
                  <a:pt x="1308" y="1387"/>
                </a:cubicBezTo>
                <a:cubicBezTo>
                  <a:pt x="1364" y="1387"/>
                  <a:pt x="1405" y="1390"/>
                  <a:pt x="1435" y="1394"/>
                </a:cubicBezTo>
                <a:cubicBezTo>
                  <a:pt x="1479" y="1472"/>
                  <a:pt x="1562" y="1525"/>
                  <a:pt x="1658" y="1525"/>
                </a:cubicBezTo>
                <a:cubicBezTo>
                  <a:pt x="1799" y="1525"/>
                  <a:pt x="1913" y="1411"/>
                  <a:pt x="1913" y="1270"/>
                </a:cubicBezTo>
                <a:cubicBezTo>
                  <a:pt x="1913" y="1129"/>
                  <a:pt x="1799" y="1015"/>
                  <a:pt x="1658" y="101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 dirty="0"/>
          </a:p>
        </p:txBody>
      </p:sp>
      <p:sp>
        <p:nvSpPr>
          <p:cNvPr id="32" name="Freeform 14">
            <a:extLst>
              <a:ext uri="{FF2B5EF4-FFF2-40B4-BE49-F238E27FC236}">
                <a16:creationId xmlns:a16="http://schemas.microsoft.com/office/drawing/2014/main" id="{E9EB226C-CB78-0025-0CDF-F1FB3B0C3F70}"/>
              </a:ext>
            </a:extLst>
          </p:cNvPr>
          <p:cNvSpPr>
            <a:spLocks/>
          </p:cNvSpPr>
          <p:nvPr/>
        </p:nvSpPr>
        <p:spPr bwMode="auto">
          <a:xfrm rot="16200000">
            <a:off x="6590298" y="3302465"/>
            <a:ext cx="246460" cy="772715"/>
          </a:xfrm>
          <a:custGeom>
            <a:avLst/>
            <a:gdLst>
              <a:gd name="T0" fmla="*/ 1117 w 1117"/>
              <a:gd name="T1" fmla="*/ 2816 h 3488"/>
              <a:gd name="T2" fmla="*/ 1117 w 1117"/>
              <a:gd name="T3" fmla="*/ 0 h 3488"/>
              <a:gd name="T4" fmla="*/ 0 w 1117"/>
              <a:gd name="T5" fmla="*/ 0 h 3488"/>
              <a:gd name="T6" fmla="*/ 0 w 1117"/>
              <a:gd name="T7" fmla="*/ 1086 h 3488"/>
              <a:gd name="T8" fmla="*/ 13 w 1117"/>
              <a:gd name="T9" fmla="*/ 1086 h 3488"/>
              <a:gd name="T10" fmla="*/ 76 w 1117"/>
              <a:gd name="T11" fmla="*/ 1084 h 3488"/>
              <a:gd name="T12" fmla="*/ 354 w 1117"/>
              <a:gd name="T13" fmla="*/ 935 h 3488"/>
              <a:gd name="T14" fmla="*/ 689 w 1117"/>
              <a:gd name="T15" fmla="*/ 1270 h 3488"/>
              <a:gd name="T16" fmla="*/ 354 w 1117"/>
              <a:gd name="T17" fmla="*/ 1605 h 3488"/>
              <a:gd name="T18" fmla="*/ 75 w 1117"/>
              <a:gd name="T19" fmla="*/ 1455 h 3488"/>
              <a:gd name="T20" fmla="*/ 4 w 1117"/>
              <a:gd name="T21" fmla="*/ 1454 h 3488"/>
              <a:gd name="T22" fmla="*/ 0 w 1117"/>
              <a:gd name="T23" fmla="*/ 1454 h 3488"/>
              <a:gd name="T24" fmla="*/ 0 w 1117"/>
              <a:gd name="T25" fmla="*/ 2816 h 3488"/>
              <a:gd name="T26" fmla="*/ 427 w 1117"/>
              <a:gd name="T27" fmla="*/ 2816 h 3488"/>
              <a:gd name="T28" fmla="*/ 429 w 1117"/>
              <a:gd name="T29" fmla="*/ 2884 h 3488"/>
              <a:gd name="T30" fmla="*/ 422 w 1117"/>
              <a:gd name="T31" fmla="*/ 3011 h 3488"/>
              <a:gd name="T32" fmla="*/ 291 w 1117"/>
              <a:gd name="T33" fmla="*/ 3233 h 3488"/>
              <a:gd name="T34" fmla="*/ 546 w 1117"/>
              <a:gd name="T35" fmla="*/ 3488 h 3488"/>
              <a:gd name="T36" fmla="*/ 801 w 1117"/>
              <a:gd name="T37" fmla="*/ 3233 h 3488"/>
              <a:gd name="T38" fmla="*/ 673 w 1117"/>
              <a:gd name="T39" fmla="*/ 3013 h 3488"/>
              <a:gd name="T40" fmla="*/ 663 w 1117"/>
              <a:gd name="T41" fmla="*/ 2889 h 3488"/>
              <a:gd name="T42" fmla="*/ 667 w 1117"/>
              <a:gd name="T43" fmla="*/ 2816 h 3488"/>
              <a:gd name="T44" fmla="*/ 1117 w 1117"/>
              <a:gd name="T45" fmla="*/ 2816 h 3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17" h="3488">
                <a:moveTo>
                  <a:pt x="1117" y="2816"/>
                </a:moveTo>
                <a:lnTo>
                  <a:pt x="1117" y="0"/>
                </a:lnTo>
                <a:lnTo>
                  <a:pt x="0" y="0"/>
                </a:lnTo>
                <a:lnTo>
                  <a:pt x="0" y="1086"/>
                </a:lnTo>
                <a:cubicBezTo>
                  <a:pt x="4" y="1086"/>
                  <a:pt x="9" y="1086"/>
                  <a:pt x="13" y="1086"/>
                </a:cubicBezTo>
                <a:cubicBezTo>
                  <a:pt x="33" y="1086"/>
                  <a:pt x="55" y="1085"/>
                  <a:pt x="76" y="1084"/>
                </a:cubicBezTo>
                <a:cubicBezTo>
                  <a:pt x="136" y="994"/>
                  <a:pt x="238" y="935"/>
                  <a:pt x="354" y="935"/>
                </a:cubicBezTo>
                <a:cubicBezTo>
                  <a:pt x="539" y="935"/>
                  <a:pt x="689" y="1085"/>
                  <a:pt x="689" y="1270"/>
                </a:cubicBezTo>
                <a:cubicBezTo>
                  <a:pt x="689" y="1455"/>
                  <a:pt x="539" y="1605"/>
                  <a:pt x="354" y="1605"/>
                </a:cubicBezTo>
                <a:cubicBezTo>
                  <a:pt x="237" y="1605"/>
                  <a:pt x="135" y="1545"/>
                  <a:pt x="75" y="1455"/>
                </a:cubicBezTo>
                <a:cubicBezTo>
                  <a:pt x="53" y="1454"/>
                  <a:pt x="30" y="1454"/>
                  <a:pt x="4" y="1454"/>
                </a:cubicBezTo>
                <a:cubicBezTo>
                  <a:pt x="3" y="1454"/>
                  <a:pt x="1" y="1454"/>
                  <a:pt x="0" y="1454"/>
                </a:cubicBezTo>
                <a:lnTo>
                  <a:pt x="0" y="2816"/>
                </a:lnTo>
                <a:lnTo>
                  <a:pt x="427" y="2816"/>
                </a:lnTo>
                <a:cubicBezTo>
                  <a:pt x="428" y="2836"/>
                  <a:pt x="429" y="2858"/>
                  <a:pt x="429" y="2884"/>
                </a:cubicBezTo>
                <a:cubicBezTo>
                  <a:pt x="429" y="2940"/>
                  <a:pt x="426" y="2981"/>
                  <a:pt x="422" y="3011"/>
                </a:cubicBezTo>
                <a:cubicBezTo>
                  <a:pt x="344" y="3054"/>
                  <a:pt x="291" y="3138"/>
                  <a:pt x="291" y="3233"/>
                </a:cubicBezTo>
                <a:cubicBezTo>
                  <a:pt x="291" y="3374"/>
                  <a:pt x="405" y="3488"/>
                  <a:pt x="546" y="3488"/>
                </a:cubicBezTo>
                <a:cubicBezTo>
                  <a:pt x="687" y="3488"/>
                  <a:pt x="801" y="3374"/>
                  <a:pt x="801" y="3233"/>
                </a:cubicBezTo>
                <a:cubicBezTo>
                  <a:pt x="801" y="3139"/>
                  <a:pt x="750" y="3057"/>
                  <a:pt x="673" y="3013"/>
                </a:cubicBezTo>
                <a:cubicBezTo>
                  <a:pt x="668" y="2977"/>
                  <a:pt x="663" y="2931"/>
                  <a:pt x="663" y="2889"/>
                </a:cubicBezTo>
                <a:cubicBezTo>
                  <a:pt x="663" y="2866"/>
                  <a:pt x="664" y="2841"/>
                  <a:pt x="667" y="2816"/>
                </a:cubicBezTo>
                <a:lnTo>
                  <a:pt x="1117" y="281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B0824AD-C5DA-E473-4E06-2D250311C60E}"/>
              </a:ext>
            </a:extLst>
          </p:cNvPr>
          <p:cNvGrpSpPr/>
          <p:nvPr/>
        </p:nvGrpSpPr>
        <p:grpSpPr>
          <a:xfrm>
            <a:off x="5675103" y="2102245"/>
            <a:ext cx="3060138" cy="1200598"/>
            <a:chOff x="5534803" y="1659992"/>
            <a:chExt cx="4080184" cy="1600796"/>
          </a:xfrm>
        </p:grpSpPr>
        <p:sp>
          <p:nvSpPr>
            <p:cNvPr id="37" name="자유형: 도형 223">
              <a:extLst>
                <a:ext uri="{FF2B5EF4-FFF2-40B4-BE49-F238E27FC236}">
                  <a16:creationId xmlns:a16="http://schemas.microsoft.com/office/drawing/2014/main" id="{9FCE0BBD-06EB-B097-9346-F4C585D3BB94}"/>
                </a:ext>
              </a:extLst>
            </p:cNvPr>
            <p:cNvSpPr/>
            <p:nvPr/>
          </p:nvSpPr>
          <p:spPr>
            <a:xfrm>
              <a:off x="5534803" y="1659992"/>
              <a:ext cx="831851" cy="1600796"/>
            </a:xfrm>
            <a:custGeom>
              <a:avLst/>
              <a:gdLst>
                <a:gd name="connsiteX0" fmla="*/ 0 w 826718"/>
                <a:gd name="connsiteY0" fmla="*/ 588723 h 588723"/>
                <a:gd name="connsiteX1" fmla="*/ 300625 w 826718"/>
                <a:gd name="connsiteY1" fmla="*/ 0 h 588723"/>
                <a:gd name="connsiteX2" fmla="*/ 826718 w 826718"/>
                <a:gd name="connsiteY2" fmla="*/ 0 h 58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6718" h="588723">
                  <a:moveTo>
                    <a:pt x="0" y="588723"/>
                  </a:moveTo>
                  <a:lnTo>
                    <a:pt x="300625" y="0"/>
                  </a:lnTo>
                  <a:lnTo>
                    <a:pt x="826718" y="0"/>
                  </a:lnTo>
                </a:path>
              </a:pathLst>
            </a:custGeom>
            <a:noFill/>
            <a:ln cap="rnd">
              <a:solidFill>
                <a:srgbClr val="7AA116"/>
              </a:solidFill>
              <a:prstDash val="sysDot"/>
              <a:headEnd type="none"/>
              <a:tailEnd type="oval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sp>
          <p:nvSpPr>
            <p:cNvPr id="38" name="직사각형 22">
              <a:extLst>
                <a:ext uri="{FF2B5EF4-FFF2-40B4-BE49-F238E27FC236}">
                  <a16:creationId xmlns:a16="http://schemas.microsoft.com/office/drawing/2014/main" id="{7EC22A43-ABDB-6711-09C9-75A421B0C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0393" y="1952741"/>
              <a:ext cx="3474594" cy="4185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685800">
                <a:lnSpc>
                  <a:spcPct val="80000"/>
                </a:lnSpc>
                <a:spcAft>
                  <a:spcPts val="150"/>
                </a:spcAft>
              </a:pPr>
              <a:r>
                <a:rPr lang="en-US" altLang="ko-KR" b="1" dirty="0">
                  <a:solidFill>
                    <a:srgbClr val="7AA116"/>
                  </a:solidFill>
                  <a:latin typeface="+mj-lt"/>
                </a:rPr>
                <a:t>AWS</a:t>
              </a:r>
              <a:r>
                <a:rPr lang="ko-KR" altLang="en-US" b="1" dirty="0">
                  <a:solidFill>
                    <a:srgbClr val="7AA116"/>
                  </a:solidFill>
                  <a:latin typeface="+mj-lt"/>
                </a:rPr>
                <a:t> </a:t>
              </a:r>
              <a:r>
                <a:rPr lang="en-US" altLang="ko-KR" b="1" dirty="0">
                  <a:solidFill>
                    <a:srgbClr val="7AA116"/>
                  </a:solidFill>
                  <a:latin typeface="+mj-lt"/>
                </a:rPr>
                <a:t>Backup</a:t>
              </a:r>
            </a:p>
          </p:txBody>
        </p:sp>
        <p:sp>
          <p:nvSpPr>
            <p:cNvPr id="39" name="직사각형 22">
              <a:extLst>
                <a:ext uri="{FF2B5EF4-FFF2-40B4-BE49-F238E27FC236}">
                  <a16:creationId xmlns:a16="http://schemas.microsoft.com/office/drawing/2014/main" id="{2B7E2E77-A5E2-5490-F74E-A8EA46AC123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884194" y="2367833"/>
              <a:ext cx="3474592" cy="276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defTabSz="685800">
                <a:lnSpc>
                  <a:spcPts val="900"/>
                </a:lnSpc>
              </a:pPr>
              <a:r>
                <a:rPr lang="ko-KR" altLang="en-US" sz="1100" dirty="0">
                  <a:solidFill>
                    <a:srgbClr val="7AA116"/>
                  </a:solidFill>
                  <a:ea typeface="맑은 고딕" pitchFamily="50" charset="-127"/>
                </a:rPr>
                <a:t>백업 생성 및 저장기간 설정</a:t>
              </a:r>
              <a:endParaRPr lang="en-US" altLang="ko" sz="1100" dirty="0">
                <a:solidFill>
                  <a:srgbClr val="7AA116"/>
                </a:solidFill>
                <a:ea typeface="맑은 고딕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A8690CA-E26A-E0F1-4FD4-CD2D8E5BEF2F}"/>
              </a:ext>
            </a:extLst>
          </p:cNvPr>
          <p:cNvGrpSpPr/>
          <p:nvPr/>
        </p:nvGrpSpPr>
        <p:grpSpPr>
          <a:xfrm>
            <a:off x="7379365" y="2715962"/>
            <a:ext cx="2975830" cy="1504051"/>
            <a:chOff x="7379365" y="2715962"/>
            <a:chExt cx="2975830" cy="1504051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EFABBFCA-60DD-EC06-3FB7-F3ABF9209EC1}"/>
                </a:ext>
              </a:extLst>
            </p:cNvPr>
            <p:cNvGrpSpPr/>
            <p:nvPr/>
          </p:nvGrpSpPr>
          <p:grpSpPr>
            <a:xfrm>
              <a:off x="7379365" y="3103890"/>
              <a:ext cx="2975830" cy="1116123"/>
              <a:chOff x="7807153" y="2995515"/>
              <a:chExt cx="3967773" cy="1488162"/>
            </a:xfrm>
          </p:grpSpPr>
          <p:sp>
            <p:nvSpPr>
              <p:cNvPr id="45" name="자유형: 도형 192">
                <a:extLst>
                  <a:ext uri="{FF2B5EF4-FFF2-40B4-BE49-F238E27FC236}">
                    <a16:creationId xmlns:a16="http://schemas.microsoft.com/office/drawing/2014/main" id="{48C82623-3694-B760-958B-F22A08E2E0BD}"/>
                  </a:ext>
                </a:extLst>
              </p:cNvPr>
              <p:cNvSpPr/>
              <p:nvPr/>
            </p:nvSpPr>
            <p:spPr>
              <a:xfrm>
                <a:off x="7807153" y="2995515"/>
                <a:ext cx="1636928" cy="503770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915AEF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46" name="직사각형 22">
                <a:extLst>
                  <a:ext uri="{FF2B5EF4-FFF2-40B4-BE49-F238E27FC236}">
                    <a16:creationId xmlns:a16="http://schemas.microsoft.com/office/drawing/2014/main" id="{9B4217ED-6243-5B18-0C73-0B075E4E0F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00902" y="3298632"/>
                <a:ext cx="2636400" cy="41857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" b="1" dirty="0">
                    <a:solidFill>
                      <a:srgbClr val="915AEF"/>
                    </a:solidFill>
                    <a:latin typeface="+mj-lt"/>
                  </a:rPr>
                  <a:t>Transit Gateway</a:t>
                </a:r>
                <a:endParaRPr lang="en-US" altLang="ko-KR" b="1" dirty="0">
                  <a:solidFill>
                    <a:srgbClr val="915AEF"/>
                  </a:solidFill>
                  <a:latin typeface="+mj-lt"/>
                </a:endParaRPr>
              </a:p>
            </p:txBody>
          </p:sp>
          <p:sp>
            <p:nvSpPr>
              <p:cNvPr id="47" name="직사각형 22">
                <a:extLst>
                  <a:ext uri="{FF2B5EF4-FFF2-40B4-BE49-F238E27FC236}">
                    <a16:creationId xmlns:a16="http://schemas.microsoft.com/office/drawing/2014/main" id="{E02E0D08-665F-69B7-176D-E2839EF13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8300334" y="3745014"/>
                <a:ext cx="3474592" cy="73866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 defTabSz="685800"/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많은 </a:t>
                </a:r>
                <a:r>
                  <a:rPr lang="en-US" altLang="ko-KR" sz="1000" dirty="0">
                    <a:solidFill>
                      <a:srgbClr val="915AEF"/>
                    </a:solidFill>
                    <a:ea typeface="맑은 고딕" pitchFamily="50" charset="-127"/>
                  </a:rPr>
                  <a:t>VPC </a:t>
                </a:r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중앙관리 가능</a:t>
                </a:r>
                <a:endParaRPr lang="en-US" altLang="ko-KR" sz="1000" dirty="0">
                  <a:solidFill>
                    <a:srgbClr val="915AEF"/>
                  </a:solidFill>
                  <a:ea typeface="맑은 고딕" pitchFamily="50" charset="-127"/>
                </a:endParaRPr>
              </a:p>
              <a:p>
                <a:pPr algn="ctr" defTabSz="685800"/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지정된 </a:t>
                </a:r>
                <a:r>
                  <a:rPr lang="en-US" altLang="ko-KR" sz="1000" dirty="0">
                    <a:solidFill>
                      <a:srgbClr val="915AEF"/>
                    </a:solidFill>
                    <a:ea typeface="맑은 고딕" pitchFamily="50" charset="-127"/>
                  </a:rPr>
                  <a:t>IP</a:t>
                </a:r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만 접속  설정</a:t>
                </a:r>
                <a:endParaRPr lang="en-US" altLang="ko-KR" sz="1000" dirty="0">
                  <a:solidFill>
                    <a:srgbClr val="915AEF"/>
                  </a:solidFill>
                  <a:ea typeface="맑은 고딕" pitchFamily="50" charset="-127"/>
                </a:endParaRPr>
              </a:p>
              <a:p>
                <a:pPr algn="ctr" defTabSz="685800"/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암호화 전송 가능</a:t>
                </a:r>
                <a:r>
                  <a:rPr lang="en-US" altLang="ko-KR" sz="1000" dirty="0">
                    <a:solidFill>
                      <a:srgbClr val="915AEF"/>
                    </a:solidFill>
                    <a:ea typeface="맑은 고딕" pitchFamily="50" charset="-127"/>
                  </a:rPr>
                  <a:t> </a:t>
                </a:r>
                <a:endParaRPr lang="en-US" altLang="ko" sz="1000" dirty="0">
                  <a:solidFill>
                    <a:srgbClr val="915AEF"/>
                  </a:solidFill>
                  <a:ea typeface="맑은 고딕" pitchFamily="50" charset="-127"/>
                </a:endParaRPr>
              </a:p>
            </p:txBody>
          </p:sp>
        </p:grpSp>
        <p:pic>
          <p:nvPicPr>
            <p:cNvPr id="44" name="Graphic 7">
              <a:extLst>
                <a:ext uri="{FF2B5EF4-FFF2-40B4-BE49-F238E27FC236}">
                  <a16:creationId xmlns:a16="http://schemas.microsoft.com/office/drawing/2014/main" id="{1026D2A6-005D-C37F-E6A1-5B8899478B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4840" y="2715962"/>
              <a:ext cx="601520" cy="601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476E436-C16B-BCDF-4EC6-CE5D2C0186B7}"/>
              </a:ext>
            </a:extLst>
          </p:cNvPr>
          <p:cNvGrpSpPr/>
          <p:nvPr/>
        </p:nvGrpSpPr>
        <p:grpSpPr>
          <a:xfrm>
            <a:off x="7194320" y="3905720"/>
            <a:ext cx="4070262" cy="2113186"/>
            <a:chOff x="7194320" y="3905720"/>
            <a:chExt cx="4070262" cy="2113186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0F3BAE2-CF28-4501-DC00-FCE6C05CC0E2}"/>
                </a:ext>
              </a:extLst>
            </p:cNvPr>
            <p:cNvGrpSpPr/>
            <p:nvPr/>
          </p:nvGrpSpPr>
          <p:grpSpPr>
            <a:xfrm>
              <a:off x="7194320" y="3905720"/>
              <a:ext cx="4070262" cy="2113186"/>
              <a:chOff x="7560427" y="4064627"/>
              <a:chExt cx="5427015" cy="2817579"/>
            </a:xfrm>
          </p:grpSpPr>
          <p:sp>
            <p:nvSpPr>
              <p:cNvPr id="51" name="자유형: 도형 217">
                <a:extLst>
                  <a:ext uri="{FF2B5EF4-FFF2-40B4-BE49-F238E27FC236}">
                    <a16:creationId xmlns:a16="http://schemas.microsoft.com/office/drawing/2014/main" id="{EAFE37DD-F6A8-090A-4717-210AD3B52BA2}"/>
                  </a:ext>
                </a:extLst>
              </p:cNvPr>
              <p:cNvSpPr/>
              <p:nvPr/>
            </p:nvSpPr>
            <p:spPr>
              <a:xfrm flipV="1">
                <a:off x="7560427" y="4064627"/>
                <a:ext cx="2161546" cy="1650865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5EA136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52" name="직사각형 22">
                <a:extLst>
                  <a:ext uri="{FF2B5EF4-FFF2-40B4-BE49-F238E27FC236}">
                    <a16:creationId xmlns:a16="http://schemas.microsoft.com/office/drawing/2014/main" id="{754A8AD8-4B07-6513-4F7A-7AAFB01C08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12849" y="6201884"/>
                <a:ext cx="3474593" cy="38574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-KR" sz="1600" b="1" dirty="0">
                    <a:solidFill>
                      <a:srgbClr val="5EA136"/>
                    </a:solidFill>
                    <a:latin typeface="+mj-lt"/>
                  </a:rPr>
                  <a:t>Amazon S3</a:t>
                </a:r>
              </a:p>
            </p:txBody>
          </p:sp>
          <p:sp>
            <p:nvSpPr>
              <p:cNvPr id="53" name="직사각형 22">
                <a:extLst>
                  <a:ext uri="{FF2B5EF4-FFF2-40B4-BE49-F238E27FC236}">
                    <a16:creationId xmlns:a16="http://schemas.microsoft.com/office/drawing/2014/main" id="{C48ADE4C-ADC6-6A7C-5C57-6B24B6805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9035831" y="6605208"/>
                <a:ext cx="3474590" cy="27699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defTabSz="685800">
                  <a:lnSpc>
                    <a:spcPts val="900"/>
                  </a:lnSpc>
                </a:pPr>
                <a:r>
                  <a:rPr lang="ko-KR" altLang="en-US" sz="1050" dirty="0">
                    <a:solidFill>
                      <a:srgbClr val="5EA136"/>
                    </a:solidFill>
                    <a:ea typeface="맑은 고딕" pitchFamily="50" charset="-127"/>
                  </a:rPr>
                  <a:t>기록 보관 및 스토리지 역할</a:t>
                </a:r>
                <a:endParaRPr lang="en-US" altLang="ko" sz="1050" dirty="0">
                  <a:solidFill>
                    <a:srgbClr val="5EA136"/>
                  </a:solidFill>
                  <a:ea typeface="맑은 고딕" pitchFamily="50" charset="-127"/>
                </a:endParaRPr>
              </a:p>
            </p:txBody>
          </p:sp>
        </p:grpSp>
        <p:pic>
          <p:nvPicPr>
            <p:cNvPr id="50" name="Graphic 8">
              <a:extLst>
                <a:ext uri="{FF2B5EF4-FFF2-40B4-BE49-F238E27FC236}">
                  <a16:creationId xmlns:a16="http://schemas.microsoft.com/office/drawing/2014/main" id="{D74BC700-B00A-E2E1-F88F-972C847C5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6908" y="4889720"/>
              <a:ext cx="565752" cy="565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56A231C-CFF2-07E3-410D-8D01C9A5434A}"/>
              </a:ext>
            </a:extLst>
          </p:cNvPr>
          <p:cNvGrpSpPr/>
          <p:nvPr/>
        </p:nvGrpSpPr>
        <p:grpSpPr>
          <a:xfrm>
            <a:off x="5711881" y="4391152"/>
            <a:ext cx="2639352" cy="1115932"/>
            <a:chOff x="5711881" y="4391152"/>
            <a:chExt cx="2639352" cy="1115932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C1576671-3F54-4BA9-A04D-6FFD420D36CD}"/>
                </a:ext>
              </a:extLst>
            </p:cNvPr>
            <p:cNvGrpSpPr/>
            <p:nvPr/>
          </p:nvGrpSpPr>
          <p:grpSpPr>
            <a:xfrm>
              <a:off x="5711881" y="4391152"/>
              <a:ext cx="2639352" cy="1115932"/>
              <a:chOff x="5576840" y="4589030"/>
              <a:chExt cx="3519136" cy="1487907"/>
            </a:xfrm>
          </p:grpSpPr>
          <p:sp>
            <p:nvSpPr>
              <p:cNvPr id="57" name="자유형: 도형 220">
                <a:extLst>
                  <a:ext uri="{FF2B5EF4-FFF2-40B4-BE49-F238E27FC236}">
                    <a16:creationId xmlns:a16="http://schemas.microsoft.com/office/drawing/2014/main" id="{AAD515AE-0B11-F878-0D31-7A7EE23D85B8}"/>
                  </a:ext>
                </a:extLst>
              </p:cNvPr>
              <p:cNvSpPr/>
              <p:nvPr/>
            </p:nvSpPr>
            <p:spPr>
              <a:xfrm flipV="1">
                <a:off x="5576840" y="4589030"/>
                <a:ext cx="831851" cy="527928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CF424D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58" name="직사각형 22">
                <a:extLst>
                  <a:ext uri="{FF2B5EF4-FFF2-40B4-BE49-F238E27FC236}">
                    <a16:creationId xmlns:a16="http://schemas.microsoft.com/office/drawing/2014/main" id="{218BE094-7672-D48E-764C-C502E79168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8691" y="5337055"/>
                <a:ext cx="1369815" cy="41857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-KR" b="1" dirty="0" err="1">
                    <a:solidFill>
                      <a:srgbClr val="C00000"/>
                    </a:solidFill>
                    <a:latin typeface="+mj-lt"/>
                  </a:rPr>
                  <a:t>keyPair</a:t>
                </a:r>
                <a:endParaRPr lang="en-US" altLang="ko-KR" b="1" dirty="0">
                  <a:solidFill>
                    <a:srgbClr val="C00000"/>
                  </a:solidFill>
                  <a:latin typeface="+mj-lt"/>
                </a:endParaRPr>
              </a:p>
            </p:txBody>
          </p:sp>
          <p:sp>
            <p:nvSpPr>
              <p:cNvPr id="59" name="직사각형 22">
                <a:extLst>
                  <a:ext uri="{FF2B5EF4-FFF2-40B4-BE49-F238E27FC236}">
                    <a16:creationId xmlns:a16="http://schemas.microsoft.com/office/drawing/2014/main" id="{FCEF156A-E9F8-7670-6B5D-9FCAC0BC15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5621385" y="5799939"/>
                <a:ext cx="3474591" cy="27699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defTabSz="685800">
                  <a:lnSpc>
                    <a:spcPts val="900"/>
                  </a:lnSpc>
                </a:pPr>
                <a:r>
                  <a:rPr lang="ko-KR" altLang="en-US" sz="1050" dirty="0">
                    <a:solidFill>
                      <a:srgbClr val="CF424D"/>
                    </a:solidFill>
                    <a:ea typeface="맑은 고딕" pitchFamily="50" charset="-127"/>
                  </a:rPr>
                  <a:t>암호화 통신을 위한 공개키 알고리즘</a:t>
                </a:r>
                <a:endParaRPr lang="en-US" altLang="ko" sz="1050" dirty="0">
                  <a:solidFill>
                    <a:srgbClr val="CF424D"/>
                  </a:solidFill>
                  <a:ea typeface="맑은 고딕" pitchFamily="50" charset="-127"/>
                </a:endParaRPr>
              </a:p>
            </p:txBody>
          </p:sp>
        </p:grpSp>
        <p:pic>
          <p:nvPicPr>
            <p:cNvPr id="56" name="Graphic 33">
              <a:extLst>
                <a:ext uri="{FF2B5EF4-FFF2-40B4-BE49-F238E27FC236}">
                  <a16:creationId xmlns:a16="http://schemas.microsoft.com/office/drawing/2014/main" id="{9DBCA046-F5C7-7BB2-DE05-5CA18DD90E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4335" y="4467016"/>
              <a:ext cx="648805" cy="630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21771D5-742D-23A3-6785-066A1BB6FB7E}"/>
              </a:ext>
            </a:extLst>
          </p:cNvPr>
          <p:cNvGrpSpPr/>
          <p:nvPr/>
        </p:nvGrpSpPr>
        <p:grpSpPr>
          <a:xfrm>
            <a:off x="2063552" y="4354432"/>
            <a:ext cx="2785054" cy="1309839"/>
            <a:chOff x="2063552" y="4354432"/>
            <a:chExt cx="2785054" cy="1309839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35F1882C-1A9F-5CB0-DFE8-70D99DAED801}"/>
                </a:ext>
              </a:extLst>
            </p:cNvPr>
            <p:cNvGrpSpPr/>
            <p:nvPr/>
          </p:nvGrpSpPr>
          <p:grpSpPr>
            <a:xfrm>
              <a:off x="2063552" y="4354432"/>
              <a:ext cx="2785054" cy="1309839"/>
              <a:chOff x="719403" y="4662907"/>
              <a:chExt cx="3713405" cy="1746452"/>
            </a:xfrm>
          </p:grpSpPr>
          <p:sp>
            <p:nvSpPr>
              <p:cNvPr id="63" name="직사각형 22">
                <a:extLst>
                  <a:ext uri="{FF2B5EF4-FFF2-40B4-BE49-F238E27FC236}">
                    <a16:creationId xmlns:a16="http://schemas.microsoft.com/office/drawing/2014/main" id="{A845F899-5018-A33D-6445-F318E98151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3503" y="5753794"/>
                <a:ext cx="2479496" cy="41857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" b="1" dirty="0">
                    <a:solidFill>
                      <a:srgbClr val="F6484A"/>
                    </a:solidFill>
                    <a:latin typeface="+mj-lt"/>
                  </a:rPr>
                  <a:t>AWS WAF </a:t>
                </a:r>
                <a:endParaRPr lang="en-US" altLang="ko-KR" b="1" dirty="0">
                  <a:solidFill>
                    <a:srgbClr val="F6484A"/>
                  </a:solidFill>
                  <a:latin typeface="+mj-lt"/>
                </a:endParaRPr>
              </a:p>
            </p:txBody>
          </p:sp>
          <p:sp>
            <p:nvSpPr>
              <p:cNvPr id="64" name="직사각형 22">
                <a:extLst>
                  <a:ext uri="{FF2B5EF4-FFF2-40B4-BE49-F238E27FC236}">
                    <a16:creationId xmlns:a16="http://schemas.microsoft.com/office/drawing/2014/main" id="{CF35A3FD-DACA-DBB6-4E31-8678A8EAC4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719403" y="6132360"/>
                <a:ext cx="3474592" cy="27699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r" defTabSz="685800">
                  <a:lnSpc>
                    <a:spcPts val="900"/>
                  </a:lnSpc>
                </a:pPr>
                <a:r>
                  <a:rPr lang="en-US" altLang="ko" sz="1050" dirty="0">
                    <a:solidFill>
                      <a:srgbClr val="F6484A"/>
                    </a:solidFill>
                    <a:ea typeface="맑은 고딕" pitchFamily="50" charset="-127"/>
                  </a:rPr>
                  <a:t>Rules</a:t>
                </a:r>
                <a:r>
                  <a:rPr lang="ko-KR" altLang="en-US" sz="1050" dirty="0">
                    <a:solidFill>
                      <a:srgbClr val="F6484A"/>
                    </a:solidFill>
                    <a:ea typeface="맑은 고딕" pitchFamily="50" charset="-127"/>
                  </a:rPr>
                  <a:t>를 적용해 외부 공격 예방</a:t>
                </a:r>
                <a:endParaRPr lang="en-US" altLang="ko" sz="1050" dirty="0">
                  <a:solidFill>
                    <a:srgbClr val="F6484A"/>
                  </a:solidFill>
                  <a:ea typeface="맑은 고딕" pitchFamily="50" charset="-127"/>
                </a:endParaRPr>
              </a:p>
            </p:txBody>
          </p:sp>
          <p:sp>
            <p:nvSpPr>
              <p:cNvPr id="65" name="자유형: 도형 191">
                <a:extLst>
                  <a:ext uri="{FF2B5EF4-FFF2-40B4-BE49-F238E27FC236}">
                    <a16:creationId xmlns:a16="http://schemas.microsoft.com/office/drawing/2014/main" id="{C88EB85C-D8B8-3E37-BC5B-128694ECD3CE}"/>
                  </a:ext>
                </a:extLst>
              </p:cNvPr>
              <p:cNvSpPr/>
              <p:nvPr/>
            </p:nvSpPr>
            <p:spPr>
              <a:xfrm flipH="1" flipV="1">
                <a:off x="3310714" y="4662907"/>
                <a:ext cx="1122094" cy="588723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F6484A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pic>
          <p:nvPicPr>
            <p:cNvPr id="62" name="Graphic 8">
              <a:extLst>
                <a:ext uri="{FF2B5EF4-FFF2-40B4-BE49-F238E27FC236}">
                  <a16:creationId xmlns:a16="http://schemas.microsoft.com/office/drawing/2014/main" id="{B5B51D22-F41B-C250-2C53-4FDCBF7BDF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3808" y="4499209"/>
              <a:ext cx="644662" cy="644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4401AE53-E40E-D776-E70C-D30C2A4E94A5}"/>
              </a:ext>
            </a:extLst>
          </p:cNvPr>
          <p:cNvGrpSpPr/>
          <p:nvPr/>
        </p:nvGrpSpPr>
        <p:grpSpPr>
          <a:xfrm>
            <a:off x="1819244" y="2253588"/>
            <a:ext cx="3029363" cy="1204063"/>
            <a:chOff x="1819244" y="2253588"/>
            <a:chExt cx="3029363" cy="1204063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D3A28ED-9026-7AF8-15EF-AB1E1C078745}"/>
                </a:ext>
              </a:extLst>
            </p:cNvPr>
            <p:cNvGrpSpPr/>
            <p:nvPr/>
          </p:nvGrpSpPr>
          <p:grpSpPr>
            <a:xfrm>
              <a:off x="1819244" y="2726636"/>
              <a:ext cx="3029363" cy="731015"/>
              <a:chOff x="393658" y="2492509"/>
              <a:chExt cx="4039150" cy="974685"/>
            </a:xfrm>
          </p:grpSpPr>
          <p:sp>
            <p:nvSpPr>
              <p:cNvPr id="69" name="직사각형 22">
                <a:extLst>
                  <a:ext uri="{FF2B5EF4-FFF2-40B4-BE49-F238E27FC236}">
                    <a16:creationId xmlns:a16="http://schemas.microsoft.com/office/drawing/2014/main" id="{34226DD1-6DC1-010A-EC22-5A4FE96654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8456" y="2730815"/>
                <a:ext cx="1833012" cy="4185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-KR" b="1" dirty="0" err="1">
                    <a:solidFill>
                      <a:srgbClr val="EC3E7C"/>
                    </a:solidFill>
                    <a:latin typeface="+mj-lt"/>
                  </a:rPr>
                  <a:t>CloudTrail</a:t>
                </a:r>
                <a:endParaRPr lang="en-US" altLang="ko-KR" b="1" dirty="0">
                  <a:solidFill>
                    <a:srgbClr val="EC3E7C"/>
                  </a:solidFill>
                  <a:latin typeface="+mj-lt"/>
                </a:endParaRPr>
              </a:p>
            </p:txBody>
          </p:sp>
          <p:sp>
            <p:nvSpPr>
              <p:cNvPr id="70" name="직사각형 22">
                <a:extLst>
                  <a:ext uri="{FF2B5EF4-FFF2-40B4-BE49-F238E27FC236}">
                    <a16:creationId xmlns:a16="http://schemas.microsoft.com/office/drawing/2014/main" id="{71BF3CF9-A792-777E-E239-7ABCED4F2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393658" y="3190194"/>
                <a:ext cx="3474592" cy="2770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r" defTabSz="685800">
                  <a:lnSpc>
                    <a:spcPts val="900"/>
                  </a:lnSpc>
                </a:pPr>
                <a:r>
                  <a:rPr lang="ko-KR" altLang="en-US" sz="1100" dirty="0">
                    <a:solidFill>
                      <a:srgbClr val="EC3E7C"/>
                    </a:solidFill>
                    <a:ea typeface="맑은 고딕" pitchFamily="50" charset="-127"/>
                  </a:rPr>
                  <a:t> 로그 및 접근 기록 생성</a:t>
                </a:r>
                <a:endParaRPr lang="en-US" altLang="ko" sz="1100" dirty="0">
                  <a:solidFill>
                    <a:srgbClr val="EC3E7C"/>
                  </a:solidFill>
                  <a:ea typeface="맑은 고딕" pitchFamily="50" charset="-127"/>
                </a:endParaRPr>
              </a:p>
            </p:txBody>
          </p:sp>
          <p:sp>
            <p:nvSpPr>
              <p:cNvPr id="71" name="자유형: 도형 190">
                <a:extLst>
                  <a:ext uri="{FF2B5EF4-FFF2-40B4-BE49-F238E27FC236}">
                    <a16:creationId xmlns:a16="http://schemas.microsoft.com/office/drawing/2014/main" id="{ECA1000A-EEF9-6B32-8372-C1F343E2CAE6}"/>
                  </a:ext>
                </a:extLst>
              </p:cNvPr>
              <p:cNvSpPr/>
              <p:nvPr/>
            </p:nvSpPr>
            <p:spPr>
              <a:xfrm flipH="1">
                <a:off x="3310714" y="2492509"/>
                <a:ext cx="1122094" cy="588723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EC3E7C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pic>
          <p:nvPicPr>
            <p:cNvPr id="68" name="Graphic 23">
              <a:extLst>
                <a:ext uri="{FF2B5EF4-FFF2-40B4-BE49-F238E27FC236}">
                  <a16:creationId xmlns:a16="http://schemas.microsoft.com/office/drawing/2014/main" id="{29BAB4D1-C7FA-B065-D4D0-BDA0765EC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1894" y="2253588"/>
              <a:ext cx="659088" cy="659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2" name="Graphic 43" descr="AWS Backup service icon.">
            <a:extLst>
              <a:ext uri="{FF2B5EF4-FFF2-40B4-BE49-F238E27FC236}">
                <a16:creationId xmlns:a16="http://schemas.microsoft.com/office/drawing/2014/main" id="{C43F1604-664B-82FD-8ED7-4D43008E6E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6528708" y="1677818"/>
            <a:ext cx="601117" cy="601117"/>
          </a:xfrm>
          <a:prstGeom prst="rect">
            <a:avLst/>
          </a:prstGeom>
        </p:spPr>
      </p:pic>
      <p:sp>
        <p:nvSpPr>
          <p:cNvPr id="17" name="내용 개체 틀 36">
            <a:extLst>
              <a:ext uri="{FF2B5EF4-FFF2-40B4-BE49-F238E27FC236}">
                <a16:creationId xmlns:a16="http://schemas.microsoft.com/office/drawing/2014/main" id="{FB395236-4521-024A-7E50-EBC07026F833}"/>
              </a:ext>
            </a:extLst>
          </p:cNvPr>
          <p:cNvSpPr txBox="1">
            <a:spLocks/>
          </p:cNvSpPr>
          <p:nvPr/>
        </p:nvSpPr>
        <p:spPr>
          <a:xfrm>
            <a:off x="515699" y="1268760"/>
            <a:ext cx="10679547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분리에 활용된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주요 리소스</a:t>
            </a:r>
          </a:p>
        </p:txBody>
      </p:sp>
    </p:spTree>
    <p:extLst>
      <p:ext uri="{BB962C8B-B14F-4D97-AF65-F5344CB8AC3E}">
        <p14:creationId xmlns:p14="http://schemas.microsoft.com/office/powerpoint/2010/main" val="941987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877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프로젝트 목표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1DE1A-569B-0DE4-C87B-390A8C878D45}"/>
              </a:ext>
            </a:extLst>
          </p:cNvPr>
          <p:cNvSpPr txBox="1"/>
          <p:nvPr/>
        </p:nvSpPr>
        <p:spPr>
          <a:xfrm>
            <a:off x="622249" y="1083057"/>
            <a:ext cx="5654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프로젝트 목표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5E9A4A-F4DF-1EA7-FACA-D6E42F9B9449}"/>
              </a:ext>
            </a:extLst>
          </p:cNvPr>
          <p:cNvSpPr txBox="1"/>
          <p:nvPr/>
        </p:nvSpPr>
        <p:spPr>
          <a:xfrm>
            <a:off x="823807" y="2525181"/>
            <a:ext cx="8540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 규정에 맞는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 구현 후 동작이 가능한가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9B826B52-C83C-1AAC-F22A-F4EB9D15AEAB}"/>
              </a:ext>
            </a:extLst>
          </p:cNvPr>
          <p:cNvSpPr/>
          <p:nvPr/>
        </p:nvSpPr>
        <p:spPr>
          <a:xfrm rot="10800000">
            <a:off x="779100" y="1876941"/>
            <a:ext cx="1697494" cy="559339"/>
          </a:xfrm>
          <a:custGeom>
            <a:avLst/>
            <a:gdLst>
              <a:gd name="connsiteX0" fmla="*/ 0 w 3149375"/>
              <a:gd name="connsiteY0" fmla="*/ 0 h 692950"/>
              <a:gd name="connsiteX1" fmla="*/ 3149375 w 3149375"/>
              <a:gd name="connsiteY1" fmla="*/ 0 h 692950"/>
              <a:gd name="connsiteX2" fmla="*/ 3149375 w 3149375"/>
              <a:gd name="connsiteY2" fmla="*/ 486874 h 692950"/>
              <a:gd name="connsiteX3" fmla="*/ 2943299 w 3149375"/>
              <a:gd name="connsiteY3" fmla="*/ 692950 h 692950"/>
              <a:gd name="connsiteX4" fmla="*/ 206076 w 3149375"/>
              <a:gd name="connsiteY4" fmla="*/ 692950 h 692950"/>
              <a:gd name="connsiteX5" fmla="*/ 0 w 3149375"/>
              <a:gd name="connsiteY5" fmla="*/ 486874 h 69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9375" h="692950">
                <a:moveTo>
                  <a:pt x="0" y="0"/>
                </a:moveTo>
                <a:lnTo>
                  <a:pt x="3149375" y="0"/>
                </a:lnTo>
                <a:lnTo>
                  <a:pt x="3149375" y="486874"/>
                </a:lnTo>
                <a:cubicBezTo>
                  <a:pt x="3149375" y="600687"/>
                  <a:pt x="3057112" y="692950"/>
                  <a:pt x="2943299" y="692950"/>
                </a:cubicBezTo>
                <a:lnTo>
                  <a:pt x="206076" y="692950"/>
                </a:lnTo>
                <a:cubicBezTo>
                  <a:pt x="92263" y="692950"/>
                  <a:pt x="0" y="600687"/>
                  <a:pt x="0" y="486874"/>
                </a:cubicBezTo>
                <a:close/>
              </a:path>
            </a:pathLst>
          </a:custGeom>
          <a:solidFill>
            <a:srgbClr val="FFC9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7C2E76-66F5-11A1-D705-2E7D5F02BB81}"/>
              </a:ext>
            </a:extLst>
          </p:cNvPr>
          <p:cNvSpPr txBox="1"/>
          <p:nvPr/>
        </p:nvSpPr>
        <p:spPr>
          <a:xfrm>
            <a:off x="823806" y="3163039"/>
            <a:ext cx="9501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 규정에 맞는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 구현 후 관리자가 외부망에서 내부망을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통제할 수 있는가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9DF17B-AA21-07D1-1468-14BFDF03DD9F}"/>
              </a:ext>
            </a:extLst>
          </p:cNvPr>
          <p:cNvSpPr txBox="1"/>
          <p:nvPr/>
        </p:nvSpPr>
        <p:spPr>
          <a:xfrm>
            <a:off x="1044625" y="1931029"/>
            <a:ext cx="1107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마비옛체" panose="02000503000000000000" pitchFamily="2" charset="-127"/>
                <a:ea typeface="마비옛체" panose="02000503000000000000" pitchFamily="2" charset="-127"/>
                <a:cs typeface="LINE Seed Sans ExtraBold" panose="020B0803020203020204" pitchFamily="34" charset="0"/>
              </a:rPr>
              <a:t>MAIN</a:t>
            </a:r>
            <a:endParaRPr lang="ko-KR" altLang="en-US" sz="3200" b="1" dirty="0">
              <a:latin typeface="마비옛체" panose="02000503000000000000" pitchFamily="2" charset="-127"/>
              <a:ea typeface="마비옛체" panose="02000503000000000000" pitchFamily="2" charset="-127"/>
              <a:cs typeface="LINE Seed Sans ExtraBold" panose="020B0803020203020204" pitchFamily="34" charset="0"/>
            </a:endParaRPr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40EAC99F-DE83-14E1-C820-58FCD5025FC8}"/>
              </a:ext>
            </a:extLst>
          </p:cNvPr>
          <p:cNvSpPr/>
          <p:nvPr/>
        </p:nvSpPr>
        <p:spPr>
          <a:xfrm rot="10800000">
            <a:off x="749539" y="4507719"/>
            <a:ext cx="1697494" cy="559339"/>
          </a:xfrm>
          <a:custGeom>
            <a:avLst/>
            <a:gdLst>
              <a:gd name="connsiteX0" fmla="*/ 0 w 3149375"/>
              <a:gd name="connsiteY0" fmla="*/ 0 h 692950"/>
              <a:gd name="connsiteX1" fmla="*/ 3149375 w 3149375"/>
              <a:gd name="connsiteY1" fmla="*/ 0 h 692950"/>
              <a:gd name="connsiteX2" fmla="*/ 3149375 w 3149375"/>
              <a:gd name="connsiteY2" fmla="*/ 486874 h 692950"/>
              <a:gd name="connsiteX3" fmla="*/ 2943299 w 3149375"/>
              <a:gd name="connsiteY3" fmla="*/ 692950 h 692950"/>
              <a:gd name="connsiteX4" fmla="*/ 206076 w 3149375"/>
              <a:gd name="connsiteY4" fmla="*/ 692950 h 692950"/>
              <a:gd name="connsiteX5" fmla="*/ 0 w 3149375"/>
              <a:gd name="connsiteY5" fmla="*/ 486874 h 69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9375" h="692950">
                <a:moveTo>
                  <a:pt x="0" y="0"/>
                </a:moveTo>
                <a:lnTo>
                  <a:pt x="3149375" y="0"/>
                </a:lnTo>
                <a:lnTo>
                  <a:pt x="3149375" y="486874"/>
                </a:lnTo>
                <a:cubicBezTo>
                  <a:pt x="3149375" y="600687"/>
                  <a:pt x="3057112" y="692950"/>
                  <a:pt x="2943299" y="692950"/>
                </a:cubicBezTo>
                <a:lnTo>
                  <a:pt x="206076" y="692950"/>
                </a:lnTo>
                <a:cubicBezTo>
                  <a:pt x="92263" y="692950"/>
                  <a:pt x="0" y="600687"/>
                  <a:pt x="0" y="486874"/>
                </a:cubicBezTo>
                <a:close/>
              </a:path>
            </a:pathLst>
          </a:custGeom>
          <a:solidFill>
            <a:srgbClr val="FFC9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B8EF49-896D-F143-F6E5-E182044FB228}"/>
              </a:ext>
            </a:extLst>
          </p:cNvPr>
          <p:cNvSpPr txBox="1"/>
          <p:nvPr/>
        </p:nvSpPr>
        <p:spPr>
          <a:xfrm>
            <a:off x="1159929" y="4557579"/>
            <a:ext cx="1107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마비옛체" panose="02000503000000000000" pitchFamily="2" charset="-127"/>
                <a:ea typeface="마비옛체" panose="02000503000000000000" pitchFamily="2" charset="-127"/>
                <a:cs typeface="LINE Seed Sans ExtraBold" panose="020B0803020203020204" pitchFamily="34" charset="0"/>
              </a:rPr>
              <a:t>SUB</a:t>
            </a:r>
            <a:endParaRPr lang="ko-KR" altLang="en-US" sz="3200" b="1" dirty="0">
              <a:latin typeface="마비옛체" panose="02000503000000000000" pitchFamily="2" charset="-127"/>
              <a:ea typeface="마비옛체" panose="02000503000000000000" pitchFamily="2" charset="-127"/>
              <a:cs typeface="LINE Seed Sans ExtraBold" panose="020B0803020203020204" pitchFamily="34" charset="0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23ED809-8BEE-3273-5F46-93BEA20F9416}"/>
              </a:ext>
            </a:extLst>
          </p:cNvPr>
          <p:cNvCxnSpPr>
            <a:cxnSpLocks/>
          </p:cNvCxnSpPr>
          <p:nvPr/>
        </p:nvCxnSpPr>
        <p:spPr>
          <a:xfrm>
            <a:off x="812652" y="2574287"/>
            <a:ext cx="0" cy="252000"/>
          </a:xfrm>
          <a:prstGeom prst="line">
            <a:avLst/>
          </a:prstGeom>
          <a:ln w="31750">
            <a:solidFill>
              <a:srgbClr val="FF7D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CE246E1-C593-CBF9-5612-5E5AC2ACAA68}"/>
              </a:ext>
            </a:extLst>
          </p:cNvPr>
          <p:cNvCxnSpPr>
            <a:cxnSpLocks/>
          </p:cNvCxnSpPr>
          <p:nvPr/>
        </p:nvCxnSpPr>
        <p:spPr>
          <a:xfrm rot="240000">
            <a:off x="797757" y="3218806"/>
            <a:ext cx="14895" cy="236748"/>
          </a:xfrm>
          <a:prstGeom prst="line">
            <a:avLst/>
          </a:prstGeom>
          <a:ln w="31750">
            <a:solidFill>
              <a:srgbClr val="FF7D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A425192-700B-9A52-D829-5FD04EDED09D}"/>
              </a:ext>
            </a:extLst>
          </p:cNvPr>
          <p:cNvGrpSpPr/>
          <p:nvPr/>
        </p:nvGrpSpPr>
        <p:grpSpPr>
          <a:xfrm>
            <a:off x="786601" y="5293054"/>
            <a:ext cx="8578092" cy="1056769"/>
            <a:chOff x="786601" y="4797682"/>
            <a:chExt cx="8578092" cy="1056769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923708A-2413-899D-2A57-148FF29254C0}"/>
                </a:ext>
              </a:extLst>
            </p:cNvPr>
            <p:cNvSpPr txBox="1"/>
            <p:nvPr/>
          </p:nvSpPr>
          <p:spPr>
            <a:xfrm>
              <a:off x="812652" y="4797682"/>
              <a:ext cx="85408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1. 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권한 없는 사용자와 권한이 있는 사용자의 접속의 차이가 있는가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?</a:t>
              </a:r>
              <a:endPara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95A3A00-93FE-43F1-A851-A65B6AD06FBE}"/>
                </a:ext>
              </a:extLst>
            </p:cNvPr>
            <p:cNvCxnSpPr>
              <a:cxnSpLocks/>
            </p:cNvCxnSpPr>
            <p:nvPr/>
          </p:nvCxnSpPr>
          <p:spPr>
            <a:xfrm rot="240000">
              <a:off x="786602" y="4857695"/>
              <a:ext cx="14895" cy="236748"/>
            </a:xfrm>
            <a:prstGeom prst="line">
              <a:avLst/>
            </a:prstGeom>
            <a:ln w="31750">
              <a:solidFill>
                <a:srgbClr val="FF7D2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038166-2A78-7280-B99E-CF9D0CB105D1}"/>
                </a:ext>
              </a:extLst>
            </p:cNvPr>
            <p:cNvSpPr txBox="1"/>
            <p:nvPr/>
          </p:nvSpPr>
          <p:spPr>
            <a:xfrm>
              <a:off x="823807" y="5392786"/>
              <a:ext cx="85408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2. 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설정한 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MFA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 인증이 정상적으로 인증되는가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?</a:t>
              </a:r>
              <a:endPara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2E7591D-AFFA-FD1F-C2A2-DD0A149126E0}"/>
                </a:ext>
              </a:extLst>
            </p:cNvPr>
            <p:cNvCxnSpPr>
              <a:cxnSpLocks/>
            </p:cNvCxnSpPr>
            <p:nvPr/>
          </p:nvCxnSpPr>
          <p:spPr>
            <a:xfrm rot="240000">
              <a:off x="786601" y="5435954"/>
              <a:ext cx="14895" cy="236748"/>
            </a:xfrm>
            <a:prstGeom prst="line">
              <a:avLst/>
            </a:prstGeom>
            <a:ln w="31750">
              <a:solidFill>
                <a:srgbClr val="FF7D2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683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!!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3. </a:t>
            </a:r>
            <a:r>
              <a:rPr lang="ko-KR" altLang="en-US" sz="2400" b="1" dirty="0" err="1">
                <a:solidFill>
                  <a:schemeClr val="bg1"/>
                </a:solidFill>
              </a:rPr>
              <a:t>아키텍쳐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3-1.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</a:rPr>
              <a:t>아키텍쳐</a:t>
            </a:r>
            <a:r>
              <a:rPr lang="ko-KR" altLang="en-US" sz="2400" dirty="0">
                <a:solidFill>
                  <a:schemeClr val="bg1"/>
                </a:solidFill>
              </a:rPr>
              <a:t> 소개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3-2. </a:t>
            </a:r>
            <a:r>
              <a:rPr lang="ko-KR" altLang="en-US" sz="2400" dirty="0">
                <a:solidFill>
                  <a:schemeClr val="bg1"/>
                </a:solidFill>
              </a:rPr>
              <a:t>흐름도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3-3. </a:t>
            </a:r>
            <a:r>
              <a:rPr lang="ko-KR" altLang="en-US" sz="2400" dirty="0">
                <a:solidFill>
                  <a:schemeClr val="bg1"/>
                </a:solidFill>
              </a:rPr>
              <a:t>외부 프로그램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EF3AA27-6FDD-C38E-43CB-5C080814123D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8861753" y="3181743"/>
            <a:chExt cx="1691022" cy="150121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0413E22-C907-3C25-2A0A-E0261CB2FFFB}"/>
                </a:ext>
              </a:extLst>
            </p:cNvPr>
            <p:cNvGrpSpPr/>
            <p:nvPr/>
          </p:nvGrpSpPr>
          <p:grpSpPr>
            <a:xfrm>
              <a:off x="8861753" y="3181743"/>
              <a:ext cx="1691022" cy="1501218"/>
              <a:chOff x="3460258" y="3687637"/>
              <a:chExt cx="1691022" cy="1501218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7005D219-8049-6BFA-77E0-2D58AB8AAAE8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BD253E76-BF77-25CD-B1A8-12B7A46C16F6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9" name="그래픽 18" descr="예술가 남성 단색으로 채워진">
              <a:extLst>
                <a:ext uri="{FF2B5EF4-FFF2-40B4-BE49-F238E27FC236}">
                  <a16:creationId xmlns:a16="http://schemas.microsoft.com/office/drawing/2014/main" id="{B8808707-E6F0-14AD-F8C9-12818CEF0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281835">
              <a:off x="9253838" y="3496619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86DAAC2-32DF-46BC-0501-16F6CC44C2BE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7730414" y="4661753"/>
            <a:chExt cx="1691022" cy="150121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EBBDC27-9615-C9F2-ED53-D545786020A6}"/>
                </a:ext>
              </a:extLst>
            </p:cNvPr>
            <p:cNvGrpSpPr/>
            <p:nvPr/>
          </p:nvGrpSpPr>
          <p:grpSpPr>
            <a:xfrm>
              <a:off x="7730414" y="4661753"/>
              <a:ext cx="1691022" cy="1501218"/>
              <a:chOff x="3460258" y="3687637"/>
              <a:chExt cx="1691022" cy="1501218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59438F6C-0489-C5DB-846F-E9727D17D68C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6202C866-2A17-C044-E616-1A6EEF7F2394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28" name="그래픽 27" descr="남성 교수 단색으로 채워진">
              <a:extLst>
                <a:ext uri="{FF2B5EF4-FFF2-40B4-BE49-F238E27FC236}">
                  <a16:creationId xmlns:a16="http://schemas.microsoft.com/office/drawing/2014/main" id="{0A910C5A-EB70-4C24-C12B-0E86AE3E0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343669">
              <a:off x="8088674" y="4926365"/>
              <a:ext cx="914400" cy="914400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7B2796A-E15E-142C-C66C-8C48DDFCBB67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10103573" y="1506849"/>
            <a:chExt cx="1691022" cy="150121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A70BABE-9B51-D526-C82D-C22BD3253BDC}"/>
                </a:ext>
              </a:extLst>
            </p:cNvPr>
            <p:cNvGrpSpPr/>
            <p:nvPr/>
          </p:nvGrpSpPr>
          <p:grpSpPr>
            <a:xfrm>
              <a:off x="10103573" y="1506849"/>
              <a:ext cx="1691022" cy="1501218"/>
              <a:chOff x="3460258" y="3687637"/>
              <a:chExt cx="1691022" cy="1501218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990A3F09-C920-5572-A330-12915E7915FA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2FECA509-869F-561E-2931-B7083F193E1C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4" name="그래픽 33" descr="군인 남성 단색으로 채워진">
              <a:extLst>
                <a:ext uri="{FF2B5EF4-FFF2-40B4-BE49-F238E27FC236}">
                  <a16:creationId xmlns:a16="http://schemas.microsoft.com/office/drawing/2014/main" id="{E09890A7-D467-FAC8-C5A1-33038ABEF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359129">
              <a:off x="10491884" y="1800257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968CABD-1205-F7C9-D074-49CF8419F6EB}"/>
              </a:ext>
            </a:extLst>
          </p:cNvPr>
          <p:cNvGrpSpPr/>
          <p:nvPr/>
        </p:nvGrpSpPr>
        <p:grpSpPr>
          <a:xfrm rot="19585720">
            <a:off x="4898285" y="3639621"/>
            <a:ext cx="3355503" cy="2693427"/>
            <a:chOff x="4012818" y="2484242"/>
            <a:chExt cx="1710874" cy="1503406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1714787-A794-E6F2-4EB5-A7547DA77A36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B9D72801-04E0-36A3-F5C5-402AF9960074}"/>
                </a:ext>
              </a:extLst>
            </p:cNvPr>
            <p:cNvSpPr/>
            <p:nvPr/>
          </p:nvSpPr>
          <p:spPr>
            <a:xfrm rot="2014280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B51BD9C-A743-0F84-1B2A-B638868107AD}"/>
              </a:ext>
            </a:extLst>
          </p:cNvPr>
          <p:cNvGrpSpPr/>
          <p:nvPr/>
        </p:nvGrpSpPr>
        <p:grpSpPr>
          <a:xfrm>
            <a:off x="7741669" y="738840"/>
            <a:ext cx="1710874" cy="1503406"/>
            <a:chOff x="7741669" y="738840"/>
            <a:chExt cx="1710874" cy="1503406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5FE499C-73CE-D878-2093-E8AA21EC19DF}"/>
                </a:ext>
              </a:extLst>
            </p:cNvPr>
            <p:cNvGrpSpPr/>
            <p:nvPr/>
          </p:nvGrpSpPr>
          <p:grpSpPr>
            <a:xfrm rot="185592">
              <a:off x="7741669" y="738840"/>
              <a:ext cx="1710874" cy="1503406"/>
              <a:chOff x="4012818" y="2484242"/>
              <a:chExt cx="1710874" cy="1503406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32F01E9B-A4F7-9C24-3068-1757E6760499}"/>
                  </a:ext>
                </a:extLst>
              </p:cNvPr>
              <p:cNvSpPr/>
              <p:nvPr/>
            </p:nvSpPr>
            <p:spPr>
              <a:xfrm rot="2083016">
                <a:off x="4032672" y="2486432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BB0641F2-E633-3F01-8F4B-275B9362D0AE}"/>
                  </a:ext>
                </a:extLst>
              </p:cNvPr>
              <p:cNvSpPr/>
              <p:nvPr/>
            </p:nvSpPr>
            <p:spPr>
              <a:xfrm rot="2083016">
                <a:off x="4012818" y="2484242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8" name="그래픽 47" descr="남성 용접공 단색으로 채워진">
              <a:extLst>
                <a:ext uri="{FF2B5EF4-FFF2-40B4-BE49-F238E27FC236}">
                  <a16:creationId xmlns:a16="http://schemas.microsoft.com/office/drawing/2014/main" id="{EA3AE782-5554-A744-B576-8B757C71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299993">
              <a:off x="8188290" y="957947"/>
              <a:ext cx="914400" cy="914400"/>
            </a:xfrm>
            <a:prstGeom prst="rect">
              <a:avLst/>
            </a:prstGeom>
          </p:spPr>
        </p:pic>
      </p:grpSp>
      <p:pic>
        <p:nvPicPr>
          <p:cNvPr id="3" name="그림 2" descr="의류, 사람, 인간의 얼굴, 턱이(가) 표시된 사진&#10;&#10;자동 생성된 설명">
            <a:extLst>
              <a:ext uri="{FF2B5EF4-FFF2-40B4-BE49-F238E27FC236}">
                <a16:creationId xmlns:a16="http://schemas.microsoft.com/office/drawing/2014/main" id="{53AAD1AC-DB37-0A3C-6B00-0D4CE2A6DC7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112" t="2442" r="-10045" b="10634"/>
          <a:stretch/>
        </p:blipFill>
        <p:spPr>
          <a:xfrm>
            <a:off x="5477495" y="3836842"/>
            <a:ext cx="2017401" cy="1887492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2DDA490-0F7E-7683-E2A6-825E28B6EDB6}"/>
              </a:ext>
            </a:extLst>
          </p:cNvPr>
          <p:cNvSpPr/>
          <p:nvPr/>
        </p:nvSpPr>
        <p:spPr>
          <a:xfrm>
            <a:off x="5416329" y="5724334"/>
            <a:ext cx="2250707" cy="4659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김요엘</a:t>
            </a:r>
            <a:endParaRPr lang="ko-KR" altLang="en-US" sz="3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226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EFCADF0-4800-8AFA-4D49-5BA22E321423}"/>
              </a:ext>
            </a:extLst>
          </p:cNvPr>
          <p:cNvCxnSpPr>
            <a:cxnSpLocks/>
          </p:cNvCxnSpPr>
          <p:nvPr/>
        </p:nvCxnSpPr>
        <p:spPr>
          <a:xfrm flipV="1">
            <a:off x="1338827" y="3451741"/>
            <a:ext cx="11437373" cy="90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6ECB44F-562B-0B44-2568-83196C1086A5}"/>
              </a:ext>
            </a:extLst>
          </p:cNvPr>
          <p:cNvGrpSpPr/>
          <p:nvPr/>
        </p:nvGrpSpPr>
        <p:grpSpPr>
          <a:xfrm>
            <a:off x="649871" y="3053800"/>
            <a:ext cx="855949" cy="855949"/>
            <a:chOff x="4495800" y="4406900"/>
            <a:chExt cx="855949" cy="855949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DAB33887-D3B1-53EA-C17A-DADF3AE21C51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8931FD7D-5853-177D-4A4D-DBCD58C21A0A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1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9CFD5CC-CB06-050A-F611-1FA14CC1717B}"/>
              </a:ext>
            </a:extLst>
          </p:cNvPr>
          <p:cNvGrpSpPr/>
          <p:nvPr/>
        </p:nvGrpSpPr>
        <p:grpSpPr>
          <a:xfrm>
            <a:off x="2456890" y="3053800"/>
            <a:ext cx="855949" cy="855949"/>
            <a:chOff x="4495800" y="4406900"/>
            <a:chExt cx="855949" cy="855949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1336F911-E0C5-71F8-613B-6EEF03ED6EC3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EB7BED23-A393-7104-58A6-84B48DADF313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2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B1637F7-9278-5D97-0F82-AE114A9E4BEA}"/>
              </a:ext>
            </a:extLst>
          </p:cNvPr>
          <p:cNvGrpSpPr/>
          <p:nvPr/>
        </p:nvGrpSpPr>
        <p:grpSpPr>
          <a:xfrm>
            <a:off x="4459400" y="3053800"/>
            <a:ext cx="855949" cy="855949"/>
            <a:chOff x="4495800" y="4406900"/>
            <a:chExt cx="855949" cy="855949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898CF8BA-D50A-0586-5B91-178201D4C675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936F1DC7-8F32-5BD6-2DF0-7DE73269B688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3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80D45DD3-A1EE-7D75-6B6D-C98990FBC6AD}"/>
              </a:ext>
            </a:extLst>
          </p:cNvPr>
          <p:cNvGrpSpPr/>
          <p:nvPr/>
        </p:nvGrpSpPr>
        <p:grpSpPr>
          <a:xfrm>
            <a:off x="6366423" y="3053800"/>
            <a:ext cx="855949" cy="855949"/>
            <a:chOff x="4495800" y="4406900"/>
            <a:chExt cx="855949" cy="855949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E7441BF1-2AFF-DAD5-607A-C9B60B4DA5BD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81C40E61-A87B-F31C-A014-6E13FB4188A2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4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CAF7FA64-281C-C3FF-C716-6A34BB598944}"/>
              </a:ext>
            </a:extLst>
          </p:cNvPr>
          <p:cNvGrpSpPr/>
          <p:nvPr/>
        </p:nvGrpSpPr>
        <p:grpSpPr>
          <a:xfrm>
            <a:off x="8526060" y="3053800"/>
            <a:ext cx="855949" cy="855949"/>
            <a:chOff x="4495800" y="4406900"/>
            <a:chExt cx="855949" cy="855949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3E9DBCB8-1C63-9D53-EB8E-071D86F075B7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3C10DCDF-AC3F-4251-3B91-94C0AFC5F898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5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B807D6AD-6DDC-4FA6-9A5B-F6F703BED3CC}"/>
              </a:ext>
            </a:extLst>
          </p:cNvPr>
          <p:cNvGrpSpPr/>
          <p:nvPr/>
        </p:nvGrpSpPr>
        <p:grpSpPr>
          <a:xfrm>
            <a:off x="10455411" y="3053800"/>
            <a:ext cx="855949" cy="855949"/>
            <a:chOff x="4495800" y="4406900"/>
            <a:chExt cx="855949" cy="855949"/>
          </a:xfrm>
        </p:grpSpPr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57C4DD1F-8F17-24B4-F87F-FCA4FACBBCEB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0AECF78F-2A72-877A-CD30-52BAB8B6FE5E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6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8E2B2CD-8B8F-0D60-BFD8-314385B0B2E7}"/>
              </a:ext>
            </a:extLst>
          </p:cNvPr>
          <p:cNvSpPr txBox="1"/>
          <p:nvPr/>
        </p:nvSpPr>
        <p:spPr>
          <a:xfrm>
            <a:off x="1651161" y="2171823"/>
            <a:ext cx="2697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접속기록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생성 및 로그 보관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A70FF9-DB7F-E4B9-9916-91DAC9E4A627}"/>
              </a:ext>
            </a:extLst>
          </p:cNvPr>
          <p:cNvSpPr txBox="1"/>
          <p:nvPr/>
        </p:nvSpPr>
        <p:spPr>
          <a:xfrm>
            <a:off x="3521110" y="4069728"/>
            <a:ext cx="26527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계약 종료 시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모든 데이터 삭제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복구 불가 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0415F7-CD56-FB73-FBA0-85CD9A7E4132}"/>
              </a:ext>
            </a:extLst>
          </p:cNvPr>
          <p:cNvSpPr txBox="1"/>
          <p:nvPr/>
        </p:nvSpPr>
        <p:spPr>
          <a:xfrm>
            <a:off x="7965957" y="4057684"/>
            <a:ext cx="2254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AWS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로그인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단계 설정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(OTP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등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8D21A4-35FC-96FE-CCD9-8F13C5DF5DE2}"/>
              </a:ext>
            </a:extLst>
          </p:cNvPr>
          <p:cNvSpPr txBox="1"/>
          <p:nvPr/>
        </p:nvSpPr>
        <p:spPr>
          <a:xfrm>
            <a:off x="5299650" y="2222053"/>
            <a:ext cx="2978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가상 자원 모니터링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952BAF-1CD0-768A-D84A-6F8CC0B1697B}"/>
              </a:ext>
            </a:extLst>
          </p:cNvPr>
          <p:cNvSpPr txBox="1"/>
          <p:nvPr/>
        </p:nvSpPr>
        <p:spPr>
          <a:xfrm>
            <a:off x="9397656" y="2208312"/>
            <a:ext cx="2978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지정된 단말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접근 허용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EDE2F03-96DC-49B3-0CB7-CF9E4CC2FA34}"/>
              </a:ext>
            </a:extLst>
          </p:cNvPr>
          <p:cNvSpPr/>
          <p:nvPr/>
        </p:nvSpPr>
        <p:spPr>
          <a:xfrm>
            <a:off x="231498" y="965200"/>
            <a:ext cx="7141117" cy="768472"/>
          </a:xfrm>
          <a:prstGeom prst="roundRect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b="1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CSAP </a:t>
            </a:r>
            <a:r>
              <a:rPr lang="ko-KR" altLang="en-US" sz="3200" b="1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 규정 </a:t>
            </a:r>
            <a:r>
              <a:rPr lang="en-US" altLang="ko-KR" sz="3200" b="1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– </a:t>
            </a:r>
            <a:r>
              <a:rPr lang="ko-KR" altLang="en-US" sz="3200" b="1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하 등급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D6877E-0798-ACAF-8090-D5783FB9013B}"/>
              </a:ext>
            </a:extLst>
          </p:cNvPr>
          <p:cNvSpPr txBox="1"/>
          <p:nvPr/>
        </p:nvSpPr>
        <p:spPr>
          <a:xfrm>
            <a:off x="60264" y="4161370"/>
            <a:ext cx="23378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클라우드 시스템을 위한 관리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운영 인력의 물리적 위치는 국내로 한정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 소개</a:t>
            </a:r>
          </a:p>
        </p:txBody>
      </p:sp>
    </p:spTree>
    <p:extLst>
      <p:ext uri="{BB962C8B-B14F-4D97-AF65-F5344CB8AC3E}">
        <p14:creationId xmlns:p14="http://schemas.microsoft.com/office/powerpoint/2010/main" val="1008654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EFCADF0-4800-8AFA-4D49-5BA22E321423}"/>
              </a:ext>
            </a:extLst>
          </p:cNvPr>
          <p:cNvCxnSpPr>
            <a:cxnSpLocks/>
          </p:cNvCxnSpPr>
          <p:nvPr/>
        </p:nvCxnSpPr>
        <p:spPr>
          <a:xfrm>
            <a:off x="-101600" y="3457132"/>
            <a:ext cx="110882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6ECB44F-562B-0B44-2568-83196C1086A5}"/>
              </a:ext>
            </a:extLst>
          </p:cNvPr>
          <p:cNvGrpSpPr/>
          <p:nvPr/>
        </p:nvGrpSpPr>
        <p:grpSpPr>
          <a:xfrm>
            <a:off x="794132" y="3053800"/>
            <a:ext cx="855949" cy="855949"/>
            <a:chOff x="4495800" y="4406900"/>
            <a:chExt cx="855949" cy="855949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DAB33887-D3B1-53EA-C17A-DADF3AE21C51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8931FD7D-5853-177D-4A4D-DBCD58C21A0A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7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4F41E1B-EEDB-1BBF-066C-DE697C9B3CA8}"/>
              </a:ext>
            </a:extLst>
          </p:cNvPr>
          <p:cNvGrpSpPr/>
          <p:nvPr/>
        </p:nvGrpSpPr>
        <p:grpSpPr>
          <a:xfrm>
            <a:off x="2876293" y="3053800"/>
            <a:ext cx="855949" cy="855949"/>
            <a:chOff x="4495800" y="4406900"/>
            <a:chExt cx="855949" cy="855949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3BA15456-78E1-4CD1-F1BA-932A124D48C2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CB0A60F0-3751-81B4-B02A-49CD20BEA50F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8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638E283-324F-5E62-7893-153ED5F13ED4}"/>
              </a:ext>
            </a:extLst>
          </p:cNvPr>
          <p:cNvGrpSpPr/>
          <p:nvPr/>
        </p:nvGrpSpPr>
        <p:grpSpPr>
          <a:xfrm>
            <a:off x="4988216" y="3053800"/>
            <a:ext cx="855949" cy="855949"/>
            <a:chOff x="4495800" y="4406900"/>
            <a:chExt cx="855949" cy="855949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C95F29A7-45EF-B413-CFFA-DA2F0EF02889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5D7DBB97-8ABF-CAB9-EDF9-661253AB9158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9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A0C422EC-E47D-657B-D4CF-C738C3F79C3E}"/>
              </a:ext>
            </a:extLst>
          </p:cNvPr>
          <p:cNvGrpSpPr/>
          <p:nvPr/>
        </p:nvGrpSpPr>
        <p:grpSpPr>
          <a:xfrm>
            <a:off x="6762542" y="3053800"/>
            <a:ext cx="1346787" cy="855949"/>
            <a:chOff x="7638842" y="3053800"/>
            <a:chExt cx="1346787" cy="855949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66CB9775-9731-6DCD-016D-4CD7D042447F}"/>
                </a:ext>
              </a:extLst>
            </p:cNvPr>
            <p:cNvGrpSpPr/>
            <p:nvPr/>
          </p:nvGrpSpPr>
          <p:grpSpPr>
            <a:xfrm>
              <a:off x="7638842" y="3053800"/>
              <a:ext cx="855949" cy="855949"/>
              <a:chOff x="4495800" y="4406900"/>
              <a:chExt cx="855949" cy="855949"/>
            </a:xfrm>
          </p:grpSpPr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FE50B41B-F2BE-6146-90FC-042F954E7451}"/>
                  </a:ext>
                </a:extLst>
              </p:cNvPr>
              <p:cNvSpPr/>
              <p:nvPr/>
            </p:nvSpPr>
            <p:spPr>
              <a:xfrm>
                <a:off x="4495800" y="4406900"/>
                <a:ext cx="855949" cy="85594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C01A1A4B-1830-7E82-E29A-EC49E50F4332}"/>
                  </a:ext>
                </a:extLst>
              </p:cNvPr>
              <p:cNvSpPr/>
              <p:nvPr/>
            </p:nvSpPr>
            <p:spPr>
              <a:xfrm>
                <a:off x="4614162" y="4525262"/>
                <a:ext cx="619224" cy="61922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D5E1DA2-C65C-AB5F-8FE1-38F4DBF4B4FA}"/>
                </a:ext>
              </a:extLst>
            </p:cNvPr>
            <p:cNvSpPr txBox="1"/>
            <p:nvPr/>
          </p:nvSpPr>
          <p:spPr>
            <a:xfrm>
              <a:off x="7767229" y="3219874"/>
              <a:ext cx="121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10</a:t>
              </a:r>
              <a:endParaRPr lang="ko-KR" altLang="en-US" sz="2800" b="1" dirty="0"/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4948D0C7-9111-562F-44C1-E02DE147199D}"/>
              </a:ext>
            </a:extLst>
          </p:cNvPr>
          <p:cNvGrpSpPr/>
          <p:nvPr/>
        </p:nvGrpSpPr>
        <p:grpSpPr>
          <a:xfrm>
            <a:off x="8790133" y="3053800"/>
            <a:ext cx="1353091" cy="855949"/>
            <a:chOff x="9685970" y="3053800"/>
            <a:chExt cx="1315882" cy="855949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1DD422EC-1458-21FB-35A2-3C973EFE8286}"/>
                </a:ext>
              </a:extLst>
            </p:cNvPr>
            <p:cNvGrpSpPr/>
            <p:nvPr/>
          </p:nvGrpSpPr>
          <p:grpSpPr>
            <a:xfrm>
              <a:off x="9685970" y="3053800"/>
              <a:ext cx="855949" cy="855949"/>
              <a:chOff x="4495800" y="4406900"/>
              <a:chExt cx="855949" cy="855949"/>
            </a:xfrm>
          </p:grpSpPr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73F0614F-63A4-E81E-43B3-8C4A4BC23BC5}"/>
                  </a:ext>
                </a:extLst>
              </p:cNvPr>
              <p:cNvSpPr/>
              <p:nvPr/>
            </p:nvSpPr>
            <p:spPr>
              <a:xfrm>
                <a:off x="4495800" y="4406900"/>
                <a:ext cx="855949" cy="85594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9DC3D160-6C6A-052C-711E-D37BEC7D33AC}"/>
                  </a:ext>
                </a:extLst>
              </p:cNvPr>
              <p:cNvSpPr/>
              <p:nvPr/>
            </p:nvSpPr>
            <p:spPr>
              <a:xfrm>
                <a:off x="4614162" y="4525262"/>
                <a:ext cx="619224" cy="61922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A01FBF6-4119-270B-9B33-C92EAAD8BABF}"/>
                </a:ext>
              </a:extLst>
            </p:cNvPr>
            <p:cNvSpPr txBox="1"/>
            <p:nvPr/>
          </p:nvSpPr>
          <p:spPr>
            <a:xfrm>
              <a:off x="9783452" y="3208631"/>
              <a:ext cx="121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11</a:t>
              </a:r>
              <a:endParaRPr lang="ko-KR" altLang="en-US" sz="2800" b="1" dirty="0"/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E798BC89-913C-0A73-34D4-0A119268281B}"/>
              </a:ext>
            </a:extLst>
          </p:cNvPr>
          <p:cNvGrpSpPr/>
          <p:nvPr/>
        </p:nvGrpSpPr>
        <p:grpSpPr>
          <a:xfrm>
            <a:off x="10765216" y="3053800"/>
            <a:ext cx="1344436" cy="855949"/>
            <a:chOff x="10993816" y="3053800"/>
            <a:chExt cx="1344436" cy="855949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1EE7760E-33B6-2458-F173-5968C02996C6}"/>
                </a:ext>
              </a:extLst>
            </p:cNvPr>
            <p:cNvGrpSpPr/>
            <p:nvPr/>
          </p:nvGrpSpPr>
          <p:grpSpPr>
            <a:xfrm>
              <a:off x="10993816" y="3053800"/>
              <a:ext cx="855949" cy="855949"/>
              <a:chOff x="4495800" y="4406900"/>
              <a:chExt cx="855949" cy="855949"/>
            </a:xfrm>
          </p:grpSpPr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325E8FE1-DD81-3C8F-39A2-5B0D6E4DB6EA}"/>
                  </a:ext>
                </a:extLst>
              </p:cNvPr>
              <p:cNvSpPr/>
              <p:nvPr/>
            </p:nvSpPr>
            <p:spPr>
              <a:xfrm>
                <a:off x="4495800" y="4406900"/>
                <a:ext cx="855949" cy="85594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656B534F-8A63-9040-CED1-C9A1DEB0587A}"/>
                  </a:ext>
                </a:extLst>
              </p:cNvPr>
              <p:cNvSpPr/>
              <p:nvPr/>
            </p:nvSpPr>
            <p:spPr>
              <a:xfrm>
                <a:off x="4614162" y="4525262"/>
                <a:ext cx="619224" cy="61922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02F3546-1E04-BED5-34DB-FEAF82A23785}"/>
                </a:ext>
              </a:extLst>
            </p:cNvPr>
            <p:cNvSpPr txBox="1"/>
            <p:nvPr/>
          </p:nvSpPr>
          <p:spPr>
            <a:xfrm>
              <a:off x="11119852" y="3219874"/>
              <a:ext cx="121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12</a:t>
              </a:r>
              <a:endParaRPr lang="ko-KR" altLang="en-US" sz="2800" b="1" dirty="0"/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B1153912-0F1B-AD71-0906-9544263A39DC}"/>
              </a:ext>
            </a:extLst>
          </p:cNvPr>
          <p:cNvSpPr txBox="1"/>
          <p:nvPr/>
        </p:nvSpPr>
        <p:spPr>
          <a:xfrm>
            <a:off x="6821" y="4083461"/>
            <a:ext cx="2254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방화벽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/VPN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등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운용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F9B87A8-9B4E-4AE6-438B-F3B99B72D71F}"/>
              </a:ext>
            </a:extLst>
          </p:cNvPr>
          <p:cNvSpPr txBox="1"/>
          <p:nvPr/>
        </p:nvSpPr>
        <p:spPr>
          <a:xfrm>
            <a:off x="1922352" y="2069069"/>
            <a:ext cx="2978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관리망은 사설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IP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주소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체계를 사용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B62199D-DAA6-E8C1-8979-CFE61AF5CC1D}"/>
              </a:ext>
            </a:extLst>
          </p:cNvPr>
          <p:cNvSpPr txBox="1"/>
          <p:nvPr/>
        </p:nvSpPr>
        <p:spPr>
          <a:xfrm>
            <a:off x="4287803" y="4083461"/>
            <a:ext cx="22549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중요 정보가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이동하는 곳은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암호화된 통신 수단 사용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4C59DA0-BCB8-D160-AA14-DFDEB06B8080}"/>
              </a:ext>
            </a:extLst>
          </p:cNvPr>
          <p:cNvSpPr txBox="1"/>
          <p:nvPr/>
        </p:nvSpPr>
        <p:spPr>
          <a:xfrm>
            <a:off x="5825157" y="1840799"/>
            <a:ext cx="29780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업무와 관련된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내부 네트워크는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논리적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물리적 분리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8D7F1B2-4B81-AFC8-FB5D-66B26C200FA2}"/>
              </a:ext>
            </a:extLst>
          </p:cNvPr>
          <p:cNvSpPr txBox="1"/>
          <p:nvPr/>
        </p:nvSpPr>
        <p:spPr>
          <a:xfrm>
            <a:off x="9727301" y="1940137"/>
            <a:ext cx="25141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 기록 생성 시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공식 표준 시각으로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동기화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0241F2-0C53-A0F0-3984-37EBE037A8E7}"/>
              </a:ext>
            </a:extLst>
          </p:cNvPr>
          <p:cNvSpPr txBox="1"/>
          <p:nvPr/>
        </p:nvSpPr>
        <p:spPr>
          <a:xfrm>
            <a:off x="8144554" y="4094920"/>
            <a:ext cx="2254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장애 대비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백업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97B1A8-F31B-53D4-8A63-F67F4040FE64}"/>
              </a:ext>
            </a:extLst>
          </p:cNvPr>
          <p:cNvSpPr txBox="1"/>
          <p:nvPr/>
        </p:nvSpPr>
        <p:spPr>
          <a:xfrm>
            <a:off x="231498" y="211869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 소개</a:t>
            </a:r>
          </a:p>
        </p:txBody>
      </p:sp>
    </p:spTree>
    <p:extLst>
      <p:ext uri="{BB962C8B-B14F-4D97-AF65-F5344CB8AC3E}">
        <p14:creationId xmlns:p14="http://schemas.microsoft.com/office/powerpoint/2010/main" val="398274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21850FFB-8296-43B9-76C1-AD1D75FA16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229" y="862111"/>
            <a:ext cx="5949656" cy="599589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408C1D-64FD-5AB6-8409-966B1236015B}"/>
              </a:ext>
            </a:extLst>
          </p:cNvPr>
          <p:cNvSpPr>
            <a:spLocks/>
          </p:cNvSpPr>
          <p:nvPr/>
        </p:nvSpPr>
        <p:spPr>
          <a:xfrm>
            <a:off x="0" y="850516"/>
            <a:ext cx="6757070" cy="6007484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3D2EAF-6833-C312-0F63-C34F2A3943A5}"/>
              </a:ext>
            </a:extLst>
          </p:cNvPr>
          <p:cNvSpPr txBox="1"/>
          <p:nvPr/>
        </p:nvSpPr>
        <p:spPr>
          <a:xfrm>
            <a:off x="962144" y="2105561"/>
            <a:ext cx="38277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한국 규제 맞춘</a:t>
            </a:r>
            <a:endParaRPr lang="en-US" altLang="ko-KR" sz="48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48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아키텍쳐</a:t>
            </a:r>
            <a:r>
              <a:rPr lang="ko-KR" altLang="en-US" sz="4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소개</a:t>
            </a:r>
          </a:p>
        </p:txBody>
      </p:sp>
    </p:spTree>
    <p:extLst>
      <p:ext uri="{BB962C8B-B14F-4D97-AF65-F5344CB8AC3E}">
        <p14:creationId xmlns:p14="http://schemas.microsoft.com/office/powerpoint/2010/main" val="3376693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72" t="1087" r="27396" b="61881"/>
          <a:stretch/>
        </p:blipFill>
        <p:spPr>
          <a:xfrm>
            <a:off x="2330249" y="1905324"/>
            <a:ext cx="3182305" cy="36951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CIDR: 172.16.0.0/16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Ec2-instance: Bastion host</a:t>
            </a: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내부망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접속 및 관리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연결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PRD, DB, DEV VPC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D3E6FD-B148-F427-BDFC-58FC28176540}"/>
              </a:ext>
            </a:extLst>
          </p:cNvPr>
          <p:cNvSpPr txBox="1"/>
          <p:nvPr/>
        </p:nvSpPr>
        <p:spPr>
          <a:xfrm>
            <a:off x="6556736" y="1905324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Admin VPC</a:t>
            </a:r>
            <a:endParaRPr lang="ko-KR" altLang="en-US" sz="32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51BD6A-0CF7-FB32-46F6-56B00D660206}"/>
              </a:ext>
            </a:extLst>
          </p:cNvPr>
          <p:cNvSpPr txBox="1"/>
          <p:nvPr/>
        </p:nvSpPr>
        <p:spPr>
          <a:xfrm>
            <a:off x="6415882" y="1379271"/>
            <a:ext cx="2705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외부망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361702-63A7-ABB7-3D1F-F3F90762AA3E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645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1713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CIDR: 10.3.0.0/16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Client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와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Admin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함께 사용하는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DB VPC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Replica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에게 정보를 받아 클라이언트에게 제공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C697AA-353B-6312-10CA-FF219698EB03}"/>
              </a:ext>
            </a:extLst>
          </p:cNvPr>
          <p:cNvSpPr txBox="1"/>
          <p:nvPr/>
        </p:nvSpPr>
        <p:spPr>
          <a:xfrm>
            <a:off x="6618380" y="1905324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PRD</a:t>
            </a:r>
            <a:r>
              <a:rPr lang="ko-KR" altLang="en-US" sz="3200" dirty="0">
                <a:latin typeface="LINE Seed Sans" panose="020B0603020203020204" pitchFamily="34" charset="0"/>
                <a:cs typeface="LINE Seed Sans" panose="020B0603020203020204" pitchFamily="34" charset="0"/>
              </a:rPr>
              <a:t> </a:t>
            </a:r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VPC</a:t>
            </a:r>
            <a:endParaRPr lang="ko-KR" altLang="en-US" sz="32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9BB5121-8144-7673-DAE6-A464AB4FD1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526" y="1016667"/>
            <a:ext cx="2484288" cy="3143833"/>
          </a:xfrm>
          <a:prstGeom prst="rect">
            <a:avLst/>
          </a:prstGeom>
        </p:spPr>
      </p:pic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38" t="42906" r="439" b="9332"/>
          <a:stretch/>
        </p:blipFill>
        <p:spPr>
          <a:xfrm>
            <a:off x="1867885" y="1919814"/>
            <a:ext cx="4139174" cy="47659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5CB5588-57B8-CDB0-670D-A9DEAEDD3B6F}"/>
              </a:ext>
            </a:extLst>
          </p:cNvPr>
          <p:cNvSpPr txBox="1"/>
          <p:nvPr/>
        </p:nvSpPr>
        <p:spPr>
          <a:xfrm>
            <a:off x="6415882" y="1379271"/>
            <a:ext cx="2705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외부망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068F6-7471-EF21-A4BF-329BCB2195E0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4601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" t="3644" r="59581" b="58581"/>
          <a:stretch/>
        </p:blipFill>
        <p:spPr>
          <a:xfrm>
            <a:off x="2099256" y="1765464"/>
            <a:ext cx="3820342" cy="36951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3FA7E-2D4E-783C-3854-5250785DE282}"/>
              </a:ext>
            </a:extLst>
          </p:cNvPr>
          <p:cNvSpPr txBox="1"/>
          <p:nvPr/>
        </p:nvSpPr>
        <p:spPr>
          <a:xfrm>
            <a:off x="6547748" y="1954259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On-Premise</a:t>
            </a:r>
            <a:endParaRPr lang="ko-KR" altLang="en-US" sz="28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CIDR: 192.168.0.0/16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임의의 회사용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VPC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생성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연결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- DB, DEV, PRD VPC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20E484-9344-F2E6-59BA-8EF275C292B4}"/>
              </a:ext>
            </a:extLst>
          </p:cNvPr>
          <p:cNvSpPr txBox="1"/>
          <p:nvPr/>
        </p:nvSpPr>
        <p:spPr>
          <a:xfrm>
            <a:off x="6415882" y="1379271"/>
            <a:ext cx="2705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내부망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0B764D-C888-C489-E2C9-DFE11B238D7F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0413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9" t="43035" r="49428" b="19012"/>
          <a:stretch/>
        </p:blipFill>
        <p:spPr>
          <a:xfrm>
            <a:off x="2124364" y="1905324"/>
            <a:ext cx="4139174" cy="37871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CIDR: 10.2.0.0/16</a:t>
            </a:r>
          </a:p>
          <a:p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프라이빗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개발자 작업 환경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허용된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IP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만 접속 가능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9B8D10-AF6D-6961-64B4-43649F428BC0}"/>
              </a:ext>
            </a:extLst>
          </p:cNvPr>
          <p:cNvSpPr txBox="1"/>
          <p:nvPr/>
        </p:nvSpPr>
        <p:spPr>
          <a:xfrm>
            <a:off x="6741672" y="1905324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DEV VPC</a:t>
            </a:r>
            <a:endParaRPr lang="ko-KR" altLang="en-US" sz="32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B50879-9081-C40A-1E47-84A6BB8290D5}"/>
              </a:ext>
            </a:extLst>
          </p:cNvPr>
          <p:cNvSpPr txBox="1"/>
          <p:nvPr/>
        </p:nvSpPr>
        <p:spPr>
          <a:xfrm>
            <a:off x="6415882" y="1379271"/>
            <a:ext cx="2705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LINE Seed Sans" panose="020B0603020203020204" pitchFamily="34" charset="0"/>
              </a:rPr>
              <a:t>내부망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LINE Seed Sans" panose="020B0603020203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521824-37A5-1F85-C8F8-43E0BB537725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2233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2133230" y="837992"/>
            <a:ext cx="2380167" cy="6020008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16378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회의 주도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609B592-CF8E-F554-C575-5CFAE2D10094}"/>
              </a:ext>
            </a:extLst>
          </p:cNvPr>
          <p:cNvSpPr/>
          <p:nvPr/>
        </p:nvSpPr>
        <p:spPr>
          <a:xfrm>
            <a:off x="7222528" y="1528333"/>
            <a:ext cx="1651224" cy="1647963"/>
          </a:xfrm>
          <a:prstGeom prst="ellipse">
            <a:avLst/>
          </a:prstGeom>
          <a:solidFill>
            <a:schemeClr val="bg1">
              <a:alpha val="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!!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PPT </a:t>
            </a:r>
            <a:r>
              <a:rPr lang="ko-KR" altLang="en-US" dirty="0">
                <a:solidFill>
                  <a:schemeClr val="bg1"/>
                </a:solidFill>
              </a:rPr>
              <a:t>제작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아키텍처 제작 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67524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5BE3F9C-2166-FBAB-82CE-68EA81EF9F01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B512CC3-4D07-DA1B-832E-31BB272F83E9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31C8F051-A78A-60B8-621F-629FF4153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4557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2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 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r>
              <a:rPr lang="en-US" altLang="ko-KR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보안 환경 설정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6A4439-4C8F-F046-11AA-4377413BD77D}"/>
              </a:ext>
            </a:extLst>
          </p:cNvPr>
          <p:cNvSpPr txBox="1"/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09F5309-D3D9-E8EA-7809-EFD1F5D1DF88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A810F7-AB11-915B-CA61-C0B61D79B750}"/>
              </a:ext>
            </a:extLst>
          </p:cNvPr>
          <p:cNvSpPr txBox="1"/>
          <p:nvPr/>
        </p:nvSpPr>
        <p:spPr>
          <a:xfrm>
            <a:off x="231498" y="211869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2911886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0" t="79217" r="44346" b="-10057"/>
          <a:stretch/>
        </p:blipFill>
        <p:spPr>
          <a:xfrm>
            <a:off x="1700430" y="2486924"/>
            <a:ext cx="4563350" cy="321971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3375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CIDR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 10.1.0.0/16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Database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분리시켜 안전한 저장환경 제공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Volt Lock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을 사용해 관리자만 백업 관리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– PRD, DEV VPC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RDS Master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에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RDS Replica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생성해 한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RDS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에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트레픽이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집중되는 것을 방지하고 분산시킨다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C7A20D-A020-7ECA-DE93-F1AED34A7EC2}"/>
              </a:ext>
            </a:extLst>
          </p:cNvPr>
          <p:cNvSpPr txBox="1"/>
          <p:nvPr/>
        </p:nvSpPr>
        <p:spPr>
          <a:xfrm>
            <a:off x="6731399" y="1895050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Database VPC</a:t>
            </a:r>
            <a:endParaRPr lang="ko-KR" altLang="en-US" sz="3200" dirty="0">
              <a:latin typeface="LINE Seed Sans" panose="020B0603020203020204" pitchFamily="34" charset="0"/>
              <a:ea typeface="D2Coding ligature" panose="020B0609020101020101" pitchFamily="49" charset="-127"/>
              <a:cs typeface="LINE Seed Sans" panose="020B06030202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8AFE67-8677-B822-5EF8-9B81121BB8BD}"/>
              </a:ext>
            </a:extLst>
          </p:cNvPr>
          <p:cNvSpPr txBox="1"/>
          <p:nvPr/>
        </p:nvSpPr>
        <p:spPr>
          <a:xfrm>
            <a:off x="6415882" y="1379271"/>
            <a:ext cx="3083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LINE Seed Sans ExtraBold" panose="020B0803020203020204" pitchFamily="34" charset="0"/>
              </a:rPr>
              <a:t>내부망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LINE Seed Sans ExtraBold" panose="020B0803020203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F154DE-2E04-82BF-A963-6602948450F7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449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8646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107950" y="841959"/>
            <a:ext cx="3479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Apple SD Gothic Neo"/>
              </a:rPr>
              <a:t>Relational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382576" y="4883542"/>
            <a:ext cx="37336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AWS Database </a:t>
            </a:r>
          </a:p>
          <a:p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자동 업데이트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</a:p>
          <a:p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쉬운 확장 및 관리</a:t>
            </a:r>
            <a:endParaRPr lang="en-US" altLang="ko-KR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231498" y="1453414"/>
            <a:ext cx="403584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500" b="1" i="0" dirty="0">
                <a:solidFill>
                  <a:schemeClr val="bg1"/>
                </a:solidFill>
                <a:effectLst/>
                <a:latin typeface="Apple SD Gothic Neo"/>
              </a:rPr>
              <a:t>Database</a:t>
            </a:r>
            <a:endParaRPr lang="ko-KR" altLang="en-US" sz="55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16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34408F72-7097-B1C9-E02F-A932E916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991584" y="3134042"/>
            <a:ext cx="1324241" cy="1324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0782465-CB74-B08F-1A74-05C055C91C3F}"/>
              </a:ext>
            </a:extLst>
          </p:cNvPr>
          <p:cNvSpPr txBox="1"/>
          <p:nvPr/>
        </p:nvSpPr>
        <p:spPr>
          <a:xfrm>
            <a:off x="840433" y="2071288"/>
            <a:ext cx="4035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Apple SD Gothic Neo"/>
              </a:rPr>
              <a:t>Service</a:t>
            </a:r>
            <a:endParaRPr lang="ko-KR" altLang="en-US" sz="6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8B6056-8C30-73D7-06AC-59A93D5BAABB}"/>
              </a:ext>
            </a:extLst>
          </p:cNvPr>
          <p:cNvSpPr txBox="1"/>
          <p:nvPr/>
        </p:nvSpPr>
        <p:spPr>
          <a:xfrm>
            <a:off x="2861836" y="1221377"/>
            <a:ext cx="4979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 모델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MySQL(8.0.35)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87CAB5A-1311-3110-4502-762C68060FD2}"/>
              </a:ext>
            </a:extLst>
          </p:cNvPr>
          <p:cNvSpPr txBox="1"/>
          <p:nvPr/>
        </p:nvSpPr>
        <p:spPr>
          <a:xfrm>
            <a:off x="3098864" y="2001951"/>
            <a:ext cx="5216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읽기 전용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Replica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생성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-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트래픽 분산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95BDDD-28F5-6FFE-55E9-80F89F1FB668}"/>
              </a:ext>
            </a:extLst>
          </p:cNvPr>
          <p:cNvSpPr txBox="1"/>
          <p:nvPr/>
        </p:nvSpPr>
        <p:spPr>
          <a:xfrm>
            <a:off x="3283996" y="2837306"/>
            <a:ext cx="5936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암호 설정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IAM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을 통해 접근 권한 설정 가능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B31D321-33D4-1232-3127-68FC2F2100EC}"/>
              </a:ext>
            </a:extLst>
          </p:cNvPr>
          <p:cNvSpPr txBox="1"/>
          <p:nvPr/>
        </p:nvSpPr>
        <p:spPr>
          <a:xfrm>
            <a:off x="3515556" y="3623280"/>
            <a:ext cx="768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다양한 데이터베이스 선택 가능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(RDS, Aura, </a:t>
            </a:r>
            <a:r>
              <a:rPr lang="en-US" altLang="ko-KR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Ocacle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등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02B4DF-C901-9C1E-55F5-E102A04C1A23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016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780AC335-DDA0-682A-6698-B4ED110D78E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00" r="3847" b="82340"/>
          <a:stretch/>
        </p:blipFill>
        <p:spPr>
          <a:xfrm>
            <a:off x="3267035" y="2600267"/>
            <a:ext cx="2584151" cy="262421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1DD5735-3449-27C9-6AAC-5AA131C07421}"/>
              </a:ext>
            </a:extLst>
          </p:cNvPr>
          <p:cNvSpPr txBox="1"/>
          <p:nvPr/>
        </p:nvSpPr>
        <p:spPr>
          <a:xfrm>
            <a:off x="6346798" y="1905324"/>
            <a:ext cx="2994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AWS </a:t>
            </a:r>
            <a:r>
              <a:rPr lang="ko-KR" altLang="en-US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리소스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6FD5D7-A57E-7CA9-909E-11947E559999}"/>
              </a:ext>
            </a:extLst>
          </p:cNvPr>
          <p:cNvSpPr txBox="1"/>
          <p:nvPr/>
        </p:nvSpPr>
        <p:spPr>
          <a:xfrm>
            <a:off x="6412900" y="2931504"/>
            <a:ext cx="5101960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CloudWatch +SNS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CloudTrail + S3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KMS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IAM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3A53F2-41D1-7364-7344-DCB73DD00E17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0447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D03426-AC8A-527C-9343-77B51E202AEC}"/>
              </a:ext>
            </a:extLst>
          </p:cNvPr>
          <p:cNvSpPr txBox="1"/>
          <p:nvPr/>
        </p:nvSpPr>
        <p:spPr>
          <a:xfrm>
            <a:off x="279302" y="1622642"/>
            <a:ext cx="44941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국내 보안 규정을</a:t>
            </a:r>
            <a:endParaRPr lang="en-US" altLang="ko-KR" sz="40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적용한 </a:t>
            </a:r>
            <a:r>
              <a:rPr lang="en-US" altLang="ko-KR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</a:p>
          <a:p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아키텍처</a:t>
            </a:r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775F14F0-F27E-E55B-8BE9-7DD4651653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031" y="862111"/>
            <a:ext cx="6858702" cy="59958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BC889F6-5699-98AA-6F3D-ADE24B36926C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400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1682FAF-AC68-8F4F-3F6E-0E78E859C6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914" y="0"/>
            <a:ext cx="12192000" cy="68454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63A7273-E194-951F-C935-25B2B9EEDC98}"/>
              </a:ext>
            </a:extLst>
          </p:cNvPr>
          <p:cNvCxnSpPr>
            <a:cxnSpLocks/>
          </p:cNvCxnSpPr>
          <p:nvPr/>
        </p:nvCxnSpPr>
        <p:spPr>
          <a:xfrm flipV="1">
            <a:off x="513318" y="2599254"/>
            <a:ext cx="0" cy="1166331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1F20CE0-5B29-C1AC-D9F9-7EBD8F4A3A94}"/>
              </a:ext>
            </a:extLst>
          </p:cNvPr>
          <p:cNvGrpSpPr/>
          <p:nvPr/>
        </p:nvGrpSpPr>
        <p:grpSpPr>
          <a:xfrm>
            <a:off x="1159536" y="486249"/>
            <a:ext cx="9681551" cy="4857807"/>
            <a:chOff x="2283291" y="2618864"/>
            <a:chExt cx="5934299" cy="3488021"/>
          </a:xfrm>
        </p:grpSpPr>
        <p:sp>
          <p:nvSpPr>
            <p:cNvPr id="20" name="Rectangle 69">
              <a:extLst>
                <a:ext uri="{FF2B5EF4-FFF2-40B4-BE49-F238E27FC236}">
                  <a16:creationId xmlns:a16="http://schemas.microsoft.com/office/drawing/2014/main" id="{87E25023-F75D-B966-13F2-3C5E52CF8D17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VPC</a:t>
              </a:r>
            </a:p>
          </p:txBody>
        </p:sp>
        <p:pic>
          <p:nvPicPr>
            <p:cNvPr id="22" name="Graphic 70" descr="VPC group icon. ">
              <a:extLst>
                <a:ext uri="{FF2B5EF4-FFF2-40B4-BE49-F238E27FC236}">
                  <a16:creationId xmlns:a16="http://schemas.microsoft.com/office/drawing/2014/main" id="{905FE6F6-6342-4DF1-3431-73BE62C8F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2283294" y="2618866"/>
              <a:ext cx="251773" cy="234363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C62F04F-500B-BA4E-7362-A8ADCE36C463}"/>
              </a:ext>
            </a:extLst>
          </p:cNvPr>
          <p:cNvGrpSpPr/>
          <p:nvPr/>
        </p:nvGrpSpPr>
        <p:grpSpPr>
          <a:xfrm>
            <a:off x="2322585" y="751107"/>
            <a:ext cx="1786186" cy="670061"/>
            <a:chOff x="4538926" y="826854"/>
            <a:chExt cx="1396509" cy="670061"/>
          </a:xfrm>
        </p:grpSpPr>
        <p:pic>
          <p:nvPicPr>
            <p:cNvPr id="26" name="Graphic 74" descr="Public subnet group icon. ">
              <a:extLst>
                <a:ext uri="{FF2B5EF4-FFF2-40B4-BE49-F238E27FC236}">
                  <a16:creationId xmlns:a16="http://schemas.microsoft.com/office/drawing/2014/main" id="{98AADCF4-B005-8265-4614-D8B26EB71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4538926" y="826855"/>
              <a:ext cx="296149" cy="308906"/>
            </a:xfrm>
            <a:prstGeom prst="rect">
              <a:avLst/>
            </a:prstGeom>
          </p:spPr>
        </p:pic>
        <p:sp>
          <p:nvSpPr>
            <p:cNvPr id="27" name="Rectangle 73">
              <a:extLst>
                <a:ext uri="{FF2B5EF4-FFF2-40B4-BE49-F238E27FC236}">
                  <a16:creationId xmlns:a16="http://schemas.microsoft.com/office/drawing/2014/main" id="{2B7D3036-F854-DBBD-E460-27DECA0EAEB2}"/>
                </a:ext>
              </a:extLst>
            </p:cNvPr>
            <p:cNvSpPr/>
            <p:nvPr/>
          </p:nvSpPr>
          <p:spPr>
            <a:xfrm>
              <a:off x="4538926" y="826854"/>
              <a:ext cx="1396509" cy="670061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Public subnet</a:t>
              </a:r>
            </a:p>
          </p:txBody>
        </p:sp>
      </p:grpSp>
      <p:pic>
        <p:nvPicPr>
          <p:cNvPr id="28" name="Graphic 68" descr="Client resource icon for the General Icons category.">
            <a:extLst>
              <a:ext uri="{FF2B5EF4-FFF2-40B4-BE49-F238E27FC236}">
                <a16:creationId xmlns:a16="http://schemas.microsoft.com/office/drawing/2014/main" id="{6BC10732-0040-11E3-1946-25119D1790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4718" y="3753416"/>
            <a:ext cx="457200" cy="457200"/>
          </a:xfrm>
          <a:prstGeom prst="rect">
            <a:avLst/>
          </a:prstGeom>
        </p:spPr>
      </p:pic>
      <p:pic>
        <p:nvPicPr>
          <p:cNvPr id="29" name="Graphic 21" descr="Amazon Route 53 service icon.">
            <a:extLst>
              <a:ext uri="{FF2B5EF4-FFF2-40B4-BE49-F238E27FC236}">
                <a16:creationId xmlns:a16="http://schemas.microsoft.com/office/drawing/2014/main" id="{AA4D63BC-A405-27F4-3731-4DB5B7DBF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284718" y="214205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Graphic 8" descr="AWS WAF service icon.">
            <a:extLst>
              <a:ext uri="{FF2B5EF4-FFF2-40B4-BE49-F238E27FC236}">
                <a16:creationId xmlns:a16="http://schemas.microsoft.com/office/drawing/2014/main" id="{33865CCB-04B2-9EB7-752C-5C277E9D8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258315" y="103416"/>
            <a:ext cx="466990" cy="466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phic 19" descr="Amazon CloudFront service icon.">
            <a:extLst>
              <a:ext uri="{FF2B5EF4-FFF2-40B4-BE49-F238E27FC236}">
                <a16:creationId xmlns:a16="http://schemas.microsoft.com/office/drawing/2014/main" id="{497A4012-C8C5-761A-8E5E-9399C91B7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 bwMode="auto">
          <a:xfrm>
            <a:off x="284718" y="1077444"/>
            <a:ext cx="466990" cy="466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D5D58927-DF20-8DC7-81E7-68CCF810BE0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23166" y="872053"/>
            <a:ext cx="457200" cy="457200"/>
          </a:xfrm>
          <a:prstGeom prst="rect">
            <a:avLst/>
          </a:prstGeom>
        </p:spPr>
      </p:pic>
      <p:pic>
        <p:nvPicPr>
          <p:cNvPr id="36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317C3FC9-7E15-A518-F460-1323D1DA885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04292" y="3357180"/>
            <a:ext cx="457200" cy="457200"/>
          </a:xfrm>
          <a:prstGeom prst="rect">
            <a:avLst/>
          </a:prstGeom>
        </p:spPr>
      </p:pic>
      <p:pic>
        <p:nvPicPr>
          <p:cNvPr id="37" name="Graphic 43" descr="AWS Backup service icon.">
            <a:extLst>
              <a:ext uri="{FF2B5EF4-FFF2-40B4-BE49-F238E27FC236}">
                <a16:creationId xmlns:a16="http://schemas.microsoft.com/office/drawing/2014/main" id="{912B7E4B-C4FB-A2C1-8E83-022CC56F030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9658037" y="2027915"/>
            <a:ext cx="587022" cy="543748"/>
          </a:xfrm>
          <a:prstGeom prst="rect">
            <a:avLst/>
          </a:prstGeom>
        </p:spPr>
      </p:pic>
      <p:pic>
        <p:nvPicPr>
          <p:cNvPr id="38" name="Graphic 64" descr="AWS Backup Vault Lock resource icon for the AWS Backup service.">
            <a:extLst>
              <a:ext uri="{FF2B5EF4-FFF2-40B4-BE49-F238E27FC236}">
                <a16:creationId xmlns:a16="http://schemas.microsoft.com/office/drawing/2014/main" id="{0735BE54-2A71-CB75-82C8-000A91C1DF2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744585" y="2971800"/>
            <a:ext cx="457200" cy="457200"/>
          </a:xfrm>
          <a:prstGeom prst="rect">
            <a:avLst/>
          </a:prstGeom>
        </p:spPr>
      </p:pic>
      <p:pic>
        <p:nvPicPr>
          <p:cNvPr id="39" name="Graphic 43" descr="AWS Backup service icon.">
            <a:extLst>
              <a:ext uri="{FF2B5EF4-FFF2-40B4-BE49-F238E27FC236}">
                <a16:creationId xmlns:a16="http://schemas.microsoft.com/office/drawing/2014/main" id="{36835A36-90B0-88D8-E0A1-E64075E56C1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9701311" y="4175525"/>
            <a:ext cx="543748" cy="543748"/>
          </a:xfrm>
          <a:prstGeom prst="rect">
            <a:avLst/>
          </a:prstGeom>
        </p:spPr>
      </p:pic>
      <p:pic>
        <p:nvPicPr>
          <p:cNvPr id="40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5DECBDBF-90E9-DB4D-F6E1-8537F4670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 bwMode="auto">
          <a:xfrm>
            <a:off x="2941521" y="5768128"/>
            <a:ext cx="382580" cy="382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5B17A85-03B9-40DA-E1B6-2B80E3D7C58E}"/>
              </a:ext>
            </a:extLst>
          </p:cNvPr>
          <p:cNvSpPr txBox="1"/>
          <p:nvPr/>
        </p:nvSpPr>
        <p:spPr>
          <a:xfrm>
            <a:off x="4437533" y="1283305"/>
            <a:ext cx="18845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Application </a:t>
            </a:r>
          </a:p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Load Balancing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44" name="Group 8" descr="Private subnet group.">
            <a:extLst>
              <a:ext uri="{FF2B5EF4-FFF2-40B4-BE49-F238E27FC236}">
                <a16:creationId xmlns:a16="http://schemas.microsoft.com/office/drawing/2014/main" id="{7E0A11B1-521A-B99D-0B5B-347EEE745A9D}"/>
              </a:ext>
            </a:extLst>
          </p:cNvPr>
          <p:cNvGrpSpPr/>
          <p:nvPr/>
        </p:nvGrpSpPr>
        <p:grpSpPr>
          <a:xfrm>
            <a:off x="2320502" y="5588259"/>
            <a:ext cx="1786186" cy="1006916"/>
            <a:chOff x="4215623" y="2833002"/>
            <a:chExt cx="1765300" cy="889002"/>
          </a:xfrm>
        </p:grpSpPr>
        <p:sp>
          <p:nvSpPr>
            <p:cNvPr id="45" name="Rectangle 71">
              <a:extLst>
                <a:ext uri="{FF2B5EF4-FFF2-40B4-BE49-F238E27FC236}">
                  <a16:creationId xmlns:a16="http://schemas.microsoft.com/office/drawing/2014/main" id="{B0DDC097-467C-E5FD-78D2-51D203E3FEEB}"/>
                </a:ext>
              </a:extLst>
            </p:cNvPr>
            <p:cNvSpPr/>
            <p:nvPr/>
          </p:nvSpPr>
          <p:spPr>
            <a:xfrm>
              <a:off x="4215623" y="2833002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6" name="Graphic 72" descr="Private subnet group icon. ">
              <a:extLst>
                <a:ext uri="{FF2B5EF4-FFF2-40B4-BE49-F238E27FC236}">
                  <a16:creationId xmlns:a16="http://schemas.microsoft.com/office/drawing/2014/main" id="{4B6B9B6E-A4A4-5EBA-235F-A2653AF89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rcRect/>
            <a:stretch/>
          </p:blipFill>
          <p:spPr>
            <a:xfrm>
              <a:off x="4224261" y="2833002"/>
              <a:ext cx="274708" cy="267092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AC83452-80B5-2249-2275-91A5D108BF44}"/>
              </a:ext>
            </a:extLst>
          </p:cNvPr>
          <p:cNvGrpSpPr/>
          <p:nvPr/>
        </p:nvGrpSpPr>
        <p:grpSpPr>
          <a:xfrm>
            <a:off x="2320502" y="1859493"/>
            <a:ext cx="1786186" cy="1131357"/>
            <a:chOff x="2190382" y="2500220"/>
            <a:chExt cx="1786186" cy="1131357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0B64745E-B117-D627-4B2C-041B758C56C5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50" name="Group 8" descr="Private subnet group.">
                <a:extLst>
                  <a:ext uri="{FF2B5EF4-FFF2-40B4-BE49-F238E27FC236}">
                    <a16:creationId xmlns:a16="http://schemas.microsoft.com/office/drawing/2014/main" id="{71465D9D-18C9-375B-7494-23F72FDAE89C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55" name="Rectangle 71">
                  <a:extLst>
                    <a:ext uri="{FF2B5EF4-FFF2-40B4-BE49-F238E27FC236}">
                      <a16:creationId xmlns:a16="http://schemas.microsoft.com/office/drawing/2014/main" id="{87429FBE-5E88-F2EC-208C-65A245438854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56" name="Graphic 72" descr="Private subnet group icon. ">
                  <a:extLst>
                    <a:ext uri="{FF2B5EF4-FFF2-40B4-BE49-F238E27FC236}">
                      <a16:creationId xmlns:a16="http://schemas.microsoft.com/office/drawing/2014/main" id="{731023E4-3F23-C33B-8ABF-DEE12C1485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53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A4454413-E7B8-7BB7-C1D1-7B5F47B88E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rcRect/>
              <a:stretch/>
            </p:blipFill>
            <p:spPr bwMode="auto">
              <a:xfrm>
                <a:off x="3105232" y="2865845"/>
                <a:ext cx="277925" cy="3247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E22CA07-DE82-DE84-0316-913496A8C82B}"/>
                </a:ext>
              </a:extLst>
            </p:cNvPr>
            <p:cNvSpPr txBox="1"/>
            <p:nvPr/>
          </p:nvSpPr>
          <p:spPr>
            <a:xfrm>
              <a:off x="2415435" y="2500220"/>
              <a:ext cx="79193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rPr>
                <a:t>WEB</a:t>
              </a:r>
              <a:endParaRPr lang="ko-KR" altLang="en-US" sz="11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B0C22C7-08F7-DA62-FFD7-57270E0AF13C}"/>
              </a:ext>
            </a:extLst>
          </p:cNvPr>
          <p:cNvGrpSpPr/>
          <p:nvPr/>
        </p:nvGrpSpPr>
        <p:grpSpPr>
          <a:xfrm>
            <a:off x="3172742" y="2908268"/>
            <a:ext cx="4540833" cy="403931"/>
            <a:chOff x="3033868" y="3276291"/>
            <a:chExt cx="4540833" cy="403931"/>
          </a:xfrm>
        </p:grpSpPr>
        <p:cxnSp>
          <p:nvCxnSpPr>
            <p:cNvPr id="58" name="Straight Arrow Connector 12" descr="Right arrow.">
              <a:extLst>
                <a:ext uri="{FF2B5EF4-FFF2-40B4-BE49-F238E27FC236}">
                  <a16:creationId xmlns:a16="http://schemas.microsoft.com/office/drawing/2014/main" id="{68D03176-5837-C8F5-329D-D3FEC1B089EF}"/>
                </a:ext>
              </a:extLst>
            </p:cNvPr>
            <p:cNvCxnSpPr>
              <a:cxnSpLocks/>
            </p:cNvCxnSpPr>
            <p:nvPr/>
          </p:nvCxnSpPr>
          <p:spPr>
            <a:xfrm>
              <a:off x="5194018" y="3468217"/>
              <a:ext cx="0" cy="212005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5A246C98-E30D-B324-7A79-A6E7DA6688E4}"/>
                </a:ext>
              </a:extLst>
            </p:cNvPr>
            <p:cNvGrpSpPr/>
            <p:nvPr/>
          </p:nvGrpSpPr>
          <p:grpSpPr>
            <a:xfrm>
              <a:off x="3033868" y="3276291"/>
              <a:ext cx="4540833" cy="191926"/>
              <a:chOff x="3033868" y="3276291"/>
              <a:chExt cx="4540833" cy="191926"/>
            </a:xfrm>
          </p:grpSpPr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B3A2A383-14E5-2A9E-3411-4C06078E44CB}"/>
                  </a:ext>
                </a:extLst>
              </p:cNvPr>
              <p:cNvCxnSpPr/>
              <p:nvPr/>
            </p:nvCxnSpPr>
            <p:spPr>
              <a:xfrm>
                <a:off x="3033868" y="3468217"/>
                <a:ext cx="454083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12" descr="Right arrow.">
                <a:extLst>
                  <a:ext uri="{FF2B5EF4-FFF2-40B4-BE49-F238E27FC236}">
                    <a16:creationId xmlns:a16="http://schemas.microsoft.com/office/drawing/2014/main" id="{3D68B77B-BE24-F6D2-4FDE-F29C79F647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276291"/>
                <a:ext cx="0" cy="19192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12" descr="Right arrow.">
                <a:extLst>
                  <a:ext uri="{FF2B5EF4-FFF2-40B4-BE49-F238E27FC236}">
                    <a16:creationId xmlns:a16="http://schemas.microsoft.com/office/drawing/2014/main" id="{53D8E756-0023-13E7-6739-5C65E10967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DD1CB23-C215-F760-2E5F-3FFE3218E2EF}"/>
              </a:ext>
            </a:extLst>
          </p:cNvPr>
          <p:cNvGrpSpPr/>
          <p:nvPr/>
        </p:nvGrpSpPr>
        <p:grpSpPr>
          <a:xfrm>
            <a:off x="3172742" y="1686025"/>
            <a:ext cx="4540833" cy="447010"/>
            <a:chOff x="3033868" y="2168030"/>
            <a:chExt cx="4540833" cy="563034"/>
          </a:xfrm>
        </p:grpSpPr>
        <p:cxnSp>
          <p:nvCxnSpPr>
            <p:cNvPr id="64" name="Straight Arrow Connector 12" descr="Right arrow.">
              <a:extLst>
                <a:ext uri="{FF2B5EF4-FFF2-40B4-BE49-F238E27FC236}">
                  <a16:creationId xmlns:a16="http://schemas.microsoft.com/office/drawing/2014/main" id="{82D4856D-DE61-23E3-3BAE-C51B9651183C}"/>
                </a:ext>
              </a:extLst>
            </p:cNvPr>
            <p:cNvCxnSpPr>
              <a:cxnSpLocks/>
            </p:cNvCxnSpPr>
            <p:nvPr/>
          </p:nvCxnSpPr>
          <p:spPr>
            <a:xfrm>
              <a:off x="5212892" y="2168030"/>
              <a:ext cx="0" cy="176276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4D76A287-30BC-5DE6-A58C-597D48561C48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12" descr="Right arrow.">
              <a:extLst>
                <a:ext uri="{FF2B5EF4-FFF2-40B4-BE49-F238E27FC236}">
                  <a16:creationId xmlns:a16="http://schemas.microsoft.com/office/drawing/2014/main" id="{BF75722F-90DA-1378-510B-E5887A4A0516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12" descr="Right arrow.">
              <a:extLst>
                <a:ext uri="{FF2B5EF4-FFF2-40B4-BE49-F238E27FC236}">
                  <a16:creationId xmlns:a16="http://schemas.microsoft.com/office/drawing/2014/main" id="{78F180DD-BD6C-2953-9AAF-1D5FCAAADB42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4CA87816-CAEB-A33A-F6F9-10F803A54454}"/>
              </a:ext>
            </a:extLst>
          </p:cNvPr>
          <p:cNvGrpSpPr/>
          <p:nvPr/>
        </p:nvGrpSpPr>
        <p:grpSpPr>
          <a:xfrm>
            <a:off x="6813879" y="751107"/>
            <a:ext cx="1786186" cy="670061"/>
            <a:chOff x="4538926" y="826854"/>
            <a:chExt cx="1396509" cy="670061"/>
          </a:xfrm>
        </p:grpSpPr>
        <p:pic>
          <p:nvPicPr>
            <p:cNvPr id="69" name="Graphic 74" descr="Public subnet group icon. ">
              <a:extLst>
                <a:ext uri="{FF2B5EF4-FFF2-40B4-BE49-F238E27FC236}">
                  <a16:creationId xmlns:a16="http://schemas.microsoft.com/office/drawing/2014/main" id="{408FA989-3277-15C0-859A-7B4C29658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4538926" y="826855"/>
              <a:ext cx="296149" cy="308906"/>
            </a:xfrm>
            <a:prstGeom prst="rect">
              <a:avLst/>
            </a:prstGeom>
          </p:spPr>
        </p:pic>
        <p:sp>
          <p:nvSpPr>
            <p:cNvPr id="70" name="Rectangle 73">
              <a:extLst>
                <a:ext uri="{FF2B5EF4-FFF2-40B4-BE49-F238E27FC236}">
                  <a16:creationId xmlns:a16="http://schemas.microsoft.com/office/drawing/2014/main" id="{96E099F7-A990-D930-C306-FF0362D327CD}"/>
                </a:ext>
              </a:extLst>
            </p:cNvPr>
            <p:cNvSpPr/>
            <p:nvPr/>
          </p:nvSpPr>
          <p:spPr>
            <a:xfrm>
              <a:off x="4538926" y="826854"/>
              <a:ext cx="1396509" cy="670061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Public subnet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F123AB8-9DF5-1211-1509-CB49228B3A83}"/>
              </a:ext>
            </a:extLst>
          </p:cNvPr>
          <p:cNvSpPr txBox="1"/>
          <p:nvPr/>
        </p:nvSpPr>
        <p:spPr>
          <a:xfrm>
            <a:off x="7186492" y="2443749"/>
            <a:ext cx="9236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Amazon EC2</a:t>
            </a:r>
          </a:p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(Web server)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727A670-0D83-8D9C-4D5C-77D5FFE1B82E}"/>
              </a:ext>
            </a:extLst>
          </p:cNvPr>
          <p:cNvGrpSpPr/>
          <p:nvPr/>
        </p:nvGrpSpPr>
        <p:grpSpPr>
          <a:xfrm>
            <a:off x="2281175" y="4028821"/>
            <a:ext cx="1797077" cy="1110994"/>
            <a:chOff x="2186078" y="4126934"/>
            <a:chExt cx="1797077" cy="1154485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D9DCCA1D-8BF8-7569-90A5-9FCFA7F4B9DD}"/>
                </a:ext>
              </a:extLst>
            </p:cNvPr>
            <p:cNvGrpSpPr/>
            <p:nvPr/>
          </p:nvGrpSpPr>
          <p:grpSpPr>
            <a:xfrm>
              <a:off x="2186078" y="4126934"/>
              <a:ext cx="1797077" cy="1154485"/>
              <a:chOff x="2179490" y="3964857"/>
              <a:chExt cx="1797077" cy="948218"/>
            </a:xfrm>
          </p:grpSpPr>
          <p:grpSp>
            <p:nvGrpSpPr>
              <p:cNvPr id="77" name="Group 8" descr="Private subnet group.">
                <a:extLst>
                  <a:ext uri="{FF2B5EF4-FFF2-40B4-BE49-F238E27FC236}">
                    <a16:creationId xmlns:a16="http://schemas.microsoft.com/office/drawing/2014/main" id="{FA538945-8224-B6F3-5366-F1836330B9CD}"/>
                  </a:ext>
                </a:extLst>
              </p:cNvPr>
              <p:cNvGrpSpPr/>
              <p:nvPr/>
            </p:nvGrpSpPr>
            <p:grpSpPr>
              <a:xfrm>
                <a:off x="2179490" y="3976055"/>
                <a:ext cx="1797077" cy="937020"/>
                <a:chOff x="4215623" y="2618864"/>
                <a:chExt cx="1765300" cy="889003"/>
              </a:xfrm>
            </p:grpSpPr>
            <p:sp>
              <p:nvSpPr>
                <p:cNvPr id="79" name="Rectangle 71">
                  <a:extLst>
                    <a:ext uri="{FF2B5EF4-FFF2-40B4-BE49-F238E27FC236}">
                      <a16:creationId xmlns:a16="http://schemas.microsoft.com/office/drawing/2014/main" id="{F70E4887-A8B5-4564-23EF-316D7C4AF364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0" name="Graphic 72" descr="Private subnet group icon. ">
                  <a:extLst>
                    <a:ext uri="{FF2B5EF4-FFF2-40B4-BE49-F238E27FC236}">
                      <a16:creationId xmlns:a16="http://schemas.microsoft.com/office/drawing/2014/main" id="{BD871B72-25FD-7FE3-9A81-BCB2F8ED00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rcRect/>
                <a:stretch/>
              </p:blipFill>
              <p:spPr>
                <a:xfrm>
                  <a:off x="4215623" y="2618864"/>
                  <a:ext cx="274708" cy="200306"/>
                </a:xfrm>
                <a:prstGeom prst="rect">
                  <a:avLst/>
                </a:prstGeom>
              </p:spPr>
            </p:pic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0062B67-40F5-F4DF-1D86-9CFF5224731D}"/>
                  </a:ext>
                </a:extLst>
              </p:cNvPr>
              <p:cNvSpPr txBox="1"/>
              <p:nvPr/>
            </p:nvSpPr>
            <p:spPr>
              <a:xfrm>
                <a:off x="2411308" y="3964857"/>
                <a:ext cx="79193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latin typeface="Leelawadee UI Semilight" panose="020B0402040204020203" pitchFamily="34" charset="-34"/>
                    <a:cs typeface="Leelawadee UI Semilight" panose="020B0402040204020203" pitchFamily="34" charset="-34"/>
                  </a:rPr>
                  <a:t>WAS</a:t>
                </a:r>
                <a:endParaRPr lang="ko-KR" altLang="en-US" sz="11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5FD0A939-CC78-CB9D-09BD-4082AF7B55E1}"/>
                </a:ext>
              </a:extLst>
            </p:cNvPr>
            <p:cNvGrpSpPr/>
            <p:nvPr/>
          </p:nvGrpSpPr>
          <p:grpSpPr>
            <a:xfrm>
              <a:off x="2595603" y="4411363"/>
              <a:ext cx="910827" cy="809091"/>
              <a:chOff x="2595603" y="4411363"/>
              <a:chExt cx="910827" cy="809091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2C209F0-3331-9C88-239A-FE68A96345E8}"/>
                  </a:ext>
                </a:extLst>
              </p:cNvPr>
              <p:cNvSpPr txBox="1"/>
              <p:nvPr/>
            </p:nvSpPr>
            <p:spPr>
              <a:xfrm>
                <a:off x="2595603" y="4772699"/>
                <a:ext cx="910827" cy="447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latin typeface="마비옛체" panose="02000503000000000000" pitchFamily="2" charset="-127"/>
                    <a:ea typeface="마비옛체" panose="02000503000000000000" pitchFamily="2" charset="-127"/>
                  </a:rPr>
                  <a:t>Amazon EC2</a:t>
                </a:r>
              </a:p>
              <a:p>
                <a:r>
                  <a:rPr lang="en-US" altLang="ko-KR" sz="1100" dirty="0">
                    <a:solidFill>
                      <a:schemeClr val="bg1"/>
                    </a:solidFill>
                    <a:latin typeface="마비옛체" panose="02000503000000000000" pitchFamily="2" charset="-127"/>
                    <a:ea typeface="마비옛체" panose="02000503000000000000" pitchFamily="2" charset="-127"/>
                  </a:rPr>
                  <a:t>(App server)</a:t>
                </a:r>
                <a:endParaRPr lang="ko-KR" altLang="en-US" sz="11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76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8D979B4E-AA12-A29E-78A7-CA77D3E1D7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rcRect/>
              <a:stretch/>
            </p:blipFill>
            <p:spPr bwMode="auto">
              <a:xfrm>
                <a:off x="2895187" y="4411363"/>
                <a:ext cx="319943" cy="318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4A4EE713-D25B-FE89-D3C8-047043C20FE2}"/>
              </a:ext>
            </a:extLst>
          </p:cNvPr>
          <p:cNvSpPr txBox="1"/>
          <p:nvPr/>
        </p:nvSpPr>
        <p:spPr>
          <a:xfrm>
            <a:off x="2674047" y="2484007"/>
            <a:ext cx="9236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Amazon EC2</a:t>
            </a:r>
          </a:p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(Web server)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2F3C8DCD-9E15-E106-2A76-CC38F363C453}"/>
              </a:ext>
            </a:extLst>
          </p:cNvPr>
          <p:cNvGrpSpPr/>
          <p:nvPr/>
        </p:nvGrpSpPr>
        <p:grpSpPr>
          <a:xfrm>
            <a:off x="6820482" y="1855310"/>
            <a:ext cx="1786186" cy="1135540"/>
            <a:chOff x="6681608" y="2496037"/>
            <a:chExt cx="1786186" cy="1135540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FD60330-C802-3DD1-33F1-A698FB0B06BC}"/>
                </a:ext>
              </a:extLst>
            </p:cNvPr>
            <p:cNvSpPr txBox="1"/>
            <p:nvPr/>
          </p:nvSpPr>
          <p:spPr>
            <a:xfrm>
              <a:off x="6892354" y="2496037"/>
              <a:ext cx="4661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rPr>
                <a:t>WEB</a:t>
              </a:r>
              <a:endParaRPr lang="ko-KR" altLang="en-US" sz="11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8450B81A-36FE-CB97-2A71-AD93CBC67350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5" name="Group 8" descr="Private subnet group.">
                <a:extLst>
                  <a:ext uri="{FF2B5EF4-FFF2-40B4-BE49-F238E27FC236}">
                    <a16:creationId xmlns:a16="http://schemas.microsoft.com/office/drawing/2014/main" id="{929842A2-5B57-33EE-874D-E4349658A764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7" name="Rectangle 71">
                  <a:extLst>
                    <a:ext uri="{FF2B5EF4-FFF2-40B4-BE49-F238E27FC236}">
                      <a16:creationId xmlns:a16="http://schemas.microsoft.com/office/drawing/2014/main" id="{8F075CB5-1D7A-9E88-C9FE-04ED3D0CCE08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8" name="Graphic 72" descr="Private subnet group icon. ">
                  <a:extLst>
                    <a:ext uri="{FF2B5EF4-FFF2-40B4-BE49-F238E27FC236}">
                      <a16:creationId xmlns:a16="http://schemas.microsoft.com/office/drawing/2014/main" id="{9ACA2760-552B-11B4-799E-C50A2D6C86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6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B5CD8134-1D0D-C1DA-5B6F-30AA385C04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rcRect/>
              <a:stretch/>
            </p:blipFill>
            <p:spPr bwMode="auto">
              <a:xfrm>
                <a:off x="3105232" y="2865845"/>
                <a:ext cx="277925" cy="3247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A4C8D4FD-540E-8729-83CE-044FAE63D070}"/>
              </a:ext>
            </a:extLst>
          </p:cNvPr>
          <p:cNvGrpSpPr/>
          <p:nvPr/>
        </p:nvGrpSpPr>
        <p:grpSpPr>
          <a:xfrm>
            <a:off x="6808433" y="4015186"/>
            <a:ext cx="1797077" cy="1124629"/>
            <a:chOff x="2186078" y="4126934"/>
            <a:chExt cx="1797077" cy="1154485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D5B36D07-3C05-5C40-3756-3BA6E7BC46C8}"/>
                </a:ext>
              </a:extLst>
            </p:cNvPr>
            <p:cNvGrpSpPr/>
            <p:nvPr/>
          </p:nvGrpSpPr>
          <p:grpSpPr>
            <a:xfrm>
              <a:off x="2186078" y="4126934"/>
              <a:ext cx="1797077" cy="1154485"/>
              <a:chOff x="2179490" y="3964857"/>
              <a:chExt cx="1797077" cy="948218"/>
            </a:xfrm>
          </p:grpSpPr>
          <p:grpSp>
            <p:nvGrpSpPr>
              <p:cNvPr id="94" name="Group 8" descr="Private subnet group.">
                <a:extLst>
                  <a:ext uri="{FF2B5EF4-FFF2-40B4-BE49-F238E27FC236}">
                    <a16:creationId xmlns:a16="http://schemas.microsoft.com/office/drawing/2014/main" id="{BE5EAA8C-3CFF-9015-71C5-A6356E0335AB}"/>
                  </a:ext>
                </a:extLst>
              </p:cNvPr>
              <p:cNvGrpSpPr/>
              <p:nvPr/>
            </p:nvGrpSpPr>
            <p:grpSpPr>
              <a:xfrm>
                <a:off x="2179490" y="3976055"/>
                <a:ext cx="1797077" cy="937020"/>
                <a:chOff x="4215623" y="2618864"/>
                <a:chExt cx="1765300" cy="889003"/>
              </a:xfrm>
            </p:grpSpPr>
            <p:sp>
              <p:nvSpPr>
                <p:cNvPr id="96" name="Rectangle 71">
                  <a:extLst>
                    <a:ext uri="{FF2B5EF4-FFF2-40B4-BE49-F238E27FC236}">
                      <a16:creationId xmlns:a16="http://schemas.microsoft.com/office/drawing/2014/main" id="{11EF56CD-AF18-D5D8-BC0E-C24C7583CBF7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97" name="Graphic 72" descr="Private subnet group icon. ">
                  <a:extLst>
                    <a:ext uri="{FF2B5EF4-FFF2-40B4-BE49-F238E27FC236}">
                      <a16:creationId xmlns:a16="http://schemas.microsoft.com/office/drawing/2014/main" id="{1C131946-0047-4696-EC05-960C951E20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rcRect/>
                <a:stretch/>
              </p:blipFill>
              <p:spPr>
                <a:xfrm>
                  <a:off x="4215623" y="2618864"/>
                  <a:ext cx="274708" cy="200306"/>
                </a:xfrm>
                <a:prstGeom prst="rect">
                  <a:avLst/>
                </a:prstGeom>
              </p:spPr>
            </p:pic>
          </p:grp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59B90B6-A1F3-9A05-3888-9909EC198FC3}"/>
                  </a:ext>
                </a:extLst>
              </p:cNvPr>
              <p:cNvSpPr txBox="1"/>
              <p:nvPr/>
            </p:nvSpPr>
            <p:spPr>
              <a:xfrm>
                <a:off x="2411308" y="3964857"/>
                <a:ext cx="79193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latin typeface="Leelawadee UI Semilight" panose="020B0402040204020203" pitchFamily="34" charset="-34"/>
                    <a:cs typeface="Leelawadee UI Semilight" panose="020B0402040204020203" pitchFamily="34" charset="-34"/>
                  </a:rPr>
                  <a:t>WAS</a:t>
                </a:r>
                <a:endParaRPr lang="ko-KR" altLang="en-US" sz="11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endParaRPr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C3E23ED-5DDD-DFCB-CACF-644D9CBB8119}"/>
                </a:ext>
              </a:extLst>
            </p:cNvPr>
            <p:cNvGrpSpPr/>
            <p:nvPr/>
          </p:nvGrpSpPr>
          <p:grpSpPr>
            <a:xfrm>
              <a:off x="2595603" y="4411363"/>
              <a:ext cx="910827" cy="803662"/>
              <a:chOff x="2595603" y="4411363"/>
              <a:chExt cx="910827" cy="803662"/>
            </a:xfrm>
          </p:grpSpPr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E4AF3DF-56E5-4422-438C-BD6B4C564342}"/>
                  </a:ext>
                </a:extLst>
              </p:cNvPr>
              <p:cNvSpPr txBox="1"/>
              <p:nvPr/>
            </p:nvSpPr>
            <p:spPr>
              <a:xfrm>
                <a:off x="2595603" y="4772699"/>
                <a:ext cx="910827" cy="442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latin typeface="마비옛체" panose="02000503000000000000" pitchFamily="2" charset="-127"/>
                    <a:ea typeface="마비옛체" panose="02000503000000000000" pitchFamily="2" charset="-127"/>
                  </a:rPr>
                  <a:t>Amazon EC2</a:t>
                </a:r>
              </a:p>
              <a:p>
                <a:r>
                  <a:rPr lang="en-US" altLang="ko-KR" sz="1100" dirty="0">
                    <a:solidFill>
                      <a:schemeClr val="bg1"/>
                    </a:solidFill>
                    <a:latin typeface="마비옛체" panose="02000503000000000000" pitchFamily="2" charset="-127"/>
                    <a:ea typeface="마비옛체" panose="02000503000000000000" pitchFamily="2" charset="-127"/>
                  </a:rPr>
                  <a:t>(App server)</a:t>
                </a:r>
                <a:endParaRPr lang="ko-KR" altLang="en-US" sz="11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93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40F93E85-3AB5-1890-3D1F-4F5592B02F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rcRect/>
              <a:stretch/>
            </p:blipFill>
            <p:spPr bwMode="auto">
              <a:xfrm>
                <a:off x="2895187" y="4411363"/>
                <a:ext cx="319943" cy="318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4ED4351D-27DE-CEBA-B3AF-32612AD98B9F}"/>
              </a:ext>
            </a:extLst>
          </p:cNvPr>
          <p:cNvGrpSpPr/>
          <p:nvPr/>
        </p:nvGrpSpPr>
        <p:grpSpPr>
          <a:xfrm>
            <a:off x="3136680" y="3814380"/>
            <a:ext cx="4540833" cy="447010"/>
            <a:chOff x="3033868" y="2168030"/>
            <a:chExt cx="4540833" cy="563034"/>
          </a:xfrm>
        </p:grpSpPr>
        <p:cxnSp>
          <p:nvCxnSpPr>
            <p:cNvPr id="99" name="Straight Arrow Connector 12" descr="Right arrow.">
              <a:extLst>
                <a:ext uri="{FF2B5EF4-FFF2-40B4-BE49-F238E27FC236}">
                  <a16:creationId xmlns:a16="http://schemas.microsoft.com/office/drawing/2014/main" id="{6E7820CE-3F3E-F5D8-2049-6576EABAB52B}"/>
                </a:ext>
              </a:extLst>
            </p:cNvPr>
            <p:cNvCxnSpPr>
              <a:cxnSpLocks/>
            </p:cNvCxnSpPr>
            <p:nvPr/>
          </p:nvCxnSpPr>
          <p:spPr>
            <a:xfrm>
              <a:off x="5212892" y="2168030"/>
              <a:ext cx="0" cy="176276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AFF0FA4B-C359-61EC-7A84-D9D1A2C465DB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2" descr="Right arrow.">
              <a:extLst>
                <a:ext uri="{FF2B5EF4-FFF2-40B4-BE49-F238E27FC236}">
                  <a16:creationId xmlns:a16="http://schemas.microsoft.com/office/drawing/2014/main" id="{311DC326-E94C-16C6-9345-2E6F0B9764F5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2" descr="Right arrow.">
              <a:extLst>
                <a:ext uri="{FF2B5EF4-FFF2-40B4-BE49-F238E27FC236}">
                  <a16:creationId xmlns:a16="http://schemas.microsoft.com/office/drawing/2014/main" id="{D44DD850-0131-5AE2-E42A-3677DF776629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5FA01DD7-8294-9F5F-18E9-FCC7B47DAD3C}"/>
              </a:ext>
            </a:extLst>
          </p:cNvPr>
          <p:cNvGrpSpPr/>
          <p:nvPr/>
        </p:nvGrpSpPr>
        <p:grpSpPr>
          <a:xfrm>
            <a:off x="3123531" y="5050984"/>
            <a:ext cx="4541042" cy="669169"/>
            <a:chOff x="3033659" y="3276291"/>
            <a:chExt cx="4541042" cy="669169"/>
          </a:xfrm>
        </p:grpSpPr>
        <p:cxnSp>
          <p:nvCxnSpPr>
            <p:cNvPr id="104" name="Straight Arrow Connector 12" descr="Right arrow.">
              <a:extLst>
                <a:ext uri="{FF2B5EF4-FFF2-40B4-BE49-F238E27FC236}">
                  <a16:creationId xmlns:a16="http://schemas.microsoft.com/office/drawing/2014/main" id="{E2DCC7E5-9AF3-F208-39A5-6D2A1D7D6644}"/>
                </a:ext>
              </a:extLst>
            </p:cNvPr>
            <p:cNvCxnSpPr>
              <a:cxnSpLocks/>
            </p:cNvCxnSpPr>
            <p:nvPr/>
          </p:nvCxnSpPr>
          <p:spPr>
            <a:xfrm>
              <a:off x="3033659" y="3468217"/>
              <a:ext cx="0" cy="477243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C815ACD4-8ED6-4993-1DC5-D44B418D9FB4}"/>
                </a:ext>
              </a:extLst>
            </p:cNvPr>
            <p:cNvGrpSpPr/>
            <p:nvPr/>
          </p:nvGrpSpPr>
          <p:grpSpPr>
            <a:xfrm>
              <a:off x="3033868" y="3276291"/>
              <a:ext cx="4540833" cy="191926"/>
              <a:chOff x="3033868" y="3276291"/>
              <a:chExt cx="4540833" cy="191926"/>
            </a:xfrm>
          </p:grpSpPr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57646810-86AD-E679-BBC6-96179CC42AD5}"/>
                  </a:ext>
                </a:extLst>
              </p:cNvPr>
              <p:cNvCxnSpPr/>
              <p:nvPr/>
            </p:nvCxnSpPr>
            <p:spPr>
              <a:xfrm>
                <a:off x="3033868" y="3468217"/>
                <a:ext cx="454083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2" descr="Right arrow.">
                <a:extLst>
                  <a:ext uri="{FF2B5EF4-FFF2-40B4-BE49-F238E27FC236}">
                    <a16:creationId xmlns:a16="http://schemas.microsoft.com/office/drawing/2014/main" id="{9D8DE488-F5B6-FB0F-5030-7290348A32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276291"/>
                <a:ext cx="0" cy="19192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2" descr="Right arrow.">
                <a:extLst>
                  <a:ext uri="{FF2B5EF4-FFF2-40B4-BE49-F238E27FC236}">
                    <a16:creationId xmlns:a16="http://schemas.microsoft.com/office/drawing/2014/main" id="{3342F293-3296-5849-C19E-D2B5019130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9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DBAC1D4A-1C56-5A21-5001-3EBEAC2A0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 bwMode="auto">
          <a:xfrm>
            <a:off x="7467836" y="5768128"/>
            <a:ext cx="382580" cy="382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0" name="Group 8" descr="Private subnet group.">
            <a:extLst>
              <a:ext uri="{FF2B5EF4-FFF2-40B4-BE49-F238E27FC236}">
                <a16:creationId xmlns:a16="http://schemas.microsoft.com/office/drawing/2014/main" id="{A1073A1C-403D-F8EB-54A1-FC281A66E43C}"/>
              </a:ext>
            </a:extLst>
          </p:cNvPr>
          <p:cNvGrpSpPr/>
          <p:nvPr/>
        </p:nvGrpSpPr>
        <p:grpSpPr>
          <a:xfrm>
            <a:off x="6846817" y="5588259"/>
            <a:ext cx="1786186" cy="1006916"/>
            <a:chOff x="4215623" y="2833002"/>
            <a:chExt cx="1765300" cy="889002"/>
          </a:xfrm>
        </p:grpSpPr>
        <p:sp>
          <p:nvSpPr>
            <p:cNvPr id="111" name="Rectangle 71">
              <a:extLst>
                <a:ext uri="{FF2B5EF4-FFF2-40B4-BE49-F238E27FC236}">
                  <a16:creationId xmlns:a16="http://schemas.microsoft.com/office/drawing/2014/main" id="{058B6965-563B-1384-80D8-B1455D3BF976}"/>
                </a:ext>
              </a:extLst>
            </p:cNvPr>
            <p:cNvSpPr/>
            <p:nvPr/>
          </p:nvSpPr>
          <p:spPr>
            <a:xfrm>
              <a:off x="4215623" y="2833002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2" name="Graphic 72" descr="Private subnet group icon. ">
              <a:extLst>
                <a:ext uri="{FF2B5EF4-FFF2-40B4-BE49-F238E27FC236}">
                  <a16:creationId xmlns:a16="http://schemas.microsoft.com/office/drawing/2014/main" id="{EFE5B675-EB30-E88F-F425-9D257D49B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rcRect/>
            <a:stretch/>
          </p:blipFill>
          <p:spPr>
            <a:xfrm>
              <a:off x="4224261" y="2833002"/>
              <a:ext cx="274708" cy="267092"/>
            </a:xfrm>
            <a:prstGeom prst="rect">
              <a:avLst/>
            </a:prstGeom>
          </p:spPr>
        </p:pic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0AA16474-34E3-1FFB-DDC7-C2C122D0CF08}"/>
              </a:ext>
            </a:extLst>
          </p:cNvPr>
          <p:cNvSpPr txBox="1"/>
          <p:nvPr/>
        </p:nvSpPr>
        <p:spPr>
          <a:xfrm>
            <a:off x="2565010" y="5588258"/>
            <a:ext cx="7919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DB</a:t>
            </a:r>
            <a:endParaRPr lang="ko-KR" altLang="en-US" sz="11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CDAD1CB-39A1-43A5-E5C6-260DDB2FA0E3}"/>
              </a:ext>
            </a:extLst>
          </p:cNvPr>
          <p:cNvSpPr txBox="1"/>
          <p:nvPr/>
        </p:nvSpPr>
        <p:spPr>
          <a:xfrm>
            <a:off x="7098440" y="5588258"/>
            <a:ext cx="7919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DB</a:t>
            </a:r>
            <a:endParaRPr lang="ko-KR" altLang="en-US" sz="11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AF24D1C-F5FC-F1F5-64AA-6E1CB04D1FC6}"/>
              </a:ext>
            </a:extLst>
          </p:cNvPr>
          <p:cNvSpPr txBox="1"/>
          <p:nvPr/>
        </p:nvSpPr>
        <p:spPr>
          <a:xfrm>
            <a:off x="2206137" y="6085048"/>
            <a:ext cx="20149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Amazon</a:t>
            </a:r>
            <a:r>
              <a:rPr lang="ko-KR" altLang="en-US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RDS</a:t>
            </a:r>
            <a:r>
              <a:rPr lang="ko-KR" altLang="en-US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database(</a:t>
            </a:r>
            <a:r>
              <a:rPr lang="en-US" altLang="ko-KR" sz="11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Repilca</a:t>
            </a:r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99192E0-1A6A-03CC-EC87-D73F974D6909}"/>
              </a:ext>
            </a:extLst>
          </p:cNvPr>
          <p:cNvSpPr txBox="1"/>
          <p:nvPr/>
        </p:nvSpPr>
        <p:spPr>
          <a:xfrm>
            <a:off x="6732452" y="6085048"/>
            <a:ext cx="20149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Amazon</a:t>
            </a:r>
            <a:r>
              <a:rPr lang="ko-KR" altLang="en-US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RDS</a:t>
            </a:r>
            <a:r>
              <a:rPr lang="ko-KR" altLang="en-US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database(Master)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EE0109A6-1C4D-716C-A5A2-0D88046DE9D3}"/>
              </a:ext>
            </a:extLst>
          </p:cNvPr>
          <p:cNvCxnSpPr/>
          <p:nvPr/>
        </p:nvCxnSpPr>
        <p:spPr>
          <a:xfrm>
            <a:off x="753464" y="271763"/>
            <a:ext cx="45794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4108CE17-155D-A9F7-D65E-F471A7FF7461}"/>
              </a:ext>
            </a:extLst>
          </p:cNvPr>
          <p:cNvCxnSpPr>
            <a:cxnSpLocks/>
          </p:cNvCxnSpPr>
          <p:nvPr/>
        </p:nvCxnSpPr>
        <p:spPr>
          <a:xfrm>
            <a:off x="5332892" y="281252"/>
            <a:ext cx="0" cy="59080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F83E5DDA-B9BC-0D86-6462-1C1B8F3BD856}"/>
              </a:ext>
            </a:extLst>
          </p:cNvPr>
          <p:cNvCxnSpPr>
            <a:cxnSpLocks/>
          </p:cNvCxnSpPr>
          <p:nvPr/>
        </p:nvCxnSpPr>
        <p:spPr>
          <a:xfrm flipV="1">
            <a:off x="513318" y="1525985"/>
            <a:ext cx="0" cy="625701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AD05D743-B4F7-4165-CF7A-66DA6FD7F735}"/>
              </a:ext>
            </a:extLst>
          </p:cNvPr>
          <p:cNvCxnSpPr>
            <a:cxnSpLocks/>
          </p:cNvCxnSpPr>
          <p:nvPr/>
        </p:nvCxnSpPr>
        <p:spPr>
          <a:xfrm flipV="1">
            <a:off x="513318" y="505258"/>
            <a:ext cx="6651" cy="544552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77AD6C32-62DE-5A05-FD1C-76D378A9DB2D}"/>
              </a:ext>
            </a:extLst>
          </p:cNvPr>
          <p:cNvSpPr/>
          <p:nvPr/>
        </p:nvSpPr>
        <p:spPr>
          <a:xfrm>
            <a:off x="428352" y="3613331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F9541BD9-BA10-3361-B115-8BC78F229726}"/>
              </a:ext>
            </a:extLst>
          </p:cNvPr>
          <p:cNvSpPr/>
          <p:nvPr/>
        </p:nvSpPr>
        <p:spPr>
          <a:xfrm>
            <a:off x="428352" y="1971644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067873BE-3173-DBDF-6879-99498D915BC1}"/>
              </a:ext>
            </a:extLst>
          </p:cNvPr>
          <p:cNvSpPr/>
          <p:nvPr/>
        </p:nvSpPr>
        <p:spPr>
          <a:xfrm>
            <a:off x="435003" y="924031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7D85246B-E291-2A5B-11FF-BCA152C91ACE}"/>
              </a:ext>
            </a:extLst>
          </p:cNvPr>
          <p:cNvSpPr/>
          <p:nvPr/>
        </p:nvSpPr>
        <p:spPr>
          <a:xfrm>
            <a:off x="753464" y="192987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F66C3592-062F-02A1-CCD9-BD2977FA6679}"/>
              </a:ext>
            </a:extLst>
          </p:cNvPr>
          <p:cNvSpPr/>
          <p:nvPr/>
        </p:nvSpPr>
        <p:spPr>
          <a:xfrm>
            <a:off x="5266800" y="1631157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EB966B66-2495-3BA4-BD04-43ACF5B89344}"/>
              </a:ext>
            </a:extLst>
          </p:cNvPr>
          <p:cNvSpPr/>
          <p:nvPr/>
        </p:nvSpPr>
        <p:spPr>
          <a:xfrm>
            <a:off x="5259211" y="1631157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BB640612-682B-55C3-9A14-5FAB2F2CB21A}"/>
              </a:ext>
            </a:extLst>
          </p:cNvPr>
          <p:cNvSpPr/>
          <p:nvPr/>
        </p:nvSpPr>
        <p:spPr>
          <a:xfrm>
            <a:off x="3094747" y="2849886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F456A0F9-8048-A96E-AB95-B51AA3DA5DEC}"/>
              </a:ext>
            </a:extLst>
          </p:cNvPr>
          <p:cNvSpPr/>
          <p:nvPr/>
        </p:nvSpPr>
        <p:spPr>
          <a:xfrm>
            <a:off x="7628609" y="2842111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F477C7DD-3F44-9424-715C-6B2AC9B4FAE0}"/>
              </a:ext>
            </a:extLst>
          </p:cNvPr>
          <p:cNvSpPr/>
          <p:nvPr/>
        </p:nvSpPr>
        <p:spPr>
          <a:xfrm>
            <a:off x="5247926" y="3757484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EBE6E7D3-CF98-23E2-5BD9-CC35CAADE92D}"/>
              </a:ext>
            </a:extLst>
          </p:cNvPr>
          <p:cNvSpPr/>
          <p:nvPr/>
        </p:nvSpPr>
        <p:spPr>
          <a:xfrm>
            <a:off x="5247926" y="3747400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830FDE19-FD22-97DE-DD49-A8832EF7511A}"/>
              </a:ext>
            </a:extLst>
          </p:cNvPr>
          <p:cNvSpPr/>
          <p:nvPr/>
        </p:nvSpPr>
        <p:spPr>
          <a:xfrm>
            <a:off x="3047845" y="4992610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9BA830C9-419E-7611-A3E8-E74556B685C3}"/>
              </a:ext>
            </a:extLst>
          </p:cNvPr>
          <p:cNvSpPr/>
          <p:nvPr/>
        </p:nvSpPr>
        <p:spPr>
          <a:xfrm>
            <a:off x="7583402" y="5011064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03B6B47-57AF-284E-7F0B-CD03D82136AC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7832184" y="2299789"/>
            <a:ext cx="1825853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575C6326-9E0E-D31A-41CF-FD28C793FBE8}"/>
              </a:ext>
            </a:extLst>
          </p:cNvPr>
          <p:cNvCxnSpPr/>
          <p:nvPr/>
        </p:nvCxnSpPr>
        <p:spPr>
          <a:xfrm>
            <a:off x="7832184" y="4444473"/>
            <a:ext cx="1825853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B579F465-6CBE-74A1-3305-F6D734D29639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9973185" y="3701596"/>
            <a:ext cx="0" cy="47392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C7B5D17-69B8-C2E7-5FF8-EA4917E98D40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9973185" y="2571663"/>
            <a:ext cx="0" cy="4001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4A60F872-7DF5-EAF5-1137-B933148C8350}"/>
              </a:ext>
            </a:extLst>
          </p:cNvPr>
          <p:cNvSpPr txBox="1"/>
          <p:nvPr/>
        </p:nvSpPr>
        <p:spPr>
          <a:xfrm>
            <a:off x="9506248" y="3410548"/>
            <a:ext cx="9509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Backup Vault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5D3D84D0-F438-8715-14BE-87BDB8FEC05A}"/>
              </a:ext>
            </a:extLst>
          </p:cNvPr>
          <p:cNvSpPr txBox="1"/>
          <p:nvPr/>
        </p:nvSpPr>
        <p:spPr>
          <a:xfrm>
            <a:off x="9465405" y="4740682"/>
            <a:ext cx="9428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AWS Backup 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41" name="그래픽 140" descr="USB 스틱 윤곽선">
            <a:extLst>
              <a:ext uri="{FF2B5EF4-FFF2-40B4-BE49-F238E27FC236}">
                <a16:creationId xmlns:a16="http://schemas.microsoft.com/office/drawing/2014/main" id="{AF985224-3BCA-46FD-534A-105D19980D2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7713575" y="2027206"/>
            <a:ext cx="494429" cy="494429"/>
          </a:xfrm>
          <a:prstGeom prst="rect">
            <a:avLst/>
          </a:prstGeom>
        </p:spPr>
      </p:pic>
      <p:pic>
        <p:nvPicPr>
          <p:cNvPr id="142" name="그래픽 141" descr="USB 스틱 윤곽선">
            <a:extLst>
              <a:ext uri="{FF2B5EF4-FFF2-40B4-BE49-F238E27FC236}">
                <a16:creationId xmlns:a16="http://schemas.microsoft.com/office/drawing/2014/main" id="{BC45D847-16A1-D4B0-E372-46B37B81D3E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7706971" y="4176386"/>
            <a:ext cx="494429" cy="494429"/>
          </a:xfrm>
          <a:prstGeom prst="rect">
            <a:avLst/>
          </a:prstGeom>
        </p:spPr>
      </p:pic>
      <p:pic>
        <p:nvPicPr>
          <p:cNvPr id="143" name="그래픽 142" descr="USB 스틱 윤곽선">
            <a:extLst>
              <a:ext uri="{FF2B5EF4-FFF2-40B4-BE49-F238E27FC236}">
                <a16:creationId xmlns:a16="http://schemas.microsoft.com/office/drawing/2014/main" id="{D4CD71D4-5B41-72A0-E57D-F35EF578EF2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725970" y="3884355"/>
            <a:ext cx="494429" cy="494429"/>
          </a:xfrm>
          <a:prstGeom prst="rect">
            <a:avLst/>
          </a:prstGeom>
        </p:spPr>
      </p:pic>
      <p:pic>
        <p:nvPicPr>
          <p:cNvPr id="144" name="그래픽 143" descr="USB 스틱 윤곽선">
            <a:extLst>
              <a:ext uri="{FF2B5EF4-FFF2-40B4-BE49-F238E27FC236}">
                <a16:creationId xmlns:a16="http://schemas.microsoft.com/office/drawing/2014/main" id="{D31068A4-791D-ED4A-B9E8-B9DD651D0FB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750237" y="2285837"/>
            <a:ext cx="494429" cy="494429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0239427B-B9AE-B238-2218-CBE477AB43B4}"/>
              </a:ext>
            </a:extLst>
          </p:cNvPr>
          <p:cNvSpPr txBox="1"/>
          <p:nvPr/>
        </p:nvSpPr>
        <p:spPr>
          <a:xfrm>
            <a:off x="238206" y="4258310"/>
            <a:ext cx="5132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Client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E3069B7-D0DD-4A8E-F56E-F9E321362BB8}"/>
              </a:ext>
            </a:extLst>
          </p:cNvPr>
          <p:cNvSpPr/>
          <p:nvPr/>
        </p:nvSpPr>
        <p:spPr>
          <a:xfrm>
            <a:off x="9973184" y="12515"/>
            <a:ext cx="2202138" cy="590801"/>
          </a:xfrm>
          <a:prstGeom prst="rect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클라이언트 예상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흐름도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94DE064-9962-F6C0-8432-FF449A30912B}"/>
              </a:ext>
            </a:extLst>
          </p:cNvPr>
          <p:cNvGrpSpPr/>
          <p:nvPr/>
        </p:nvGrpSpPr>
        <p:grpSpPr>
          <a:xfrm>
            <a:off x="1145252" y="5511219"/>
            <a:ext cx="9681551" cy="1230280"/>
            <a:chOff x="2283291" y="2618864"/>
            <a:chExt cx="5934299" cy="3488021"/>
          </a:xfrm>
        </p:grpSpPr>
        <p:sp>
          <p:nvSpPr>
            <p:cNvPr id="19" name="Rectangle 69">
              <a:extLst>
                <a:ext uri="{FF2B5EF4-FFF2-40B4-BE49-F238E27FC236}">
                  <a16:creationId xmlns:a16="http://schemas.microsoft.com/office/drawing/2014/main" id="{C832A9D1-3F68-766C-D039-8E8311483814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DB VPC</a:t>
              </a:r>
            </a:p>
          </p:txBody>
        </p:sp>
        <p:pic>
          <p:nvPicPr>
            <p:cNvPr id="21" name="Graphic 70" descr="VPC group icon. ">
              <a:extLst>
                <a:ext uri="{FF2B5EF4-FFF2-40B4-BE49-F238E27FC236}">
                  <a16:creationId xmlns:a16="http://schemas.microsoft.com/office/drawing/2014/main" id="{469A0769-8801-4E50-35D5-57521EE2B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2283294" y="2618864"/>
              <a:ext cx="251773" cy="10760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315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33333E-6 L 2.70833E-6 -0.14791 " pathEditMode="relative" rAng="0" ptsTypes="AA">
                                      <p:cBhvr>
                                        <p:cTn id="6" dur="12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40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fill="remove" grpId="0" nodeType="withEffect">
                                  <p:stCondLst>
                                    <p:cond delay="950"/>
                                  </p:stCondLst>
                                  <p:childTnLst>
                                    <p:animMotion origin="layout" path="M 2.70833E-6 -1.48148E-6 L 0.00104 -0.0759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379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fill="remove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1.875E-6 -3.7037E-6 L -0.00078 -0.06805 " pathEditMode="relative" rAng="0" ptsTypes="AA">
                                      <p:cBhvr>
                                        <p:cTn id="10" dur="8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340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0" presetClass="path" presetSubtype="0" repeatCount="indefinite" accel="50000" fill="remove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1.38778E-17 -2.22222E-6 L 0.1849 -2.22222E-6 C 0.26784 -2.22222E-6 0.36797 -0.01018 0.36875 0.00394 C 0.36875 0.01644 0.37005 0.06134 0.37005 0.07384 " pathEditMode="relative" rAng="0" ptsTypes="AAAA">
                                      <p:cBhvr>
                                        <p:cTn id="12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03" y="351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2.91667E-6 7.40741E-7 L -2.91667E-6 0.00023 C -0.00026 0.00579 -0.00065 0.01157 -0.00065 0.01736 C -0.00065 0.01875 -0.00065 0.0206 -2.91667E-6 0.02106 C 0.00117 0.02153 0.00261 0.01991 0.00391 0.01968 C 0.00716 0.01921 0.01029 0.01898 0.01367 0.01852 L 0.11849 0.01968 C 0.17591 0.0206 0.15951 0.01968 0.19388 0.02222 C 0.1931 0.06157 0.1931 0.04792 0.1931 0.06319 " pathEditMode="relative" rAng="0" ptsTypes="AAAAAAAAA">
                                      <p:cBhvr>
                                        <p:cTn id="14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61" y="314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0.00013 -0.00162 L -0.00013 -0.00162 C -1.25E-6 0.00209 0.00078 0.00602 0.00052 0.00996 C 0.00039 0.01158 -0.00052 0.01343 -0.00143 0.01343 C -0.01159 0.01505 -0.02161 0.01436 -0.03177 0.01459 L -0.13372 0.01343 C -0.13607 0.01343 -0.17695 0.01042 -0.17851 0.01343 C -0.18424 0.02547 -0.17851 0.04468 -0.17851 0.06042 " pathEditMode="relative" ptsTypes="AAAAAAAA">
                                      <p:cBhvr>
                                        <p:cTn id="16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0.00026 0.00208 L -0.00026 0.00208 C 0.00026 0.00857 -0.00261 0.0206 0.00104 0.02199 C 0.01914 0.0287 0.03789 0.02269 0.05638 0.02315 L 0.09179 0.02431 C 0.10455 0.02477 0.11133 0.02546 0.12343 0.02662 C 0.12786 0.02639 0.15599 0.02894 0.17018 0.02431 C 0.17096 0.02407 0.17187 0.02338 0.17278 0.02315 C 0.17448 0.02338 0.17721 0.02153 0.17799 0.02431 C 0.17929 0.02847 0.17734 0.03357 0.17734 0.03843 C 0.17734 0.04259 0.17799 0.05139 0.17799 0.05139 " pathEditMode="relative" ptsTypes="AAAAAAAAAAA">
                                      <p:cBhvr>
                                        <p:cTn id="18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0.00104 0.00301 L -0.00104 0.00301 C -0.00078 0.00996 0.00039 0.01713 -0.00026 0.02385 C -0.00052 0.02593 -0.00247 0.02593 -0.00364 0.02639 C -0.00703 0.02709 -0.01067 0.02709 -0.01419 0.02755 C -0.05482 0.02663 -0.17487 0.02385 -0.19844 0.02755 C -0.20156 0.02801 -0.19791 0.03843 -0.19778 0.04375 C -0.19765 0.04584 -0.19778 0.04769 -0.19778 0.04977 " pathEditMode="relative" ptsTypes="AAAAAAAA">
                                      <p:cBhvr>
                                        <p:cTn id="20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78 0.00069 L -0.00078 0.00092 C -0.00091 0.00486 0.00117 0.01319 -0.00143 0.01342 C -0.10299 0.0206 -0.11523 0.01875 -0.17552 0.01111 C -0.17682 0.01157 -0.17865 0.01041 -0.17943 0.01227 C -0.18034 0.01412 -0.17904 0.0169 -0.17878 0.01944 C -0.17826 0.02546 -0.17839 0.02384 -0.17747 0.0287 C -0.17813 0.04166 -0.17773 0.04051 -0.17878 0.04977 C -0.17943 0.05486 -0.17917 0.05324 -0.18008 0.05694 " pathEditMode="relative" rAng="0" ptsTypes="AAAAAAAAA">
                                      <p:cBhvr>
                                        <p:cTn id="22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32" y="280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0.00324 L -0.00052 0.00324 C -0.00039 0.00671 -0.00078 0.01042 0.00013 0.01366 C 0.00052 0.01528 0.00169 0.01597 0.00273 0.01597 L 0.03555 0.01481 L 0.04154 0.01597 C 0.04362 0.01643 0.04792 0.01759 0.05013 0.01829 C 0.05221 0.01898 0.05443 0.02014 0.05664 0.0206 C 0.05977 0.0213 0.06276 0.02153 0.06589 0.02176 L 0.14414 0.0206 C 0.16016 0.02083 0.17656 0.0162 0.19219 0.02315 C 0.19557 0.02454 0.19258 0.03565 0.19284 0.0419 C 0.19375 0.06088 0.19349 0.03773 0.19349 0.06065 " pathEditMode="relative" ptsTypes="AAAAAAAAAAAAA">
                                      <p:cBhvr>
                                        <p:cTn id="24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animMotion origin="layout" path="M -1.04167E-6 -7.40741E-7 L -0.00117 0.0854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425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ccel="50000" decel="5000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animMotion origin="layout" path="M -0.00065 0.02129 L -0.3711 0.02129 L -0.37305 0.08102 " pathEditMode="relative" ptsTypes="AAA">
                                      <p:cBhvr>
                                        <p:cTn id="2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0.00769 -0.00046 L 0.13464 0.0002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41" y="2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0.00482 -0.00093 L 0.13386 -0.00093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45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1.25E-6 -4.81481E-6 L 0.00052 -0.0692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347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-0.00221 0.0051 L -0.00156 0.05764 " pathEditMode="relative" ptsTypes="AA">
                                      <p:cBhvr>
                                        <p:cTn id="36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9C7A967D-61E6-FF33-B65B-A3088DBE1C98}"/>
              </a:ext>
            </a:extLst>
          </p:cNvPr>
          <p:cNvGrpSpPr/>
          <p:nvPr/>
        </p:nvGrpSpPr>
        <p:grpSpPr>
          <a:xfrm>
            <a:off x="4135319" y="128577"/>
            <a:ext cx="4240227" cy="2087019"/>
            <a:chOff x="2283291" y="2618864"/>
            <a:chExt cx="5934299" cy="3488021"/>
          </a:xfrm>
        </p:grpSpPr>
        <p:sp>
          <p:nvSpPr>
            <p:cNvPr id="19" name="Rectangle 69">
              <a:extLst>
                <a:ext uri="{FF2B5EF4-FFF2-40B4-BE49-F238E27FC236}">
                  <a16:creationId xmlns:a16="http://schemas.microsoft.com/office/drawing/2014/main" id="{F77B7CDC-1052-F6F3-00A0-D9CAA8177236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1" name="Graphic 70" descr="VPC group icon. ">
              <a:extLst>
                <a:ext uri="{FF2B5EF4-FFF2-40B4-BE49-F238E27FC236}">
                  <a16:creationId xmlns:a16="http://schemas.microsoft.com/office/drawing/2014/main" id="{57056F88-D2E0-677E-531A-B84C1A51A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283291" y="2618869"/>
              <a:ext cx="539845" cy="567839"/>
            </a:xfrm>
            <a:prstGeom prst="rect">
              <a:avLst/>
            </a:prstGeom>
          </p:spPr>
        </p:pic>
      </p:grpSp>
      <p:grpSp>
        <p:nvGrpSpPr>
          <p:cNvPr id="157" name="Group 8" descr="Private subnet group.">
            <a:extLst>
              <a:ext uri="{FF2B5EF4-FFF2-40B4-BE49-F238E27FC236}">
                <a16:creationId xmlns:a16="http://schemas.microsoft.com/office/drawing/2014/main" id="{86687FAD-DA32-60DA-678A-94175A20B870}"/>
              </a:ext>
            </a:extLst>
          </p:cNvPr>
          <p:cNvGrpSpPr/>
          <p:nvPr/>
        </p:nvGrpSpPr>
        <p:grpSpPr>
          <a:xfrm>
            <a:off x="4577329" y="1361364"/>
            <a:ext cx="1336863" cy="744571"/>
            <a:chOff x="4215623" y="2618865"/>
            <a:chExt cx="1765300" cy="889002"/>
          </a:xfrm>
        </p:grpSpPr>
        <p:sp>
          <p:nvSpPr>
            <p:cNvPr id="158" name="Rectangle 71">
              <a:extLst>
                <a:ext uri="{FF2B5EF4-FFF2-40B4-BE49-F238E27FC236}">
                  <a16:creationId xmlns:a16="http://schemas.microsoft.com/office/drawing/2014/main" id="{AC73B3B4-CC05-68E1-4686-631D19492245}"/>
                </a:ext>
              </a:extLst>
            </p:cNvPr>
            <p:cNvSpPr/>
            <p:nvPr/>
          </p:nvSpPr>
          <p:spPr>
            <a:xfrm>
              <a:off x="4215623" y="2618865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9" name="Graphic 72" descr="Private subnet group icon. ">
              <a:extLst>
                <a:ext uri="{FF2B5EF4-FFF2-40B4-BE49-F238E27FC236}">
                  <a16:creationId xmlns:a16="http://schemas.microsoft.com/office/drawing/2014/main" id="{24644132-2427-BCA5-89C9-B75F068E5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4215624" y="2618866"/>
              <a:ext cx="351754" cy="340204"/>
            </a:xfrm>
            <a:prstGeom prst="rect">
              <a:avLst/>
            </a:prstGeom>
          </p:spPr>
        </p:pic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BA729692-9163-F314-39BB-5F5212B1162A}"/>
              </a:ext>
            </a:extLst>
          </p:cNvPr>
          <p:cNvGrpSpPr/>
          <p:nvPr/>
        </p:nvGrpSpPr>
        <p:grpSpPr>
          <a:xfrm>
            <a:off x="4600619" y="247078"/>
            <a:ext cx="1313573" cy="976694"/>
            <a:chOff x="4623909" y="558714"/>
            <a:chExt cx="1313573" cy="976694"/>
          </a:xfrm>
        </p:grpSpPr>
        <p:grpSp>
          <p:nvGrpSpPr>
            <p:cNvPr id="51" name="Group 9" descr="Public subnet group.">
              <a:extLst>
                <a:ext uri="{FF2B5EF4-FFF2-40B4-BE49-F238E27FC236}">
                  <a16:creationId xmlns:a16="http://schemas.microsoft.com/office/drawing/2014/main" id="{06F04A64-8A29-ED0F-1F10-C133194F768E}"/>
                </a:ext>
              </a:extLst>
            </p:cNvPr>
            <p:cNvGrpSpPr/>
            <p:nvPr/>
          </p:nvGrpSpPr>
          <p:grpSpPr>
            <a:xfrm>
              <a:off x="4623909" y="558714"/>
              <a:ext cx="1313573" cy="976694"/>
              <a:chOff x="6147454" y="2618865"/>
              <a:chExt cx="1765300" cy="889002"/>
            </a:xfrm>
          </p:grpSpPr>
          <p:sp>
            <p:nvSpPr>
              <p:cNvPr id="52" name="Rectangle 73">
                <a:extLst>
                  <a:ext uri="{FF2B5EF4-FFF2-40B4-BE49-F238E27FC236}">
                    <a16:creationId xmlns:a16="http://schemas.microsoft.com/office/drawing/2014/main" id="{9E8A2DA8-9B16-F395-45BD-5BDCC27909D4}"/>
                  </a:ext>
                </a:extLst>
              </p:cNvPr>
              <p:cNvSpPr/>
              <p:nvPr/>
            </p:nvSpPr>
            <p:spPr>
              <a:xfrm>
                <a:off x="6147454" y="2618865"/>
                <a:ext cx="1765300" cy="889002"/>
              </a:xfrm>
              <a:prstGeom prst="rect">
                <a:avLst/>
              </a:prstGeom>
              <a:noFill/>
              <a:ln w="15875">
                <a:solidFill>
                  <a:srgbClr val="7AA11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 bIns="4572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4" name="Graphic 74" descr="Public subnet group icon. ">
                <a:extLst>
                  <a:ext uri="{FF2B5EF4-FFF2-40B4-BE49-F238E27FC236}">
                    <a16:creationId xmlns:a16="http://schemas.microsoft.com/office/drawing/2014/main" id="{E5832A7C-2EFF-3B3B-28C0-3D3F6CCC3A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6147455" y="2618865"/>
                <a:ext cx="301631" cy="217057"/>
              </a:xfrm>
              <a:prstGeom prst="rect">
                <a:avLst/>
              </a:prstGeom>
            </p:spPr>
          </p:pic>
        </p:grpSp>
        <p:pic>
          <p:nvPicPr>
            <p:cNvPr id="160" name="Graphic 35">
              <a:extLst>
                <a:ext uri="{FF2B5EF4-FFF2-40B4-BE49-F238E27FC236}">
                  <a16:creationId xmlns:a16="http://schemas.microsoft.com/office/drawing/2014/main" id="{5141E791-930A-D9EB-FBBF-FFEF3F8FC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 bwMode="auto">
            <a:xfrm>
              <a:off x="5328790" y="890078"/>
              <a:ext cx="452122" cy="452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2" name="Graphic 5" descr="Amazon Elastic Compute Cloud (Amazon EC2) service icon.">
              <a:extLst>
                <a:ext uri="{FF2B5EF4-FFF2-40B4-BE49-F238E27FC236}">
                  <a16:creationId xmlns:a16="http://schemas.microsoft.com/office/drawing/2014/main" id="{CA3811DB-91CE-652D-A0C5-E5DFAC3D9B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 bwMode="auto">
            <a:xfrm>
              <a:off x="4759421" y="931582"/>
              <a:ext cx="369114" cy="369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4" name="Graphic 64" descr="Attachment resource icon for the AWS Transit Gateway service.">
            <a:extLst>
              <a:ext uri="{FF2B5EF4-FFF2-40B4-BE49-F238E27FC236}">
                <a16:creationId xmlns:a16="http://schemas.microsoft.com/office/drawing/2014/main" id="{3CA395B7-2006-EEB0-A201-ABF3A90F53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060213" y="1702012"/>
            <a:ext cx="394384" cy="394384"/>
          </a:xfrm>
          <a:prstGeom prst="rect">
            <a:avLst/>
          </a:prstGeom>
        </p:spPr>
      </p:pic>
      <p:pic>
        <p:nvPicPr>
          <p:cNvPr id="165" name="Graphic 64" descr="Attachment resource icon for the AWS Transit Gateway service.">
            <a:extLst>
              <a:ext uri="{FF2B5EF4-FFF2-40B4-BE49-F238E27FC236}">
                <a16:creationId xmlns:a16="http://schemas.microsoft.com/office/drawing/2014/main" id="{6850859B-414A-0396-A28F-9B8E20E78E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20493" y="1685654"/>
            <a:ext cx="385472" cy="385472"/>
          </a:xfrm>
          <a:prstGeom prst="rect">
            <a:avLst/>
          </a:prstGeom>
        </p:spPr>
      </p:pic>
      <p:pic>
        <p:nvPicPr>
          <p:cNvPr id="166" name="Graphic 7" descr="AWS Transit Gateway service icon.">
            <a:extLst>
              <a:ext uri="{FF2B5EF4-FFF2-40B4-BE49-F238E27FC236}">
                <a16:creationId xmlns:a16="http://schemas.microsoft.com/office/drawing/2014/main" id="{AF66C1DF-F3C8-F7CD-3B55-3C8A6EE66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6074891" y="1970398"/>
            <a:ext cx="503209" cy="50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TextBox 175">
            <a:extLst>
              <a:ext uri="{FF2B5EF4-FFF2-40B4-BE49-F238E27FC236}">
                <a16:creationId xmlns:a16="http://schemas.microsoft.com/office/drawing/2014/main" id="{75E84572-074A-78EF-0A86-1AEF7E4771A0}"/>
              </a:ext>
            </a:extLst>
          </p:cNvPr>
          <p:cNvSpPr txBox="1"/>
          <p:nvPr/>
        </p:nvSpPr>
        <p:spPr>
          <a:xfrm>
            <a:off x="5606810" y="2481315"/>
            <a:ext cx="1570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</a:t>
            </a:r>
            <a:endParaRPr lang="ko-KR" altLang="en-US" sz="12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7E78EC7A-693F-58AF-B236-8D622976BA07}"/>
              </a:ext>
            </a:extLst>
          </p:cNvPr>
          <p:cNvGrpSpPr/>
          <p:nvPr/>
        </p:nvGrpSpPr>
        <p:grpSpPr>
          <a:xfrm>
            <a:off x="192393" y="3116192"/>
            <a:ext cx="3433205" cy="2671164"/>
            <a:chOff x="2283291" y="2618864"/>
            <a:chExt cx="5934299" cy="3488021"/>
          </a:xfrm>
        </p:grpSpPr>
        <p:sp>
          <p:nvSpPr>
            <p:cNvPr id="168" name="Rectangle 69">
              <a:extLst>
                <a:ext uri="{FF2B5EF4-FFF2-40B4-BE49-F238E27FC236}">
                  <a16:creationId xmlns:a16="http://schemas.microsoft.com/office/drawing/2014/main" id="{1E744BAA-0862-60E5-FF3A-4FA20481854C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9" name="Graphic 70" descr="VPC group icon. ">
              <a:extLst>
                <a:ext uri="{FF2B5EF4-FFF2-40B4-BE49-F238E27FC236}">
                  <a16:creationId xmlns:a16="http://schemas.microsoft.com/office/drawing/2014/main" id="{8C6F91E3-3B50-3CC2-7695-036B60EBB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283293" y="2618870"/>
              <a:ext cx="504287" cy="302176"/>
            </a:xfrm>
            <a:prstGeom prst="rect">
              <a:avLst/>
            </a:prstGeom>
          </p:spPr>
        </p:pic>
      </p:grpSp>
      <p:pic>
        <p:nvPicPr>
          <p:cNvPr id="185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5F428179-818A-9495-5926-1933CA78B33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905146" y="3384962"/>
            <a:ext cx="313905" cy="303594"/>
          </a:xfrm>
          <a:prstGeom prst="rect">
            <a:avLst/>
          </a:prstGeom>
        </p:spPr>
      </p:pic>
      <p:pic>
        <p:nvPicPr>
          <p:cNvPr id="186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1F4A72BA-E9A2-58AA-AEE1-44E7E868842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886613" y="4676595"/>
            <a:ext cx="297934" cy="319433"/>
          </a:xfrm>
          <a:prstGeom prst="rect">
            <a:avLst/>
          </a:prstGeom>
        </p:spPr>
      </p:pic>
      <p:pic>
        <p:nvPicPr>
          <p:cNvPr id="187" name="Graphic 43" descr="AWS Backup service icon.">
            <a:extLst>
              <a:ext uri="{FF2B5EF4-FFF2-40B4-BE49-F238E27FC236}">
                <a16:creationId xmlns:a16="http://schemas.microsoft.com/office/drawing/2014/main" id="{B4BA8247-90A6-A7B6-B666-F897B531A5D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4056169" y="4066464"/>
            <a:ext cx="216259" cy="283852"/>
          </a:xfrm>
          <a:prstGeom prst="rect">
            <a:avLst/>
          </a:prstGeom>
        </p:spPr>
      </p:pic>
      <p:pic>
        <p:nvPicPr>
          <p:cNvPr id="189" name="Graphic 43" descr="AWS Backup service icon.">
            <a:extLst>
              <a:ext uri="{FF2B5EF4-FFF2-40B4-BE49-F238E27FC236}">
                <a16:creationId xmlns:a16="http://schemas.microsoft.com/office/drawing/2014/main" id="{0EEE8569-6A34-BF93-6622-315E79BDECF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4056649" y="5299068"/>
            <a:ext cx="200317" cy="254393"/>
          </a:xfrm>
          <a:prstGeom prst="rect">
            <a:avLst/>
          </a:prstGeom>
        </p:spPr>
      </p:pic>
      <p:pic>
        <p:nvPicPr>
          <p:cNvPr id="190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AAAEE357-C747-239A-0169-750919290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>
            <a:off x="5550861" y="6275922"/>
            <a:ext cx="281537" cy="262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2" name="Group 8" descr="Private subnet group.">
            <a:extLst>
              <a:ext uri="{FF2B5EF4-FFF2-40B4-BE49-F238E27FC236}">
                <a16:creationId xmlns:a16="http://schemas.microsoft.com/office/drawing/2014/main" id="{8E9BBDA1-6546-23C8-D646-CF38107E054D}"/>
              </a:ext>
            </a:extLst>
          </p:cNvPr>
          <p:cNvGrpSpPr/>
          <p:nvPr/>
        </p:nvGrpSpPr>
        <p:grpSpPr>
          <a:xfrm>
            <a:off x="5173916" y="6003707"/>
            <a:ext cx="1005562" cy="670243"/>
            <a:chOff x="4215623" y="2833002"/>
            <a:chExt cx="1765300" cy="889002"/>
          </a:xfrm>
        </p:grpSpPr>
        <p:sp>
          <p:nvSpPr>
            <p:cNvPr id="193" name="Rectangle 71">
              <a:extLst>
                <a:ext uri="{FF2B5EF4-FFF2-40B4-BE49-F238E27FC236}">
                  <a16:creationId xmlns:a16="http://schemas.microsoft.com/office/drawing/2014/main" id="{6AC44293-A84F-7EB0-0748-DC7450D7B57B}"/>
                </a:ext>
              </a:extLst>
            </p:cNvPr>
            <p:cNvSpPr/>
            <p:nvPr/>
          </p:nvSpPr>
          <p:spPr>
            <a:xfrm>
              <a:off x="4215623" y="2833002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4" name="Graphic 72" descr="Private subnet group icon. ">
              <a:extLst>
                <a:ext uri="{FF2B5EF4-FFF2-40B4-BE49-F238E27FC236}">
                  <a16:creationId xmlns:a16="http://schemas.microsoft.com/office/drawing/2014/main" id="{2AABFF2A-01AD-CA36-8B0E-58EC752AE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4224262" y="2833002"/>
              <a:ext cx="346195" cy="202655"/>
            </a:xfrm>
            <a:prstGeom prst="rect">
              <a:avLst/>
            </a:prstGeom>
          </p:spPr>
        </p:pic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79B9EF85-D26B-A677-5636-CFC5BE5C76CA}"/>
              </a:ext>
            </a:extLst>
          </p:cNvPr>
          <p:cNvGrpSpPr/>
          <p:nvPr/>
        </p:nvGrpSpPr>
        <p:grpSpPr>
          <a:xfrm>
            <a:off x="575181" y="3923577"/>
            <a:ext cx="1005562" cy="602366"/>
            <a:chOff x="2190382" y="2500217"/>
            <a:chExt cx="1786186" cy="1131360"/>
          </a:xfrm>
        </p:grpSpPr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B955B882-7967-4C4A-E36E-673DA4F85581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198" name="Group 8" descr="Private subnet group.">
                <a:extLst>
                  <a:ext uri="{FF2B5EF4-FFF2-40B4-BE49-F238E27FC236}">
                    <a16:creationId xmlns:a16="http://schemas.microsoft.com/office/drawing/2014/main" id="{921FDF51-FCAA-64C6-5F3E-C74CEB7A36E4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200" name="Rectangle 71">
                  <a:extLst>
                    <a:ext uri="{FF2B5EF4-FFF2-40B4-BE49-F238E27FC236}">
                      <a16:creationId xmlns:a16="http://schemas.microsoft.com/office/drawing/2014/main" id="{C3A1A356-6FEC-2C95-6184-081FB554B8E6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201" name="Graphic 72" descr="Private subnet group icon. ">
                  <a:extLst>
                    <a:ext uri="{FF2B5EF4-FFF2-40B4-BE49-F238E27FC236}">
                      <a16:creationId xmlns:a16="http://schemas.microsoft.com/office/drawing/2014/main" id="{5985856B-0137-3D20-0701-A6C4297D70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199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EAF082BB-0ADC-8E70-A2F7-3D026896D2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 bwMode="auto">
              <a:xfrm>
                <a:off x="3207559" y="3027271"/>
                <a:ext cx="365071" cy="476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3254D59C-6FDF-1917-4D25-FCC83B820D17}"/>
                </a:ext>
              </a:extLst>
            </p:cNvPr>
            <p:cNvSpPr txBox="1"/>
            <p:nvPr/>
          </p:nvSpPr>
          <p:spPr>
            <a:xfrm>
              <a:off x="2415435" y="2500217"/>
              <a:ext cx="963143" cy="46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WEB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</p:grpSp>
      <p:sp>
        <p:nvSpPr>
          <p:cNvPr id="255" name="TextBox 254">
            <a:extLst>
              <a:ext uri="{FF2B5EF4-FFF2-40B4-BE49-F238E27FC236}">
                <a16:creationId xmlns:a16="http://schemas.microsoft.com/office/drawing/2014/main" id="{E015832D-3B49-7B23-750B-746813056023}"/>
              </a:ext>
            </a:extLst>
          </p:cNvPr>
          <p:cNvSpPr txBox="1"/>
          <p:nvPr/>
        </p:nvSpPr>
        <p:spPr>
          <a:xfrm>
            <a:off x="5310873" y="5972228"/>
            <a:ext cx="40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DB</a:t>
            </a:r>
            <a:endParaRPr lang="ko-KR" altLang="en-US" sz="10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70C6AF95-DF43-9FAE-3813-5271C489616E}"/>
              </a:ext>
            </a:extLst>
          </p:cNvPr>
          <p:cNvCxnSpPr>
            <a:cxnSpLocks/>
          </p:cNvCxnSpPr>
          <p:nvPr/>
        </p:nvCxnSpPr>
        <p:spPr>
          <a:xfrm flipV="1">
            <a:off x="3187104" y="4250740"/>
            <a:ext cx="865044" cy="1192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B3205A81-2F98-693B-C20B-792492126112}"/>
              </a:ext>
            </a:extLst>
          </p:cNvPr>
          <p:cNvCxnSpPr>
            <a:cxnSpLocks/>
            <a:stCxn id="306" idx="3"/>
            <a:endCxn id="189" idx="1"/>
          </p:cNvCxnSpPr>
          <p:nvPr/>
        </p:nvCxnSpPr>
        <p:spPr>
          <a:xfrm flipV="1">
            <a:off x="3187104" y="5426265"/>
            <a:ext cx="869545" cy="98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0B96D51A-B521-2D99-C8B8-8E209668DD8B}"/>
              </a:ext>
            </a:extLst>
          </p:cNvPr>
          <p:cNvCxnSpPr>
            <a:cxnSpLocks/>
          </p:cNvCxnSpPr>
          <p:nvPr/>
        </p:nvCxnSpPr>
        <p:spPr>
          <a:xfrm flipV="1">
            <a:off x="4164298" y="5042071"/>
            <a:ext cx="0" cy="24740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FCABEBD3-2029-584B-AF08-AF5B90C6F1A6}"/>
              </a:ext>
            </a:extLst>
          </p:cNvPr>
          <p:cNvCxnSpPr>
            <a:cxnSpLocks/>
            <a:stCxn id="187" idx="2"/>
          </p:cNvCxnSpPr>
          <p:nvPr/>
        </p:nvCxnSpPr>
        <p:spPr>
          <a:xfrm>
            <a:off x="4164299" y="4350316"/>
            <a:ext cx="4598" cy="27259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5" name="그래픽 274" descr="USB 스틱 윤곽선">
            <a:extLst>
              <a:ext uri="{FF2B5EF4-FFF2-40B4-BE49-F238E27FC236}">
                <a16:creationId xmlns:a16="http://schemas.microsoft.com/office/drawing/2014/main" id="{5E21F06C-F851-4BD2-6722-3BABA2D88C1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194156" y="4117620"/>
            <a:ext cx="182148" cy="258106"/>
          </a:xfrm>
          <a:prstGeom prst="rect">
            <a:avLst/>
          </a:prstGeom>
        </p:spPr>
      </p:pic>
      <p:pic>
        <p:nvPicPr>
          <p:cNvPr id="276" name="그래픽 275" descr="USB 스틱 윤곽선">
            <a:extLst>
              <a:ext uri="{FF2B5EF4-FFF2-40B4-BE49-F238E27FC236}">
                <a16:creationId xmlns:a16="http://schemas.microsoft.com/office/drawing/2014/main" id="{FD68D018-874F-0317-5AD6-8D950C7FAF5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196223" y="5297211"/>
            <a:ext cx="182148" cy="258106"/>
          </a:xfrm>
          <a:prstGeom prst="rect">
            <a:avLst/>
          </a:prstGeom>
        </p:spPr>
      </p:pic>
      <p:pic>
        <p:nvPicPr>
          <p:cNvPr id="277" name="그래픽 276" descr="USB 스틱 윤곽선">
            <a:extLst>
              <a:ext uri="{FF2B5EF4-FFF2-40B4-BE49-F238E27FC236}">
                <a16:creationId xmlns:a16="http://schemas.microsoft.com/office/drawing/2014/main" id="{88523AEB-659B-2CF5-1663-195F027D92D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065733" y="5130305"/>
            <a:ext cx="182148" cy="258106"/>
          </a:xfrm>
          <a:prstGeom prst="rect">
            <a:avLst/>
          </a:prstGeom>
        </p:spPr>
      </p:pic>
      <p:pic>
        <p:nvPicPr>
          <p:cNvPr id="278" name="그래픽 277" descr="USB 스틱 윤곽선">
            <a:extLst>
              <a:ext uri="{FF2B5EF4-FFF2-40B4-BE49-F238E27FC236}">
                <a16:creationId xmlns:a16="http://schemas.microsoft.com/office/drawing/2014/main" id="{2E4C04B2-D644-FEF6-F8C1-0D8E8CACA60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085878" y="4208390"/>
            <a:ext cx="182148" cy="258106"/>
          </a:xfrm>
          <a:prstGeom prst="rect">
            <a:avLst/>
          </a:prstGeom>
        </p:spPr>
      </p:pic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7955303C-A972-BAA3-44E6-B08CE5B84ED0}"/>
              </a:ext>
            </a:extLst>
          </p:cNvPr>
          <p:cNvGrpSpPr/>
          <p:nvPr/>
        </p:nvGrpSpPr>
        <p:grpSpPr>
          <a:xfrm>
            <a:off x="575180" y="3362863"/>
            <a:ext cx="2920848" cy="417031"/>
            <a:chOff x="1879010" y="826854"/>
            <a:chExt cx="4056425" cy="798866"/>
          </a:xfrm>
        </p:grpSpPr>
        <p:pic>
          <p:nvPicPr>
            <p:cNvPr id="214" name="Graphic 74" descr="Public subnet group icon. ">
              <a:extLst>
                <a:ext uri="{FF2B5EF4-FFF2-40B4-BE49-F238E27FC236}">
                  <a16:creationId xmlns:a16="http://schemas.microsoft.com/office/drawing/2014/main" id="{E618CCE8-4FE3-0371-3363-16BD35A88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4538926" y="826855"/>
              <a:ext cx="296149" cy="308906"/>
            </a:xfrm>
            <a:prstGeom prst="rect">
              <a:avLst/>
            </a:prstGeom>
          </p:spPr>
        </p:pic>
        <p:sp>
          <p:nvSpPr>
            <p:cNvPr id="215" name="Rectangle 73">
              <a:extLst>
                <a:ext uri="{FF2B5EF4-FFF2-40B4-BE49-F238E27FC236}">
                  <a16:creationId xmlns:a16="http://schemas.microsoft.com/office/drawing/2014/main" id="{296FCE0D-14FD-A836-087A-D74680C7C0A6}"/>
                </a:ext>
              </a:extLst>
            </p:cNvPr>
            <p:cNvSpPr/>
            <p:nvPr/>
          </p:nvSpPr>
          <p:spPr>
            <a:xfrm>
              <a:off x="4538926" y="826854"/>
              <a:ext cx="1396509" cy="798866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92" name="Graphic 74" descr="Public subnet group icon. ">
              <a:extLst>
                <a:ext uri="{FF2B5EF4-FFF2-40B4-BE49-F238E27FC236}">
                  <a16:creationId xmlns:a16="http://schemas.microsoft.com/office/drawing/2014/main" id="{CDEF94BD-FFEB-F60C-41FE-B4E23E5EE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879010" y="826856"/>
              <a:ext cx="296150" cy="308906"/>
            </a:xfrm>
            <a:prstGeom prst="rect">
              <a:avLst/>
            </a:prstGeom>
          </p:spPr>
        </p:pic>
        <p:sp>
          <p:nvSpPr>
            <p:cNvPr id="293" name="Rectangle 73">
              <a:extLst>
                <a:ext uri="{FF2B5EF4-FFF2-40B4-BE49-F238E27FC236}">
                  <a16:creationId xmlns:a16="http://schemas.microsoft.com/office/drawing/2014/main" id="{3D6CE5A2-6561-08C0-3382-8BDAA857478A}"/>
                </a:ext>
              </a:extLst>
            </p:cNvPr>
            <p:cNvSpPr/>
            <p:nvPr/>
          </p:nvSpPr>
          <p:spPr>
            <a:xfrm>
              <a:off x="1879010" y="826854"/>
              <a:ext cx="1396509" cy="779955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C8DFE30-28F8-4CEB-B354-AD997B1BCCF6}"/>
              </a:ext>
            </a:extLst>
          </p:cNvPr>
          <p:cNvGrpSpPr/>
          <p:nvPr/>
        </p:nvGrpSpPr>
        <p:grpSpPr>
          <a:xfrm>
            <a:off x="575181" y="5052847"/>
            <a:ext cx="1005562" cy="602366"/>
            <a:chOff x="2190382" y="2500217"/>
            <a:chExt cx="1786186" cy="1131360"/>
          </a:xfrm>
        </p:grpSpPr>
        <p:grpSp>
          <p:nvGrpSpPr>
            <p:cNvPr id="296" name="그룹 295">
              <a:extLst>
                <a:ext uri="{FF2B5EF4-FFF2-40B4-BE49-F238E27FC236}">
                  <a16:creationId xmlns:a16="http://schemas.microsoft.com/office/drawing/2014/main" id="{991AD705-23A3-8988-A297-0CB7ADD80287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298" name="Group 8" descr="Private subnet group.">
                <a:extLst>
                  <a:ext uri="{FF2B5EF4-FFF2-40B4-BE49-F238E27FC236}">
                    <a16:creationId xmlns:a16="http://schemas.microsoft.com/office/drawing/2014/main" id="{86AC49CE-A326-C8D6-3F82-8293F9DABC39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300" name="Rectangle 71">
                  <a:extLst>
                    <a:ext uri="{FF2B5EF4-FFF2-40B4-BE49-F238E27FC236}">
                      <a16:creationId xmlns:a16="http://schemas.microsoft.com/office/drawing/2014/main" id="{B994CA1E-46E1-C05F-AD41-C43C93E9A438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301" name="Graphic 72" descr="Private subnet group icon. ">
                  <a:extLst>
                    <a:ext uri="{FF2B5EF4-FFF2-40B4-BE49-F238E27FC236}">
                      <a16:creationId xmlns:a16="http://schemas.microsoft.com/office/drawing/2014/main" id="{221549B8-CD72-CCAC-B082-7761677774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299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707113DA-1F84-1D7B-3152-C6AD84934A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 bwMode="auto">
              <a:xfrm>
                <a:off x="3207559" y="3027271"/>
                <a:ext cx="407897" cy="476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48C394FF-8FD3-AF41-016F-9078D849FAD8}"/>
                </a:ext>
              </a:extLst>
            </p:cNvPr>
            <p:cNvSpPr txBox="1"/>
            <p:nvPr/>
          </p:nvSpPr>
          <p:spPr>
            <a:xfrm>
              <a:off x="2415435" y="2500217"/>
              <a:ext cx="963143" cy="46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rPr>
                <a:t>WAS</a:t>
              </a:r>
              <a:endParaRPr lang="ko-KR" altLang="en-US" sz="10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302" name="그룹 301">
            <a:extLst>
              <a:ext uri="{FF2B5EF4-FFF2-40B4-BE49-F238E27FC236}">
                <a16:creationId xmlns:a16="http://schemas.microsoft.com/office/drawing/2014/main" id="{B7B678F8-3020-6259-84DF-38C3DE104538}"/>
              </a:ext>
            </a:extLst>
          </p:cNvPr>
          <p:cNvGrpSpPr/>
          <p:nvPr/>
        </p:nvGrpSpPr>
        <p:grpSpPr>
          <a:xfrm>
            <a:off x="2490465" y="5056175"/>
            <a:ext cx="1005563" cy="603635"/>
            <a:chOff x="6681608" y="2475251"/>
            <a:chExt cx="1786186" cy="1156326"/>
          </a:xfrm>
        </p:grpSpPr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EBB732E2-6D83-EEF1-3C17-EF8AC1FD3891}"/>
                </a:ext>
              </a:extLst>
            </p:cNvPr>
            <p:cNvSpPr txBox="1"/>
            <p:nvPr/>
          </p:nvSpPr>
          <p:spPr>
            <a:xfrm>
              <a:off x="6866550" y="2475251"/>
              <a:ext cx="1114691" cy="47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rPr>
                <a:t>WAS</a:t>
              </a:r>
              <a:endParaRPr lang="ko-KR" altLang="en-US" sz="10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  <p:grpSp>
          <p:nvGrpSpPr>
            <p:cNvPr id="304" name="그룹 303">
              <a:extLst>
                <a:ext uri="{FF2B5EF4-FFF2-40B4-BE49-F238E27FC236}">
                  <a16:creationId xmlns:a16="http://schemas.microsoft.com/office/drawing/2014/main" id="{1D093119-38A1-3977-489B-BF68AD6FC453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305" name="Group 8" descr="Private subnet group.">
                <a:extLst>
                  <a:ext uri="{FF2B5EF4-FFF2-40B4-BE49-F238E27FC236}">
                    <a16:creationId xmlns:a16="http://schemas.microsoft.com/office/drawing/2014/main" id="{2A2D84BE-7837-8660-B4FC-63F01EBBD79C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307" name="Rectangle 71">
                  <a:extLst>
                    <a:ext uri="{FF2B5EF4-FFF2-40B4-BE49-F238E27FC236}">
                      <a16:creationId xmlns:a16="http://schemas.microsoft.com/office/drawing/2014/main" id="{FEB1FD64-5DEF-20BE-1742-B598AA4C0C9C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308" name="Graphic 72" descr="Private subnet group icon. ">
                  <a:extLst>
                    <a:ext uri="{FF2B5EF4-FFF2-40B4-BE49-F238E27FC236}">
                      <a16:creationId xmlns:a16="http://schemas.microsoft.com/office/drawing/2014/main" id="{837EA31B-A7FD-3939-50AF-2CA42DF357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306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42AAC26B-552A-3A94-04FF-3E9A9A8B2A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 bwMode="auto">
              <a:xfrm>
                <a:off x="3118277" y="3028217"/>
                <a:ext cx="442071" cy="516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8156B798-DBB3-0FF9-5E65-4840F333F630}"/>
              </a:ext>
            </a:extLst>
          </p:cNvPr>
          <p:cNvGrpSpPr/>
          <p:nvPr/>
        </p:nvGrpSpPr>
        <p:grpSpPr>
          <a:xfrm flipH="1">
            <a:off x="1167676" y="5601825"/>
            <a:ext cx="4500656" cy="422347"/>
            <a:chOff x="3033868" y="3305671"/>
            <a:chExt cx="7701818" cy="639639"/>
          </a:xfrm>
        </p:grpSpPr>
        <p:cxnSp>
          <p:nvCxnSpPr>
            <p:cNvPr id="247" name="Straight Arrow Connector 12" descr="Right arrow.">
              <a:extLst>
                <a:ext uri="{FF2B5EF4-FFF2-40B4-BE49-F238E27FC236}">
                  <a16:creationId xmlns:a16="http://schemas.microsoft.com/office/drawing/2014/main" id="{451A45F6-E555-8887-2BB2-3EC421A3D156}"/>
                </a:ext>
              </a:extLst>
            </p:cNvPr>
            <p:cNvCxnSpPr>
              <a:cxnSpLocks/>
            </p:cNvCxnSpPr>
            <p:nvPr/>
          </p:nvCxnSpPr>
          <p:spPr>
            <a:xfrm>
              <a:off x="3033868" y="3468068"/>
              <a:ext cx="0" cy="47724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1FE53564-D3CF-16B0-B00F-9C3D29277335}"/>
                </a:ext>
              </a:extLst>
            </p:cNvPr>
            <p:cNvGrpSpPr/>
            <p:nvPr/>
          </p:nvGrpSpPr>
          <p:grpSpPr>
            <a:xfrm>
              <a:off x="3033868" y="3305671"/>
              <a:ext cx="7701818" cy="162546"/>
              <a:chOff x="3033868" y="3305671"/>
              <a:chExt cx="7701818" cy="162546"/>
            </a:xfrm>
          </p:grpSpPr>
          <p:cxnSp>
            <p:nvCxnSpPr>
              <p:cNvPr id="249" name="직선 연결선 248">
                <a:extLst>
                  <a:ext uri="{FF2B5EF4-FFF2-40B4-BE49-F238E27FC236}">
                    <a16:creationId xmlns:a16="http://schemas.microsoft.com/office/drawing/2014/main" id="{2F23B23D-192F-4123-288A-C2EECA0A7B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468217"/>
                <a:ext cx="770181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12" descr="Right arrow.">
                <a:extLst>
                  <a:ext uri="{FF2B5EF4-FFF2-40B4-BE49-F238E27FC236}">
                    <a16:creationId xmlns:a16="http://schemas.microsoft.com/office/drawing/2014/main" id="{35D0D299-4885-203B-8959-9082526CA0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7E641F0E-D6B4-B162-36BF-BF1B415963AE}"/>
              </a:ext>
            </a:extLst>
          </p:cNvPr>
          <p:cNvGrpSpPr/>
          <p:nvPr/>
        </p:nvGrpSpPr>
        <p:grpSpPr>
          <a:xfrm>
            <a:off x="1157495" y="4975452"/>
            <a:ext cx="1840591" cy="314024"/>
            <a:chOff x="3033868" y="2168030"/>
            <a:chExt cx="4540833" cy="563034"/>
          </a:xfrm>
        </p:grpSpPr>
        <p:cxnSp>
          <p:nvCxnSpPr>
            <p:cNvPr id="242" name="Straight Arrow Connector 12" descr="Right arrow.">
              <a:extLst>
                <a:ext uri="{FF2B5EF4-FFF2-40B4-BE49-F238E27FC236}">
                  <a16:creationId xmlns:a16="http://schemas.microsoft.com/office/drawing/2014/main" id="{CC0ABAE4-222E-E5DE-9520-E04D4701D82E}"/>
                </a:ext>
              </a:extLst>
            </p:cNvPr>
            <p:cNvCxnSpPr>
              <a:cxnSpLocks/>
            </p:cNvCxnSpPr>
            <p:nvPr/>
          </p:nvCxnSpPr>
          <p:spPr>
            <a:xfrm>
              <a:off x="5212892" y="2168030"/>
              <a:ext cx="0" cy="176276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6FE8B2F5-8A6C-439C-5831-2A58F93A1B0D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12" descr="Right arrow.">
              <a:extLst>
                <a:ext uri="{FF2B5EF4-FFF2-40B4-BE49-F238E27FC236}">
                  <a16:creationId xmlns:a16="http://schemas.microsoft.com/office/drawing/2014/main" id="{35C3DD68-EBF1-1F33-DFD8-01E26CFE1890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12" descr="Right arrow.">
              <a:extLst>
                <a:ext uri="{FF2B5EF4-FFF2-40B4-BE49-F238E27FC236}">
                  <a16:creationId xmlns:a16="http://schemas.microsoft.com/office/drawing/2014/main" id="{70FCD432-325E-A046-4EEC-BDAE1CEA84CE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0E23AF48-111E-ED5E-4E5E-52DD529B8EF2}"/>
              </a:ext>
            </a:extLst>
          </p:cNvPr>
          <p:cNvGrpSpPr/>
          <p:nvPr/>
        </p:nvGrpSpPr>
        <p:grpSpPr>
          <a:xfrm>
            <a:off x="2490466" y="3919045"/>
            <a:ext cx="1005563" cy="603635"/>
            <a:chOff x="6681608" y="2475251"/>
            <a:chExt cx="1786186" cy="1156326"/>
          </a:xfrm>
        </p:grpSpPr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B2A028F0-7779-649F-A8E0-1662929F0883}"/>
                </a:ext>
              </a:extLst>
            </p:cNvPr>
            <p:cNvSpPr txBox="1"/>
            <p:nvPr/>
          </p:nvSpPr>
          <p:spPr>
            <a:xfrm>
              <a:off x="6866550" y="2475251"/>
              <a:ext cx="1114691" cy="47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WEB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8EEE77D6-A54B-9728-1788-B1737B04E5A5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228" name="Group 8" descr="Private subnet group.">
                <a:extLst>
                  <a:ext uri="{FF2B5EF4-FFF2-40B4-BE49-F238E27FC236}">
                    <a16:creationId xmlns:a16="http://schemas.microsoft.com/office/drawing/2014/main" id="{3F3D9604-FE22-60D8-E332-4B5BCE0DF0BE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230" name="Rectangle 71">
                  <a:extLst>
                    <a:ext uri="{FF2B5EF4-FFF2-40B4-BE49-F238E27FC236}">
                      <a16:creationId xmlns:a16="http://schemas.microsoft.com/office/drawing/2014/main" id="{44A1F557-1595-847A-95A6-CA04AD2C950F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231" name="Graphic 72" descr="Private subnet group icon. ">
                  <a:extLst>
                    <a:ext uri="{FF2B5EF4-FFF2-40B4-BE49-F238E27FC236}">
                      <a16:creationId xmlns:a16="http://schemas.microsoft.com/office/drawing/2014/main" id="{11FF74CE-B2CC-FFAC-A021-77BA3EB4E6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229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3E769B7B-3C1C-3E10-310A-A8AE6402C9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 bwMode="auto">
              <a:xfrm>
                <a:off x="3135008" y="3001921"/>
                <a:ext cx="400016" cy="516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287B555E-4F85-5474-3647-8F97952EDAF6}"/>
              </a:ext>
            </a:extLst>
          </p:cNvPr>
          <p:cNvGrpSpPr/>
          <p:nvPr/>
        </p:nvGrpSpPr>
        <p:grpSpPr>
          <a:xfrm>
            <a:off x="1177052" y="3688557"/>
            <a:ext cx="1842263" cy="439145"/>
            <a:chOff x="3033868" y="1920395"/>
            <a:chExt cx="4540833" cy="810669"/>
          </a:xfrm>
        </p:grpSpPr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D70CB648-07E5-D7E1-DEB4-1A6F070E83C2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12" descr="Right arrow.">
              <a:extLst>
                <a:ext uri="{FF2B5EF4-FFF2-40B4-BE49-F238E27FC236}">
                  <a16:creationId xmlns:a16="http://schemas.microsoft.com/office/drawing/2014/main" id="{28C9B2B4-B094-DE27-A3F5-5D594A234C88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12" descr="Right arrow.">
              <a:extLst>
                <a:ext uri="{FF2B5EF4-FFF2-40B4-BE49-F238E27FC236}">
                  <a16:creationId xmlns:a16="http://schemas.microsoft.com/office/drawing/2014/main" id="{4815D76F-207A-A808-FF0D-9D557C79E9E2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12" descr="Right arrow.">
              <a:extLst>
                <a:ext uri="{FF2B5EF4-FFF2-40B4-BE49-F238E27FC236}">
                  <a16:creationId xmlns:a16="http://schemas.microsoft.com/office/drawing/2014/main" id="{73AA679B-A9B8-91A7-BD15-2145A7D58757}"/>
                </a:ext>
              </a:extLst>
            </p:cNvPr>
            <p:cNvCxnSpPr>
              <a:cxnSpLocks/>
              <a:stCxn id="185" idx="2"/>
            </p:cNvCxnSpPr>
            <p:nvPr/>
          </p:nvCxnSpPr>
          <p:spPr>
            <a:xfrm flipH="1">
              <a:off x="5212893" y="1920395"/>
              <a:ext cx="2450" cy="423910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1AB8F760-3036-4B4C-944A-1432BD99F321}"/>
              </a:ext>
            </a:extLst>
          </p:cNvPr>
          <p:cNvGrpSpPr/>
          <p:nvPr/>
        </p:nvGrpSpPr>
        <p:grpSpPr>
          <a:xfrm>
            <a:off x="1129642" y="4451876"/>
            <a:ext cx="1922536" cy="210864"/>
            <a:chOff x="3033868" y="3276291"/>
            <a:chExt cx="4540833" cy="403931"/>
          </a:xfrm>
        </p:grpSpPr>
        <p:cxnSp>
          <p:nvCxnSpPr>
            <p:cNvPr id="203" name="Straight Arrow Connector 12" descr="Right arrow.">
              <a:extLst>
                <a:ext uri="{FF2B5EF4-FFF2-40B4-BE49-F238E27FC236}">
                  <a16:creationId xmlns:a16="http://schemas.microsoft.com/office/drawing/2014/main" id="{52662817-8213-58B4-6FBE-DF88935AB4F8}"/>
                </a:ext>
              </a:extLst>
            </p:cNvPr>
            <p:cNvCxnSpPr>
              <a:cxnSpLocks/>
            </p:cNvCxnSpPr>
            <p:nvPr/>
          </p:nvCxnSpPr>
          <p:spPr>
            <a:xfrm>
              <a:off x="5134797" y="3468217"/>
              <a:ext cx="0" cy="212005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2006988F-1C27-80DF-0A0E-B3B2D7867F7D}"/>
                </a:ext>
              </a:extLst>
            </p:cNvPr>
            <p:cNvGrpSpPr/>
            <p:nvPr/>
          </p:nvGrpSpPr>
          <p:grpSpPr>
            <a:xfrm>
              <a:off x="3033868" y="3276291"/>
              <a:ext cx="4540833" cy="191926"/>
              <a:chOff x="3033868" y="3276291"/>
              <a:chExt cx="4540833" cy="191926"/>
            </a:xfrm>
          </p:grpSpPr>
          <p:cxnSp>
            <p:nvCxnSpPr>
              <p:cNvPr id="205" name="직선 연결선 204">
                <a:extLst>
                  <a:ext uri="{FF2B5EF4-FFF2-40B4-BE49-F238E27FC236}">
                    <a16:creationId xmlns:a16="http://schemas.microsoft.com/office/drawing/2014/main" id="{112A78D9-4833-B2CA-2B95-316ED2D7DE8C}"/>
                  </a:ext>
                </a:extLst>
              </p:cNvPr>
              <p:cNvCxnSpPr/>
              <p:nvPr/>
            </p:nvCxnSpPr>
            <p:spPr>
              <a:xfrm>
                <a:off x="3033868" y="3468217"/>
                <a:ext cx="454083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Arrow Connector 12" descr="Right arrow.">
                <a:extLst>
                  <a:ext uri="{FF2B5EF4-FFF2-40B4-BE49-F238E27FC236}">
                    <a16:creationId xmlns:a16="http://schemas.microsoft.com/office/drawing/2014/main" id="{7C82D2CD-AA8F-19DC-8E32-E7F825FB55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276291"/>
                <a:ext cx="0" cy="19192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Arrow Connector 12" descr="Right arrow.">
                <a:extLst>
                  <a:ext uri="{FF2B5EF4-FFF2-40B4-BE49-F238E27FC236}">
                    <a16:creationId xmlns:a16="http://schemas.microsoft.com/office/drawing/2014/main" id="{3CAADF98-DE5C-DF10-341A-7ED60458D6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3" name="타원 262">
            <a:extLst>
              <a:ext uri="{FF2B5EF4-FFF2-40B4-BE49-F238E27FC236}">
                <a16:creationId xmlns:a16="http://schemas.microsoft.com/office/drawing/2014/main" id="{394BCDC2-9F3D-4C98-19F7-E190E4AAAAB5}"/>
              </a:ext>
            </a:extLst>
          </p:cNvPr>
          <p:cNvSpPr/>
          <p:nvPr/>
        </p:nvSpPr>
        <p:spPr>
          <a:xfrm>
            <a:off x="3025555" y="4426344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83233338-6E65-D642-FA30-87869F478869}"/>
              </a:ext>
            </a:extLst>
          </p:cNvPr>
          <p:cNvSpPr/>
          <p:nvPr/>
        </p:nvSpPr>
        <p:spPr>
          <a:xfrm>
            <a:off x="1105073" y="4399597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F98F06E2-84D4-BC03-065F-44285734F87E}"/>
              </a:ext>
            </a:extLst>
          </p:cNvPr>
          <p:cNvSpPr/>
          <p:nvPr/>
        </p:nvSpPr>
        <p:spPr>
          <a:xfrm>
            <a:off x="2989574" y="5568958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0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6F0609B2-C289-9ADD-3AB4-254EB549B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>
            <a:off x="7181523" y="6273416"/>
            <a:ext cx="288758" cy="262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1" name="TextBox 310">
            <a:extLst>
              <a:ext uri="{FF2B5EF4-FFF2-40B4-BE49-F238E27FC236}">
                <a16:creationId xmlns:a16="http://schemas.microsoft.com/office/drawing/2014/main" id="{77B44D94-4D83-F9B1-EE7E-F5B4CEBF98E9}"/>
              </a:ext>
            </a:extLst>
          </p:cNvPr>
          <p:cNvSpPr txBox="1"/>
          <p:nvPr/>
        </p:nvSpPr>
        <p:spPr>
          <a:xfrm>
            <a:off x="7006640" y="5971201"/>
            <a:ext cx="40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DB</a:t>
            </a:r>
            <a:endParaRPr lang="ko-KR" altLang="en-US" sz="10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grpSp>
        <p:nvGrpSpPr>
          <p:cNvPr id="312" name="Group 8" descr="Private subnet group.">
            <a:extLst>
              <a:ext uri="{FF2B5EF4-FFF2-40B4-BE49-F238E27FC236}">
                <a16:creationId xmlns:a16="http://schemas.microsoft.com/office/drawing/2014/main" id="{9E67D20B-8854-998F-A5E9-0384D130CB88}"/>
              </a:ext>
            </a:extLst>
          </p:cNvPr>
          <p:cNvGrpSpPr/>
          <p:nvPr/>
        </p:nvGrpSpPr>
        <p:grpSpPr>
          <a:xfrm>
            <a:off x="6846920" y="6003705"/>
            <a:ext cx="1005562" cy="670244"/>
            <a:chOff x="4215623" y="2833002"/>
            <a:chExt cx="1765300" cy="889002"/>
          </a:xfrm>
        </p:grpSpPr>
        <p:sp>
          <p:nvSpPr>
            <p:cNvPr id="313" name="Rectangle 71">
              <a:extLst>
                <a:ext uri="{FF2B5EF4-FFF2-40B4-BE49-F238E27FC236}">
                  <a16:creationId xmlns:a16="http://schemas.microsoft.com/office/drawing/2014/main" id="{DB880A84-B166-68E2-B63C-6F288A036CAB}"/>
                </a:ext>
              </a:extLst>
            </p:cNvPr>
            <p:cNvSpPr/>
            <p:nvPr/>
          </p:nvSpPr>
          <p:spPr>
            <a:xfrm>
              <a:off x="4215623" y="2833002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14" name="Graphic 72" descr="Private subnet group icon. ">
              <a:extLst>
                <a:ext uri="{FF2B5EF4-FFF2-40B4-BE49-F238E27FC236}">
                  <a16:creationId xmlns:a16="http://schemas.microsoft.com/office/drawing/2014/main" id="{50CF908A-7BD6-D23C-9CEA-022BE69FC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4224259" y="2833002"/>
              <a:ext cx="405924" cy="216938"/>
            </a:xfrm>
            <a:prstGeom prst="rect">
              <a:avLst/>
            </a:prstGeom>
          </p:spPr>
        </p:pic>
      </p:grpSp>
      <p:sp>
        <p:nvSpPr>
          <p:cNvPr id="265" name="타원 264">
            <a:extLst>
              <a:ext uri="{FF2B5EF4-FFF2-40B4-BE49-F238E27FC236}">
                <a16:creationId xmlns:a16="http://schemas.microsoft.com/office/drawing/2014/main" id="{B30DB56F-1FA1-89EC-5E75-C24113F2459F}"/>
              </a:ext>
            </a:extLst>
          </p:cNvPr>
          <p:cNvSpPr/>
          <p:nvPr/>
        </p:nvSpPr>
        <p:spPr>
          <a:xfrm>
            <a:off x="2012095" y="4932455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EAD34AB6-9D3D-A8DB-1AC8-4C27F6A2AC8A}"/>
              </a:ext>
            </a:extLst>
          </p:cNvPr>
          <p:cNvSpPr/>
          <p:nvPr/>
        </p:nvSpPr>
        <p:spPr>
          <a:xfrm>
            <a:off x="2013835" y="4942055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965A0CEC-FFD8-6FEF-B832-BC6B9D29F703}"/>
              </a:ext>
            </a:extLst>
          </p:cNvPr>
          <p:cNvSpPr/>
          <p:nvPr/>
        </p:nvSpPr>
        <p:spPr>
          <a:xfrm>
            <a:off x="2038481" y="3662920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9" name="Graphic 22" descr="Authenticated user resource icon for the General Icons category.">
            <a:extLst>
              <a:ext uri="{FF2B5EF4-FFF2-40B4-BE49-F238E27FC236}">
                <a16:creationId xmlns:a16="http://schemas.microsoft.com/office/drawing/2014/main" id="{94214142-FEB2-8FEC-15B6-BB3398C04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 bwMode="auto">
          <a:xfrm>
            <a:off x="8687731" y="13771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21" name="직선 연결선 320">
            <a:extLst>
              <a:ext uri="{FF2B5EF4-FFF2-40B4-BE49-F238E27FC236}">
                <a16:creationId xmlns:a16="http://schemas.microsoft.com/office/drawing/2014/main" id="{01A77F21-6513-67CF-9A90-E3D6A3089B7B}"/>
              </a:ext>
            </a:extLst>
          </p:cNvPr>
          <p:cNvCxnSpPr>
            <a:cxnSpLocks/>
          </p:cNvCxnSpPr>
          <p:nvPr/>
        </p:nvCxnSpPr>
        <p:spPr>
          <a:xfrm flipV="1">
            <a:off x="4919254" y="377892"/>
            <a:ext cx="3750345" cy="1411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9D379C95-07CC-443A-3464-CB25CB0FEA43}"/>
              </a:ext>
            </a:extLst>
          </p:cNvPr>
          <p:cNvGrpSpPr/>
          <p:nvPr/>
        </p:nvGrpSpPr>
        <p:grpSpPr>
          <a:xfrm>
            <a:off x="6915867" y="250713"/>
            <a:ext cx="1313573" cy="976694"/>
            <a:chOff x="4623909" y="558714"/>
            <a:chExt cx="1313573" cy="976694"/>
          </a:xfrm>
        </p:grpSpPr>
        <p:grpSp>
          <p:nvGrpSpPr>
            <p:cNvPr id="180" name="Group 9" descr="Public subnet group.">
              <a:extLst>
                <a:ext uri="{FF2B5EF4-FFF2-40B4-BE49-F238E27FC236}">
                  <a16:creationId xmlns:a16="http://schemas.microsoft.com/office/drawing/2014/main" id="{721BE723-6427-B1B1-7316-A2B08A8858EF}"/>
                </a:ext>
              </a:extLst>
            </p:cNvPr>
            <p:cNvGrpSpPr/>
            <p:nvPr/>
          </p:nvGrpSpPr>
          <p:grpSpPr>
            <a:xfrm>
              <a:off x="4623909" y="558714"/>
              <a:ext cx="1313573" cy="976694"/>
              <a:chOff x="6147454" y="2618865"/>
              <a:chExt cx="1765300" cy="889002"/>
            </a:xfrm>
          </p:grpSpPr>
          <p:sp>
            <p:nvSpPr>
              <p:cNvPr id="183" name="Rectangle 73">
                <a:extLst>
                  <a:ext uri="{FF2B5EF4-FFF2-40B4-BE49-F238E27FC236}">
                    <a16:creationId xmlns:a16="http://schemas.microsoft.com/office/drawing/2014/main" id="{CC89796A-174C-63CA-4167-CACF5495FA2C}"/>
                  </a:ext>
                </a:extLst>
              </p:cNvPr>
              <p:cNvSpPr/>
              <p:nvPr/>
            </p:nvSpPr>
            <p:spPr>
              <a:xfrm>
                <a:off x="6147454" y="2618865"/>
                <a:ext cx="1765300" cy="889002"/>
              </a:xfrm>
              <a:prstGeom prst="rect">
                <a:avLst/>
              </a:prstGeom>
              <a:noFill/>
              <a:ln w="15875">
                <a:solidFill>
                  <a:srgbClr val="7AA11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 bIns="4572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84" name="Graphic 74" descr="Public subnet group icon. ">
                <a:extLst>
                  <a:ext uri="{FF2B5EF4-FFF2-40B4-BE49-F238E27FC236}">
                    <a16:creationId xmlns:a16="http://schemas.microsoft.com/office/drawing/2014/main" id="{52170BA0-72CC-D534-82DE-4A29671C2A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6147455" y="2618865"/>
                <a:ext cx="301631" cy="217057"/>
              </a:xfrm>
              <a:prstGeom prst="rect">
                <a:avLst/>
              </a:prstGeom>
            </p:spPr>
          </p:pic>
        </p:grpSp>
        <p:pic>
          <p:nvPicPr>
            <p:cNvPr id="181" name="Graphic 35">
              <a:extLst>
                <a:ext uri="{FF2B5EF4-FFF2-40B4-BE49-F238E27FC236}">
                  <a16:creationId xmlns:a16="http://schemas.microsoft.com/office/drawing/2014/main" id="{171ED785-3E32-D9A8-AEE2-39DBA59E87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 bwMode="auto">
            <a:xfrm>
              <a:off x="5328790" y="890078"/>
              <a:ext cx="452122" cy="452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2" name="Graphic 5" descr="Amazon Elastic Compute Cloud (Amazon EC2) service icon.">
              <a:extLst>
                <a:ext uri="{FF2B5EF4-FFF2-40B4-BE49-F238E27FC236}">
                  <a16:creationId xmlns:a16="http://schemas.microsoft.com/office/drawing/2014/main" id="{7069C989-EA8B-80B9-E6F4-F945A9A021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 bwMode="auto">
            <a:xfrm>
              <a:off x="4759421" y="931582"/>
              <a:ext cx="369114" cy="369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324" name="직선 화살표 연결선 323">
            <a:extLst>
              <a:ext uri="{FF2B5EF4-FFF2-40B4-BE49-F238E27FC236}">
                <a16:creationId xmlns:a16="http://schemas.microsoft.com/office/drawing/2014/main" id="{1A8304BA-D043-577F-4216-3714BF466AC2}"/>
              </a:ext>
            </a:extLst>
          </p:cNvPr>
          <p:cNvCxnSpPr/>
          <p:nvPr/>
        </p:nvCxnSpPr>
        <p:spPr>
          <a:xfrm>
            <a:off x="7235936" y="377892"/>
            <a:ext cx="0" cy="21702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4285D62C-6901-2C61-FB3D-D818B439DA67}"/>
              </a:ext>
            </a:extLst>
          </p:cNvPr>
          <p:cNvCxnSpPr>
            <a:cxnSpLocks/>
            <a:endCxn id="162" idx="0"/>
          </p:cNvCxnSpPr>
          <p:nvPr/>
        </p:nvCxnSpPr>
        <p:spPr>
          <a:xfrm>
            <a:off x="4919254" y="384950"/>
            <a:ext cx="1434" cy="23499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3F74E4A9-0442-46A7-6EFE-9D2E8569E40F}"/>
              </a:ext>
            </a:extLst>
          </p:cNvPr>
          <p:cNvSpPr/>
          <p:nvPr/>
        </p:nvSpPr>
        <p:spPr>
          <a:xfrm>
            <a:off x="9973184" y="12515"/>
            <a:ext cx="2202138" cy="590801"/>
          </a:xfrm>
          <a:prstGeom prst="rect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관리자 예상 흐름도</a:t>
            </a:r>
          </a:p>
        </p:txBody>
      </p:sp>
      <p:sp>
        <p:nvSpPr>
          <p:cNvPr id="521" name="TextBox 520">
            <a:extLst>
              <a:ext uri="{FF2B5EF4-FFF2-40B4-BE49-F238E27FC236}">
                <a16:creationId xmlns:a16="http://schemas.microsoft.com/office/drawing/2014/main" id="{F2386D1D-DB4B-7AEA-DE1C-0644947B4B8C}"/>
              </a:ext>
            </a:extLst>
          </p:cNvPr>
          <p:cNvSpPr txBox="1"/>
          <p:nvPr/>
        </p:nvSpPr>
        <p:spPr>
          <a:xfrm>
            <a:off x="430136" y="3072044"/>
            <a:ext cx="146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DEV VPC</a:t>
            </a:r>
            <a:endParaRPr lang="ko-KR" altLang="en-US" sz="14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523" name="TextBox 522">
            <a:extLst>
              <a:ext uri="{FF2B5EF4-FFF2-40B4-BE49-F238E27FC236}">
                <a16:creationId xmlns:a16="http://schemas.microsoft.com/office/drawing/2014/main" id="{52CFDBC7-45D0-1B6F-4C8C-0D57361AAE3C}"/>
              </a:ext>
            </a:extLst>
          </p:cNvPr>
          <p:cNvSpPr txBox="1"/>
          <p:nvPr/>
        </p:nvSpPr>
        <p:spPr>
          <a:xfrm>
            <a:off x="8882291" y="3134485"/>
            <a:ext cx="146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PRD VPC</a:t>
            </a:r>
            <a:endParaRPr lang="ko-KR" altLang="en-US" sz="14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525" name="직선 연결선 524">
            <a:extLst>
              <a:ext uri="{FF2B5EF4-FFF2-40B4-BE49-F238E27FC236}">
                <a16:creationId xmlns:a16="http://schemas.microsoft.com/office/drawing/2014/main" id="{C2CA2E55-A4B8-9E7D-85FC-B6D4ED1EBA7D}"/>
              </a:ext>
            </a:extLst>
          </p:cNvPr>
          <p:cNvCxnSpPr>
            <a:cxnSpLocks/>
          </p:cNvCxnSpPr>
          <p:nvPr/>
        </p:nvCxnSpPr>
        <p:spPr>
          <a:xfrm>
            <a:off x="2061105" y="2843563"/>
            <a:ext cx="8466551" cy="935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6" name="TextBox 525">
            <a:extLst>
              <a:ext uri="{FF2B5EF4-FFF2-40B4-BE49-F238E27FC236}">
                <a16:creationId xmlns:a16="http://schemas.microsoft.com/office/drawing/2014/main" id="{D61BCE75-390B-43AA-68CA-692E6ED112F1}"/>
              </a:ext>
            </a:extLst>
          </p:cNvPr>
          <p:cNvSpPr txBox="1"/>
          <p:nvPr/>
        </p:nvSpPr>
        <p:spPr>
          <a:xfrm>
            <a:off x="4268455" y="974977"/>
            <a:ext cx="141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Bastion Host</a:t>
            </a:r>
            <a:endParaRPr lang="ko-KR" altLang="en-US" sz="1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554" name="그룹 553">
            <a:extLst>
              <a:ext uri="{FF2B5EF4-FFF2-40B4-BE49-F238E27FC236}">
                <a16:creationId xmlns:a16="http://schemas.microsoft.com/office/drawing/2014/main" id="{63A5DA23-3C5D-9136-D400-9478AA279C39}"/>
              </a:ext>
            </a:extLst>
          </p:cNvPr>
          <p:cNvGrpSpPr/>
          <p:nvPr/>
        </p:nvGrpSpPr>
        <p:grpSpPr>
          <a:xfrm>
            <a:off x="4894644" y="989059"/>
            <a:ext cx="2341292" cy="619451"/>
            <a:chOff x="4894644" y="989060"/>
            <a:chExt cx="2341292" cy="289828"/>
          </a:xfrm>
        </p:grpSpPr>
        <p:cxnSp>
          <p:nvCxnSpPr>
            <p:cNvPr id="536" name="직선 연결선 535">
              <a:extLst>
                <a:ext uri="{FF2B5EF4-FFF2-40B4-BE49-F238E27FC236}">
                  <a16:creationId xmlns:a16="http://schemas.microsoft.com/office/drawing/2014/main" id="{DC53D476-C248-8A3B-DD2B-61764D0C5341}"/>
                </a:ext>
              </a:extLst>
            </p:cNvPr>
            <p:cNvCxnSpPr>
              <a:cxnSpLocks/>
            </p:cNvCxnSpPr>
            <p:nvPr/>
          </p:nvCxnSpPr>
          <p:spPr>
            <a:xfrm>
              <a:off x="7235936" y="989060"/>
              <a:ext cx="0" cy="28958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9" name="그룹 548">
              <a:extLst>
                <a:ext uri="{FF2B5EF4-FFF2-40B4-BE49-F238E27FC236}">
                  <a16:creationId xmlns:a16="http://schemas.microsoft.com/office/drawing/2014/main" id="{B339E732-1A0C-CA7E-E111-2935E655F5CB}"/>
                </a:ext>
              </a:extLst>
            </p:cNvPr>
            <p:cNvGrpSpPr/>
            <p:nvPr/>
          </p:nvGrpSpPr>
          <p:grpSpPr>
            <a:xfrm>
              <a:off x="4894644" y="1098877"/>
              <a:ext cx="2341292" cy="180011"/>
              <a:chOff x="3308464" y="1124314"/>
              <a:chExt cx="2341292" cy="180011"/>
            </a:xfrm>
          </p:grpSpPr>
          <p:cxnSp>
            <p:nvCxnSpPr>
              <p:cNvPr id="528" name="직선 연결선 527">
                <a:extLst>
                  <a:ext uri="{FF2B5EF4-FFF2-40B4-BE49-F238E27FC236}">
                    <a16:creationId xmlns:a16="http://schemas.microsoft.com/office/drawing/2014/main" id="{EBC0E1BD-9CA7-46CE-2F97-E34F235A5B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08465" y="1304077"/>
                <a:ext cx="2341291" cy="248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직선 연결선 547">
                <a:extLst>
                  <a:ext uri="{FF2B5EF4-FFF2-40B4-BE49-F238E27FC236}">
                    <a16:creationId xmlns:a16="http://schemas.microsoft.com/office/drawing/2014/main" id="{80AC8F62-DF29-97BB-BDCD-578408DB4C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08464" y="1124314"/>
                <a:ext cx="1" cy="18001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4" name="Group 8" descr="Private subnet group.">
            <a:extLst>
              <a:ext uri="{FF2B5EF4-FFF2-40B4-BE49-F238E27FC236}">
                <a16:creationId xmlns:a16="http://schemas.microsoft.com/office/drawing/2014/main" id="{CBDBAA82-5F93-44F4-54B6-8DFDCFCA3494}"/>
              </a:ext>
            </a:extLst>
          </p:cNvPr>
          <p:cNvGrpSpPr/>
          <p:nvPr/>
        </p:nvGrpSpPr>
        <p:grpSpPr>
          <a:xfrm>
            <a:off x="6910747" y="1361040"/>
            <a:ext cx="1318694" cy="744895"/>
            <a:chOff x="4215623" y="2618865"/>
            <a:chExt cx="1765300" cy="889002"/>
          </a:xfrm>
        </p:grpSpPr>
        <p:sp>
          <p:nvSpPr>
            <p:cNvPr id="155" name="Rectangle 71">
              <a:extLst>
                <a:ext uri="{FF2B5EF4-FFF2-40B4-BE49-F238E27FC236}">
                  <a16:creationId xmlns:a16="http://schemas.microsoft.com/office/drawing/2014/main" id="{A6660F87-B0D6-2A56-E937-27FFFFCD7DA2}"/>
                </a:ext>
              </a:extLst>
            </p:cNvPr>
            <p:cNvSpPr/>
            <p:nvPr/>
          </p:nvSpPr>
          <p:spPr>
            <a:xfrm>
              <a:off x="4215623" y="2618865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6" name="Graphic 72" descr="Private subnet group icon. ">
              <a:extLst>
                <a:ext uri="{FF2B5EF4-FFF2-40B4-BE49-F238E27FC236}">
                  <a16:creationId xmlns:a16="http://schemas.microsoft.com/office/drawing/2014/main" id="{5CE8118F-9747-7491-F757-7D459A29F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4215623" y="2618866"/>
              <a:ext cx="351753" cy="340204"/>
            </a:xfrm>
            <a:prstGeom prst="rect">
              <a:avLst/>
            </a:prstGeom>
          </p:spPr>
        </p:pic>
      </p:grpSp>
      <p:cxnSp>
        <p:nvCxnSpPr>
          <p:cNvPr id="562" name="직선 화살표 연결선 561">
            <a:extLst>
              <a:ext uri="{FF2B5EF4-FFF2-40B4-BE49-F238E27FC236}">
                <a16:creationId xmlns:a16="http://schemas.microsoft.com/office/drawing/2014/main" id="{E7F5F821-AABB-9F48-E3C1-C6063FD8BA5A}"/>
              </a:ext>
            </a:extLst>
          </p:cNvPr>
          <p:cNvCxnSpPr>
            <a:cxnSpLocks/>
            <a:endCxn id="166" idx="0"/>
          </p:cNvCxnSpPr>
          <p:nvPr/>
        </p:nvCxnSpPr>
        <p:spPr>
          <a:xfrm>
            <a:off x="6326496" y="1616419"/>
            <a:ext cx="0" cy="35397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5" name="직선 연결선 564">
            <a:extLst>
              <a:ext uri="{FF2B5EF4-FFF2-40B4-BE49-F238E27FC236}">
                <a16:creationId xmlns:a16="http://schemas.microsoft.com/office/drawing/2014/main" id="{40C51C3E-5366-D636-595D-EEB5D3DD66A0}"/>
              </a:ext>
            </a:extLst>
          </p:cNvPr>
          <p:cNvCxnSpPr>
            <a:cxnSpLocks/>
          </p:cNvCxnSpPr>
          <p:nvPr/>
        </p:nvCxnSpPr>
        <p:spPr>
          <a:xfrm>
            <a:off x="6327928" y="2717517"/>
            <a:ext cx="0" cy="13539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5" name="직선 화살표 연결선 574">
            <a:extLst>
              <a:ext uri="{FF2B5EF4-FFF2-40B4-BE49-F238E27FC236}">
                <a16:creationId xmlns:a16="http://schemas.microsoft.com/office/drawing/2014/main" id="{8B029AF3-7AC8-F0F6-6CD6-072ADFD421C2}"/>
              </a:ext>
            </a:extLst>
          </p:cNvPr>
          <p:cNvCxnSpPr>
            <a:cxnSpLocks/>
            <a:endCxn id="185" idx="0"/>
          </p:cNvCxnSpPr>
          <p:nvPr/>
        </p:nvCxnSpPr>
        <p:spPr>
          <a:xfrm>
            <a:off x="2061105" y="2849471"/>
            <a:ext cx="994" cy="535491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7" name="직선 화살표 연결선 586">
            <a:extLst>
              <a:ext uri="{FF2B5EF4-FFF2-40B4-BE49-F238E27FC236}">
                <a16:creationId xmlns:a16="http://schemas.microsoft.com/office/drawing/2014/main" id="{5A463B48-0D1A-4AD5-C72B-2286D58721AF}"/>
              </a:ext>
            </a:extLst>
          </p:cNvPr>
          <p:cNvCxnSpPr>
            <a:cxnSpLocks/>
          </p:cNvCxnSpPr>
          <p:nvPr/>
        </p:nvCxnSpPr>
        <p:spPr>
          <a:xfrm>
            <a:off x="10527724" y="2852916"/>
            <a:ext cx="0" cy="53204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8" name="타원 587">
            <a:extLst>
              <a:ext uri="{FF2B5EF4-FFF2-40B4-BE49-F238E27FC236}">
                <a16:creationId xmlns:a16="http://schemas.microsoft.com/office/drawing/2014/main" id="{4EC13E66-E3BD-4D0C-FD68-3DD7828B8880}"/>
              </a:ext>
            </a:extLst>
          </p:cNvPr>
          <p:cNvSpPr/>
          <p:nvPr/>
        </p:nvSpPr>
        <p:spPr>
          <a:xfrm>
            <a:off x="8569116" y="316409"/>
            <a:ext cx="114637" cy="137082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9" name="타원 588">
            <a:extLst>
              <a:ext uri="{FF2B5EF4-FFF2-40B4-BE49-F238E27FC236}">
                <a16:creationId xmlns:a16="http://schemas.microsoft.com/office/drawing/2014/main" id="{3D9823EB-6CFD-BACE-F608-7E71A990EDE0}"/>
              </a:ext>
            </a:extLst>
          </p:cNvPr>
          <p:cNvSpPr/>
          <p:nvPr/>
        </p:nvSpPr>
        <p:spPr>
          <a:xfrm>
            <a:off x="8570060" y="316088"/>
            <a:ext cx="114637" cy="137082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0" name="타원 589">
            <a:extLst>
              <a:ext uri="{FF2B5EF4-FFF2-40B4-BE49-F238E27FC236}">
                <a16:creationId xmlns:a16="http://schemas.microsoft.com/office/drawing/2014/main" id="{4B2A9B8C-5903-FF59-6D78-0F148D3E7497}"/>
              </a:ext>
            </a:extLst>
          </p:cNvPr>
          <p:cNvSpPr/>
          <p:nvPr/>
        </p:nvSpPr>
        <p:spPr>
          <a:xfrm>
            <a:off x="4842307" y="1175766"/>
            <a:ext cx="114637" cy="137082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1" name="타원 590">
            <a:extLst>
              <a:ext uri="{FF2B5EF4-FFF2-40B4-BE49-F238E27FC236}">
                <a16:creationId xmlns:a16="http://schemas.microsoft.com/office/drawing/2014/main" id="{0D92FBDE-7472-C37B-1ED6-19146EC9E94C}"/>
              </a:ext>
            </a:extLst>
          </p:cNvPr>
          <p:cNvSpPr/>
          <p:nvPr/>
        </p:nvSpPr>
        <p:spPr>
          <a:xfrm>
            <a:off x="7192606" y="950278"/>
            <a:ext cx="114637" cy="137082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2" name="타원 591">
            <a:extLst>
              <a:ext uri="{FF2B5EF4-FFF2-40B4-BE49-F238E27FC236}">
                <a16:creationId xmlns:a16="http://schemas.microsoft.com/office/drawing/2014/main" id="{E8814B4A-7656-C18F-F6A5-A79090942DEF}"/>
              </a:ext>
            </a:extLst>
          </p:cNvPr>
          <p:cNvSpPr/>
          <p:nvPr/>
        </p:nvSpPr>
        <p:spPr>
          <a:xfrm>
            <a:off x="6255432" y="2698962"/>
            <a:ext cx="114637" cy="137082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4" name="타원 593">
            <a:extLst>
              <a:ext uri="{FF2B5EF4-FFF2-40B4-BE49-F238E27FC236}">
                <a16:creationId xmlns:a16="http://schemas.microsoft.com/office/drawing/2014/main" id="{CFD303B3-8F30-941F-5D05-5C3F46F3A58C}"/>
              </a:ext>
            </a:extLst>
          </p:cNvPr>
          <p:cNvSpPr/>
          <p:nvPr/>
        </p:nvSpPr>
        <p:spPr>
          <a:xfrm>
            <a:off x="6265083" y="2697105"/>
            <a:ext cx="114637" cy="137082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5" name="타원 594">
            <a:extLst>
              <a:ext uri="{FF2B5EF4-FFF2-40B4-BE49-F238E27FC236}">
                <a16:creationId xmlns:a16="http://schemas.microsoft.com/office/drawing/2014/main" id="{37FE0222-8F9D-0B67-D300-6533EDF3630E}"/>
              </a:ext>
            </a:extLst>
          </p:cNvPr>
          <p:cNvSpPr/>
          <p:nvPr/>
        </p:nvSpPr>
        <p:spPr>
          <a:xfrm>
            <a:off x="2040745" y="3661570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86" name="그룹 785">
            <a:extLst>
              <a:ext uri="{FF2B5EF4-FFF2-40B4-BE49-F238E27FC236}">
                <a16:creationId xmlns:a16="http://schemas.microsoft.com/office/drawing/2014/main" id="{CB45957D-1439-2DF9-8AFD-90BD4EE63CBA}"/>
              </a:ext>
            </a:extLst>
          </p:cNvPr>
          <p:cNvGrpSpPr/>
          <p:nvPr/>
        </p:nvGrpSpPr>
        <p:grpSpPr>
          <a:xfrm>
            <a:off x="8662111" y="3161638"/>
            <a:ext cx="3433205" cy="2670677"/>
            <a:chOff x="2283291" y="2618864"/>
            <a:chExt cx="5934299" cy="3488021"/>
          </a:xfrm>
        </p:grpSpPr>
        <p:sp>
          <p:nvSpPr>
            <p:cNvPr id="787" name="Rectangle 69">
              <a:extLst>
                <a:ext uri="{FF2B5EF4-FFF2-40B4-BE49-F238E27FC236}">
                  <a16:creationId xmlns:a16="http://schemas.microsoft.com/office/drawing/2014/main" id="{7F89F6C7-A685-7A01-FB1E-866FFA4EE5EB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88" name="Graphic 70" descr="VPC group icon. ">
              <a:extLst>
                <a:ext uri="{FF2B5EF4-FFF2-40B4-BE49-F238E27FC236}">
                  <a16:creationId xmlns:a16="http://schemas.microsoft.com/office/drawing/2014/main" id="{B2E22D25-0EBF-C6B4-7E2C-7E77FD770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283293" y="2618870"/>
              <a:ext cx="504287" cy="302176"/>
            </a:xfrm>
            <a:prstGeom prst="rect">
              <a:avLst/>
            </a:prstGeom>
          </p:spPr>
        </p:pic>
      </p:grpSp>
      <p:pic>
        <p:nvPicPr>
          <p:cNvPr id="789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7F744872-85AD-30A0-CE0C-18EDE9DDD7A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74864" y="3430408"/>
            <a:ext cx="313905" cy="303594"/>
          </a:xfrm>
          <a:prstGeom prst="rect">
            <a:avLst/>
          </a:prstGeom>
        </p:spPr>
      </p:pic>
      <p:pic>
        <p:nvPicPr>
          <p:cNvPr id="790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3A68ADB4-B93D-A29E-938E-2D9799E6E73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56331" y="4722041"/>
            <a:ext cx="297934" cy="319433"/>
          </a:xfrm>
          <a:prstGeom prst="rect">
            <a:avLst/>
          </a:prstGeom>
        </p:spPr>
      </p:pic>
      <p:grpSp>
        <p:nvGrpSpPr>
          <p:cNvPr id="797" name="그룹 796">
            <a:extLst>
              <a:ext uri="{FF2B5EF4-FFF2-40B4-BE49-F238E27FC236}">
                <a16:creationId xmlns:a16="http://schemas.microsoft.com/office/drawing/2014/main" id="{B115B176-EA5E-6D8E-8471-E60E0D215833}"/>
              </a:ext>
            </a:extLst>
          </p:cNvPr>
          <p:cNvGrpSpPr/>
          <p:nvPr/>
        </p:nvGrpSpPr>
        <p:grpSpPr>
          <a:xfrm>
            <a:off x="9044899" y="3969023"/>
            <a:ext cx="1005562" cy="602366"/>
            <a:chOff x="2190382" y="2500217"/>
            <a:chExt cx="1786186" cy="1131360"/>
          </a:xfrm>
        </p:grpSpPr>
        <p:grpSp>
          <p:nvGrpSpPr>
            <p:cNvPr id="798" name="그룹 797">
              <a:extLst>
                <a:ext uri="{FF2B5EF4-FFF2-40B4-BE49-F238E27FC236}">
                  <a16:creationId xmlns:a16="http://schemas.microsoft.com/office/drawing/2014/main" id="{3C7B6BF2-98B0-AD13-BDE7-C6F58855FBBC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00" name="Group 8" descr="Private subnet group.">
                <a:extLst>
                  <a:ext uri="{FF2B5EF4-FFF2-40B4-BE49-F238E27FC236}">
                    <a16:creationId xmlns:a16="http://schemas.microsoft.com/office/drawing/2014/main" id="{62F22590-2790-106A-EF1C-179D23BB84BE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02" name="Rectangle 71">
                  <a:extLst>
                    <a:ext uri="{FF2B5EF4-FFF2-40B4-BE49-F238E27FC236}">
                      <a16:creationId xmlns:a16="http://schemas.microsoft.com/office/drawing/2014/main" id="{B229F83D-353D-191B-3FBC-57C1F83AF110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03" name="Graphic 72" descr="Private subnet group icon. ">
                  <a:extLst>
                    <a:ext uri="{FF2B5EF4-FFF2-40B4-BE49-F238E27FC236}">
                      <a16:creationId xmlns:a16="http://schemas.microsoft.com/office/drawing/2014/main" id="{CC1B4F88-6409-AC77-7E63-1F872E1EC6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01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0ABD3FF9-39AA-2BE3-5FEF-678B40D19B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 bwMode="auto">
              <a:xfrm>
                <a:off x="3207559" y="3027271"/>
                <a:ext cx="365071" cy="476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99" name="TextBox 798">
              <a:extLst>
                <a:ext uri="{FF2B5EF4-FFF2-40B4-BE49-F238E27FC236}">
                  <a16:creationId xmlns:a16="http://schemas.microsoft.com/office/drawing/2014/main" id="{2FCDFA24-AE49-C5CC-1D23-729C0C8D7D43}"/>
                </a:ext>
              </a:extLst>
            </p:cNvPr>
            <p:cNvSpPr txBox="1"/>
            <p:nvPr/>
          </p:nvSpPr>
          <p:spPr>
            <a:xfrm>
              <a:off x="2415435" y="2500217"/>
              <a:ext cx="963143" cy="46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WEB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</p:grpSp>
      <p:cxnSp>
        <p:nvCxnSpPr>
          <p:cNvPr id="805" name="직선 화살표 연결선 804">
            <a:extLst>
              <a:ext uri="{FF2B5EF4-FFF2-40B4-BE49-F238E27FC236}">
                <a16:creationId xmlns:a16="http://schemas.microsoft.com/office/drawing/2014/main" id="{3D336E1A-7F63-3E34-9B7C-98812365ACEE}"/>
              </a:ext>
            </a:extLst>
          </p:cNvPr>
          <p:cNvCxnSpPr>
            <a:cxnSpLocks/>
          </p:cNvCxnSpPr>
          <p:nvPr/>
        </p:nvCxnSpPr>
        <p:spPr>
          <a:xfrm flipV="1">
            <a:off x="7699663" y="5611457"/>
            <a:ext cx="1709389" cy="729911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6" name="타원 805">
            <a:extLst>
              <a:ext uri="{FF2B5EF4-FFF2-40B4-BE49-F238E27FC236}">
                <a16:creationId xmlns:a16="http://schemas.microsoft.com/office/drawing/2014/main" id="{BC360BB1-6107-5564-ED97-C9A1A875DBDB}"/>
              </a:ext>
            </a:extLst>
          </p:cNvPr>
          <p:cNvSpPr/>
          <p:nvPr/>
        </p:nvSpPr>
        <p:spPr>
          <a:xfrm>
            <a:off x="7581927" y="6323533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07" name="직선 화살표 연결선 806">
            <a:extLst>
              <a:ext uri="{FF2B5EF4-FFF2-40B4-BE49-F238E27FC236}">
                <a16:creationId xmlns:a16="http://schemas.microsoft.com/office/drawing/2014/main" id="{F06BDFA4-E828-7220-642B-5B8A5AFFFD97}"/>
              </a:ext>
            </a:extLst>
          </p:cNvPr>
          <p:cNvCxnSpPr>
            <a:cxnSpLocks/>
          </p:cNvCxnSpPr>
          <p:nvPr/>
        </p:nvCxnSpPr>
        <p:spPr>
          <a:xfrm flipV="1">
            <a:off x="11656822" y="4296186"/>
            <a:ext cx="865044" cy="1192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8" name="직선 화살표 연결선 807">
            <a:extLst>
              <a:ext uri="{FF2B5EF4-FFF2-40B4-BE49-F238E27FC236}">
                <a16:creationId xmlns:a16="http://schemas.microsoft.com/office/drawing/2014/main" id="{89D1118B-55E1-F3FA-4667-7C9ADD7250B9}"/>
              </a:ext>
            </a:extLst>
          </p:cNvPr>
          <p:cNvCxnSpPr>
            <a:cxnSpLocks/>
            <a:stCxn id="834" idx="3"/>
          </p:cNvCxnSpPr>
          <p:nvPr/>
        </p:nvCxnSpPr>
        <p:spPr>
          <a:xfrm flipV="1">
            <a:off x="11656822" y="5471711"/>
            <a:ext cx="869545" cy="98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1" name="그래픽 810" descr="USB 스틱 윤곽선">
            <a:extLst>
              <a:ext uri="{FF2B5EF4-FFF2-40B4-BE49-F238E27FC236}">
                <a16:creationId xmlns:a16="http://schemas.microsoft.com/office/drawing/2014/main" id="{10A8E5BE-43C2-2E2A-5AFF-6E0BFBA0C99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663874" y="4163066"/>
            <a:ext cx="182148" cy="258106"/>
          </a:xfrm>
          <a:prstGeom prst="rect">
            <a:avLst/>
          </a:prstGeom>
        </p:spPr>
      </p:pic>
      <p:pic>
        <p:nvPicPr>
          <p:cNvPr id="812" name="그래픽 811" descr="USB 스틱 윤곽선">
            <a:extLst>
              <a:ext uri="{FF2B5EF4-FFF2-40B4-BE49-F238E27FC236}">
                <a16:creationId xmlns:a16="http://schemas.microsoft.com/office/drawing/2014/main" id="{57842A21-8D82-0A18-02C8-7CF62BFDDD7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665941" y="5342657"/>
            <a:ext cx="182148" cy="258106"/>
          </a:xfrm>
          <a:prstGeom prst="rect">
            <a:avLst/>
          </a:prstGeom>
        </p:spPr>
      </p:pic>
      <p:grpSp>
        <p:nvGrpSpPr>
          <p:cNvPr id="815" name="그룹 814">
            <a:extLst>
              <a:ext uri="{FF2B5EF4-FFF2-40B4-BE49-F238E27FC236}">
                <a16:creationId xmlns:a16="http://schemas.microsoft.com/office/drawing/2014/main" id="{FB1CA6DC-9A40-A4D5-9B22-44BD8B8A4094}"/>
              </a:ext>
            </a:extLst>
          </p:cNvPr>
          <p:cNvGrpSpPr/>
          <p:nvPr/>
        </p:nvGrpSpPr>
        <p:grpSpPr>
          <a:xfrm>
            <a:off x="9044898" y="3408309"/>
            <a:ext cx="2920848" cy="417031"/>
            <a:chOff x="1105414" y="3362863"/>
            <a:chExt cx="2560350" cy="417031"/>
          </a:xfrm>
        </p:grpSpPr>
        <p:grpSp>
          <p:nvGrpSpPr>
            <p:cNvPr id="816" name="그룹 815">
              <a:extLst>
                <a:ext uri="{FF2B5EF4-FFF2-40B4-BE49-F238E27FC236}">
                  <a16:creationId xmlns:a16="http://schemas.microsoft.com/office/drawing/2014/main" id="{ACF74B33-A80B-14D0-9000-12DADBB76BE3}"/>
                </a:ext>
              </a:extLst>
            </p:cNvPr>
            <p:cNvGrpSpPr/>
            <p:nvPr/>
          </p:nvGrpSpPr>
          <p:grpSpPr>
            <a:xfrm>
              <a:off x="1105414" y="3362863"/>
              <a:ext cx="2560350" cy="417031"/>
              <a:chOff x="1879010" y="826854"/>
              <a:chExt cx="4056425" cy="798866"/>
            </a:xfrm>
          </p:grpSpPr>
          <p:pic>
            <p:nvPicPr>
              <p:cNvPr id="819" name="Graphic 74" descr="Public subnet group icon. ">
                <a:extLst>
                  <a:ext uri="{FF2B5EF4-FFF2-40B4-BE49-F238E27FC236}">
                    <a16:creationId xmlns:a16="http://schemas.microsoft.com/office/drawing/2014/main" id="{D64936A3-2DDA-A103-262B-8652577336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4538926" y="826855"/>
                <a:ext cx="296149" cy="308906"/>
              </a:xfrm>
              <a:prstGeom prst="rect">
                <a:avLst/>
              </a:prstGeom>
            </p:spPr>
          </p:pic>
          <p:sp>
            <p:nvSpPr>
              <p:cNvPr id="820" name="Rectangle 73">
                <a:extLst>
                  <a:ext uri="{FF2B5EF4-FFF2-40B4-BE49-F238E27FC236}">
                    <a16:creationId xmlns:a16="http://schemas.microsoft.com/office/drawing/2014/main" id="{1D5F3083-9F4B-6A7D-5CE1-1622BE6610FD}"/>
                  </a:ext>
                </a:extLst>
              </p:cNvPr>
              <p:cNvSpPr/>
              <p:nvPr/>
            </p:nvSpPr>
            <p:spPr>
              <a:xfrm>
                <a:off x="4538926" y="826854"/>
                <a:ext cx="1396509" cy="798866"/>
              </a:xfrm>
              <a:prstGeom prst="rect">
                <a:avLst/>
              </a:prstGeom>
              <a:noFill/>
              <a:ln w="15875">
                <a:solidFill>
                  <a:srgbClr val="7AA11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 bIns="4572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821" name="Graphic 74" descr="Public subnet group icon. ">
                <a:extLst>
                  <a:ext uri="{FF2B5EF4-FFF2-40B4-BE49-F238E27FC236}">
                    <a16:creationId xmlns:a16="http://schemas.microsoft.com/office/drawing/2014/main" id="{BB1743E9-E496-6D18-20B7-EDC28CC6D0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1879010" y="826856"/>
                <a:ext cx="296150" cy="308906"/>
              </a:xfrm>
              <a:prstGeom prst="rect">
                <a:avLst/>
              </a:prstGeom>
            </p:spPr>
          </p:pic>
          <p:sp>
            <p:nvSpPr>
              <p:cNvPr id="822" name="Rectangle 73">
                <a:extLst>
                  <a:ext uri="{FF2B5EF4-FFF2-40B4-BE49-F238E27FC236}">
                    <a16:creationId xmlns:a16="http://schemas.microsoft.com/office/drawing/2014/main" id="{7E0D5805-FCB6-2029-836D-0C1A9395BFD4}"/>
                  </a:ext>
                </a:extLst>
              </p:cNvPr>
              <p:cNvSpPr/>
              <p:nvPr/>
            </p:nvSpPr>
            <p:spPr>
              <a:xfrm>
                <a:off x="1879010" y="826854"/>
                <a:ext cx="1396509" cy="779955"/>
              </a:xfrm>
              <a:prstGeom prst="rect">
                <a:avLst/>
              </a:prstGeom>
              <a:noFill/>
              <a:ln w="15875">
                <a:solidFill>
                  <a:srgbClr val="7AA11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 bIns="4572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817" name="Graphic 64" descr="Attachment resource icon for the AWS Transit Gateway service.">
              <a:extLst>
                <a:ext uri="{FF2B5EF4-FFF2-40B4-BE49-F238E27FC236}">
                  <a16:creationId xmlns:a16="http://schemas.microsoft.com/office/drawing/2014/main" id="{3400E4FF-2DE7-B6B7-D645-15503F186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151933" y="3398151"/>
              <a:ext cx="227488" cy="256780"/>
            </a:xfrm>
            <a:prstGeom prst="rect">
              <a:avLst/>
            </a:prstGeom>
          </p:spPr>
        </p:pic>
        <p:pic>
          <p:nvPicPr>
            <p:cNvPr id="818" name="Graphic 64" descr="Attachment resource icon for the AWS Transit Gateway service.">
              <a:extLst>
                <a:ext uri="{FF2B5EF4-FFF2-40B4-BE49-F238E27FC236}">
                  <a16:creationId xmlns:a16="http://schemas.microsoft.com/office/drawing/2014/main" id="{2D63A230-C8EC-435C-F49B-195BEEAD0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424623" y="3408859"/>
              <a:ext cx="243035" cy="251441"/>
            </a:xfrm>
            <a:prstGeom prst="rect">
              <a:avLst/>
            </a:prstGeom>
          </p:spPr>
        </p:pic>
      </p:grpSp>
      <p:grpSp>
        <p:nvGrpSpPr>
          <p:cNvPr id="823" name="그룹 822">
            <a:extLst>
              <a:ext uri="{FF2B5EF4-FFF2-40B4-BE49-F238E27FC236}">
                <a16:creationId xmlns:a16="http://schemas.microsoft.com/office/drawing/2014/main" id="{3D05C396-C5F5-1158-4D7D-FCF3F9431834}"/>
              </a:ext>
            </a:extLst>
          </p:cNvPr>
          <p:cNvGrpSpPr/>
          <p:nvPr/>
        </p:nvGrpSpPr>
        <p:grpSpPr>
          <a:xfrm>
            <a:off x="9044899" y="5098293"/>
            <a:ext cx="1005562" cy="602366"/>
            <a:chOff x="2190382" y="2500217"/>
            <a:chExt cx="1786186" cy="1131360"/>
          </a:xfrm>
        </p:grpSpPr>
        <p:grpSp>
          <p:nvGrpSpPr>
            <p:cNvPr id="824" name="그룹 823">
              <a:extLst>
                <a:ext uri="{FF2B5EF4-FFF2-40B4-BE49-F238E27FC236}">
                  <a16:creationId xmlns:a16="http://schemas.microsoft.com/office/drawing/2014/main" id="{B788266F-BC72-F068-B688-EA6B3C355D1E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26" name="Group 8" descr="Private subnet group.">
                <a:extLst>
                  <a:ext uri="{FF2B5EF4-FFF2-40B4-BE49-F238E27FC236}">
                    <a16:creationId xmlns:a16="http://schemas.microsoft.com/office/drawing/2014/main" id="{93931FFC-0068-23A0-DC44-A9E7F488CC6A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28" name="Rectangle 71">
                  <a:extLst>
                    <a:ext uri="{FF2B5EF4-FFF2-40B4-BE49-F238E27FC236}">
                      <a16:creationId xmlns:a16="http://schemas.microsoft.com/office/drawing/2014/main" id="{6B9FF0E3-5946-0E26-E0A1-FD134437CF09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29" name="Graphic 72" descr="Private subnet group icon. ">
                  <a:extLst>
                    <a:ext uri="{FF2B5EF4-FFF2-40B4-BE49-F238E27FC236}">
                      <a16:creationId xmlns:a16="http://schemas.microsoft.com/office/drawing/2014/main" id="{1CAF591B-BC8F-CF2B-070E-6569AF2089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27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25313E8D-D6FA-085C-6EFC-9BB9E5D80A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 bwMode="auto">
              <a:xfrm>
                <a:off x="3207559" y="3027271"/>
                <a:ext cx="407897" cy="476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25" name="TextBox 824">
              <a:extLst>
                <a:ext uri="{FF2B5EF4-FFF2-40B4-BE49-F238E27FC236}">
                  <a16:creationId xmlns:a16="http://schemas.microsoft.com/office/drawing/2014/main" id="{AD1EBEA7-4901-BCE8-F72E-144BF29D73AD}"/>
                </a:ext>
              </a:extLst>
            </p:cNvPr>
            <p:cNvSpPr txBox="1"/>
            <p:nvPr/>
          </p:nvSpPr>
          <p:spPr>
            <a:xfrm>
              <a:off x="2415435" y="2500217"/>
              <a:ext cx="963143" cy="46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WAS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830" name="그룹 829">
            <a:extLst>
              <a:ext uri="{FF2B5EF4-FFF2-40B4-BE49-F238E27FC236}">
                <a16:creationId xmlns:a16="http://schemas.microsoft.com/office/drawing/2014/main" id="{2B1D0BA5-633F-F39D-8EB6-637368854010}"/>
              </a:ext>
            </a:extLst>
          </p:cNvPr>
          <p:cNvGrpSpPr/>
          <p:nvPr/>
        </p:nvGrpSpPr>
        <p:grpSpPr>
          <a:xfrm>
            <a:off x="10960183" y="5101621"/>
            <a:ext cx="1005563" cy="603635"/>
            <a:chOff x="6681608" y="2475251"/>
            <a:chExt cx="1786186" cy="1156326"/>
          </a:xfrm>
        </p:grpSpPr>
        <p:sp>
          <p:nvSpPr>
            <p:cNvPr id="831" name="TextBox 830">
              <a:extLst>
                <a:ext uri="{FF2B5EF4-FFF2-40B4-BE49-F238E27FC236}">
                  <a16:creationId xmlns:a16="http://schemas.microsoft.com/office/drawing/2014/main" id="{C8C55B3A-6D3A-6236-82A2-0E5217AA7FF1}"/>
                </a:ext>
              </a:extLst>
            </p:cNvPr>
            <p:cNvSpPr txBox="1"/>
            <p:nvPr/>
          </p:nvSpPr>
          <p:spPr>
            <a:xfrm>
              <a:off x="6866550" y="2475251"/>
              <a:ext cx="1114691" cy="47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WAS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  <p:grpSp>
          <p:nvGrpSpPr>
            <p:cNvPr id="832" name="그룹 831">
              <a:extLst>
                <a:ext uri="{FF2B5EF4-FFF2-40B4-BE49-F238E27FC236}">
                  <a16:creationId xmlns:a16="http://schemas.microsoft.com/office/drawing/2014/main" id="{C756AADC-143D-EDAC-95D0-E79DB2228EEB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33" name="Group 8" descr="Private subnet group.">
                <a:extLst>
                  <a:ext uri="{FF2B5EF4-FFF2-40B4-BE49-F238E27FC236}">
                    <a16:creationId xmlns:a16="http://schemas.microsoft.com/office/drawing/2014/main" id="{A04E81FB-E87A-35F4-B012-60FF80146A4C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35" name="Rectangle 71">
                  <a:extLst>
                    <a:ext uri="{FF2B5EF4-FFF2-40B4-BE49-F238E27FC236}">
                      <a16:creationId xmlns:a16="http://schemas.microsoft.com/office/drawing/2014/main" id="{F7B2F7E1-20E1-DA85-62D0-3E8835F13775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36" name="Graphic 72" descr="Private subnet group icon. ">
                  <a:extLst>
                    <a:ext uri="{FF2B5EF4-FFF2-40B4-BE49-F238E27FC236}">
                      <a16:creationId xmlns:a16="http://schemas.microsoft.com/office/drawing/2014/main" id="{F81D50C6-A118-45D5-FCB9-0F78367403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34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9AEC1B99-6EF5-AFC9-50E7-AAE29E9991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 bwMode="auto">
              <a:xfrm>
                <a:off x="3118277" y="3028217"/>
                <a:ext cx="442071" cy="516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843" name="그룹 842">
            <a:extLst>
              <a:ext uri="{FF2B5EF4-FFF2-40B4-BE49-F238E27FC236}">
                <a16:creationId xmlns:a16="http://schemas.microsoft.com/office/drawing/2014/main" id="{05EED198-DE2E-6A60-9269-64D605EB60DB}"/>
              </a:ext>
            </a:extLst>
          </p:cNvPr>
          <p:cNvGrpSpPr/>
          <p:nvPr/>
        </p:nvGrpSpPr>
        <p:grpSpPr>
          <a:xfrm>
            <a:off x="9627213" y="5020898"/>
            <a:ext cx="1840591" cy="314024"/>
            <a:chOff x="3033868" y="2168030"/>
            <a:chExt cx="4540833" cy="563034"/>
          </a:xfrm>
        </p:grpSpPr>
        <p:cxnSp>
          <p:nvCxnSpPr>
            <p:cNvPr id="844" name="Straight Arrow Connector 12" descr="Right arrow.">
              <a:extLst>
                <a:ext uri="{FF2B5EF4-FFF2-40B4-BE49-F238E27FC236}">
                  <a16:creationId xmlns:a16="http://schemas.microsoft.com/office/drawing/2014/main" id="{DCAA1329-70B4-F566-39EE-4E35498A90B0}"/>
                </a:ext>
              </a:extLst>
            </p:cNvPr>
            <p:cNvCxnSpPr>
              <a:cxnSpLocks/>
            </p:cNvCxnSpPr>
            <p:nvPr/>
          </p:nvCxnSpPr>
          <p:spPr>
            <a:xfrm>
              <a:off x="5212892" y="2168030"/>
              <a:ext cx="0" cy="176276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5" name="직선 연결선 844">
              <a:extLst>
                <a:ext uri="{FF2B5EF4-FFF2-40B4-BE49-F238E27FC236}">
                  <a16:creationId xmlns:a16="http://schemas.microsoft.com/office/drawing/2014/main" id="{4B0EE374-3B80-8BE3-F976-9DEA49C8C22A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6" name="Straight Arrow Connector 12" descr="Right arrow.">
              <a:extLst>
                <a:ext uri="{FF2B5EF4-FFF2-40B4-BE49-F238E27FC236}">
                  <a16:creationId xmlns:a16="http://schemas.microsoft.com/office/drawing/2014/main" id="{6E061F01-3014-52CD-91C3-853D89D5B92B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7" name="Straight Arrow Connector 12" descr="Right arrow.">
              <a:extLst>
                <a:ext uri="{FF2B5EF4-FFF2-40B4-BE49-F238E27FC236}">
                  <a16:creationId xmlns:a16="http://schemas.microsoft.com/office/drawing/2014/main" id="{35E4F705-3925-A76E-6806-75D5EE4B2F8F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8" name="그룹 847">
            <a:extLst>
              <a:ext uri="{FF2B5EF4-FFF2-40B4-BE49-F238E27FC236}">
                <a16:creationId xmlns:a16="http://schemas.microsoft.com/office/drawing/2014/main" id="{446E4E1D-5AE6-6B4A-5681-4E82CD338ADE}"/>
              </a:ext>
            </a:extLst>
          </p:cNvPr>
          <p:cNvGrpSpPr/>
          <p:nvPr/>
        </p:nvGrpSpPr>
        <p:grpSpPr>
          <a:xfrm>
            <a:off x="10960184" y="3964491"/>
            <a:ext cx="1005563" cy="603635"/>
            <a:chOff x="6681608" y="2475251"/>
            <a:chExt cx="1786186" cy="1156326"/>
          </a:xfrm>
        </p:grpSpPr>
        <p:sp>
          <p:nvSpPr>
            <p:cNvPr id="849" name="TextBox 848">
              <a:extLst>
                <a:ext uri="{FF2B5EF4-FFF2-40B4-BE49-F238E27FC236}">
                  <a16:creationId xmlns:a16="http://schemas.microsoft.com/office/drawing/2014/main" id="{009E2E5D-6311-03B4-0E24-044D3951E3FA}"/>
                </a:ext>
              </a:extLst>
            </p:cNvPr>
            <p:cNvSpPr txBox="1"/>
            <p:nvPr/>
          </p:nvSpPr>
          <p:spPr>
            <a:xfrm>
              <a:off x="6866550" y="2475251"/>
              <a:ext cx="1114691" cy="47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WEB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  <p:grpSp>
          <p:nvGrpSpPr>
            <p:cNvPr id="850" name="그룹 849">
              <a:extLst>
                <a:ext uri="{FF2B5EF4-FFF2-40B4-BE49-F238E27FC236}">
                  <a16:creationId xmlns:a16="http://schemas.microsoft.com/office/drawing/2014/main" id="{9BC6020D-FA15-6090-82FE-1ECF12E3436F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51" name="Group 8" descr="Private subnet group.">
                <a:extLst>
                  <a:ext uri="{FF2B5EF4-FFF2-40B4-BE49-F238E27FC236}">
                    <a16:creationId xmlns:a16="http://schemas.microsoft.com/office/drawing/2014/main" id="{ACFE2146-2569-1E35-4292-D97C99BDA45E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53" name="Rectangle 71">
                  <a:extLst>
                    <a:ext uri="{FF2B5EF4-FFF2-40B4-BE49-F238E27FC236}">
                      <a16:creationId xmlns:a16="http://schemas.microsoft.com/office/drawing/2014/main" id="{757E542B-EB86-845F-DDB7-D7C9675BE4E6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54" name="Graphic 72" descr="Private subnet group icon. ">
                  <a:extLst>
                    <a:ext uri="{FF2B5EF4-FFF2-40B4-BE49-F238E27FC236}">
                      <a16:creationId xmlns:a16="http://schemas.microsoft.com/office/drawing/2014/main" id="{D01491F4-C85B-6850-8912-784F3016D8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52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61E07EBE-12DA-E366-2F8D-944438D1A3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 bwMode="auto">
              <a:xfrm>
                <a:off x="3135008" y="3001921"/>
                <a:ext cx="400016" cy="516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855" name="그룹 854">
            <a:extLst>
              <a:ext uri="{FF2B5EF4-FFF2-40B4-BE49-F238E27FC236}">
                <a16:creationId xmlns:a16="http://schemas.microsoft.com/office/drawing/2014/main" id="{4C864EE3-E1CA-8A21-056A-015785A3156D}"/>
              </a:ext>
            </a:extLst>
          </p:cNvPr>
          <p:cNvGrpSpPr/>
          <p:nvPr/>
        </p:nvGrpSpPr>
        <p:grpSpPr>
          <a:xfrm>
            <a:off x="9668412" y="3569128"/>
            <a:ext cx="9202365" cy="546099"/>
            <a:chOff x="3033868" y="1722956"/>
            <a:chExt cx="22682105" cy="1008108"/>
          </a:xfrm>
        </p:grpSpPr>
        <p:cxnSp>
          <p:nvCxnSpPr>
            <p:cNvPr id="856" name="직선 연결선 855">
              <a:extLst>
                <a:ext uri="{FF2B5EF4-FFF2-40B4-BE49-F238E27FC236}">
                  <a16:creationId xmlns:a16="http://schemas.microsoft.com/office/drawing/2014/main" id="{5290E077-EA31-3CDE-C820-78FE9C9169DA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7" name="Straight Arrow Connector 12" descr="Right arrow.">
              <a:extLst>
                <a:ext uri="{FF2B5EF4-FFF2-40B4-BE49-F238E27FC236}">
                  <a16:creationId xmlns:a16="http://schemas.microsoft.com/office/drawing/2014/main" id="{722D7E6A-3304-49ED-F8BB-19C0C36A405A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8" name="Straight Arrow Connector 12" descr="Right arrow.">
              <a:extLst>
                <a:ext uri="{FF2B5EF4-FFF2-40B4-BE49-F238E27FC236}">
                  <a16:creationId xmlns:a16="http://schemas.microsoft.com/office/drawing/2014/main" id="{7432871A-BA9D-E84B-39D3-D93A7C06FCE9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9" name="Straight Arrow Connector 12" descr="Right arrow.">
              <a:extLst>
                <a:ext uri="{FF2B5EF4-FFF2-40B4-BE49-F238E27FC236}">
                  <a16:creationId xmlns:a16="http://schemas.microsoft.com/office/drawing/2014/main" id="{4E9B99DC-BEC2-12A6-6B9B-8F1CBE2C492E}"/>
                </a:ext>
              </a:extLst>
            </p:cNvPr>
            <p:cNvCxnSpPr>
              <a:cxnSpLocks/>
              <a:stCxn id="789" idx="2"/>
            </p:cNvCxnSpPr>
            <p:nvPr/>
          </p:nvCxnSpPr>
          <p:spPr>
            <a:xfrm flipH="1">
              <a:off x="25713523" y="1722956"/>
              <a:ext cx="2450" cy="423910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0" name="그룹 859">
            <a:extLst>
              <a:ext uri="{FF2B5EF4-FFF2-40B4-BE49-F238E27FC236}">
                <a16:creationId xmlns:a16="http://schemas.microsoft.com/office/drawing/2014/main" id="{4AACBB25-465A-4D37-7A92-43554BDD52E9}"/>
              </a:ext>
            </a:extLst>
          </p:cNvPr>
          <p:cNvGrpSpPr/>
          <p:nvPr/>
        </p:nvGrpSpPr>
        <p:grpSpPr>
          <a:xfrm>
            <a:off x="9599360" y="4497322"/>
            <a:ext cx="1922536" cy="210864"/>
            <a:chOff x="3033868" y="3276291"/>
            <a:chExt cx="4540833" cy="403931"/>
          </a:xfrm>
        </p:grpSpPr>
        <p:cxnSp>
          <p:nvCxnSpPr>
            <p:cNvPr id="861" name="Straight Arrow Connector 12" descr="Right arrow.">
              <a:extLst>
                <a:ext uri="{FF2B5EF4-FFF2-40B4-BE49-F238E27FC236}">
                  <a16:creationId xmlns:a16="http://schemas.microsoft.com/office/drawing/2014/main" id="{3417BE66-A8A2-4297-06F2-4D3D53A330E8}"/>
                </a:ext>
              </a:extLst>
            </p:cNvPr>
            <p:cNvCxnSpPr>
              <a:cxnSpLocks/>
            </p:cNvCxnSpPr>
            <p:nvPr/>
          </p:nvCxnSpPr>
          <p:spPr>
            <a:xfrm>
              <a:off x="5134797" y="3468217"/>
              <a:ext cx="0" cy="212005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2" name="그룹 861">
              <a:extLst>
                <a:ext uri="{FF2B5EF4-FFF2-40B4-BE49-F238E27FC236}">
                  <a16:creationId xmlns:a16="http://schemas.microsoft.com/office/drawing/2014/main" id="{BD243AAA-9F10-7758-9F90-EC4D6885533A}"/>
                </a:ext>
              </a:extLst>
            </p:cNvPr>
            <p:cNvGrpSpPr/>
            <p:nvPr/>
          </p:nvGrpSpPr>
          <p:grpSpPr>
            <a:xfrm>
              <a:off x="3033868" y="3276291"/>
              <a:ext cx="4540833" cy="191926"/>
              <a:chOff x="3033868" y="3276291"/>
              <a:chExt cx="4540833" cy="191926"/>
            </a:xfrm>
          </p:grpSpPr>
          <p:cxnSp>
            <p:nvCxnSpPr>
              <p:cNvPr id="863" name="직선 연결선 862">
                <a:extLst>
                  <a:ext uri="{FF2B5EF4-FFF2-40B4-BE49-F238E27FC236}">
                    <a16:creationId xmlns:a16="http://schemas.microsoft.com/office/drawing/2014/main" id="{502114D2-1174-4691-5AF7-76D22CC195D0}"/>
                  </a:ext>
                </a:extLst>
              </p:cNvPr>
              <p:cNvCxnSpPr/>
              <p:nvPr/>
            </p:nvCxnSpPr>
            <p:spPr>
              <a:xfrm>
                <a:off x="3033868" y="3468217"/>
                <a:ext cx="454083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4" name="Straight Arrow Connector 12" descr="Right arrow.">
                <a:extLst>
                  <a:ext uri="{FF2B5EF4-FFF2-40B4-BE49-F238E27FC236}">
                    <a16:creationId xmlns:a16="http://schemas.microsoft.com/office/drawing/2014/main" id="{6342417E-DB14-71A5-989C-6A650D8824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276291"/>
                <a:ext cx="0" cy="19192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5" name="Straight Arrow Connector 12" descr="Right arrow.">
                <a:extLst>
                  <a:ext uri="{FF2B5EF4-FFF2-40B4-BE49-F238E27FC236}">
                    <a16:creationId xmlns:a16="http://schemas.microsoft.com/office/drawing/2014/main" id="{D2DCB897-81DF-DC72-C69C-773376C1F1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66" name="타원 865">
            <a:extLst>
              <a:ext uri="{FF2B5EF4-FFF2-40B4-BE49-F238E27FC236}">
                <a16:creationId xmlns:a16="http://schemas.microsoft.com/office/drawing/2014/main" id="{0A9E366B-AC6C-5036-44D8-6AEBA7F8E5AB}"/>
              </a:ext>
            </a:extLst>
          </p:cNvPr>
          <p:cNvSpPr/>
          <p:nvPr/>
        </p:nvSpPr>
        <p:spPr>
          <a:xfrm>
            <a:off x="11495273" y="4471790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7" name="타원 866">
            <a:extLst>
              <a:ext uri="{FF2B5EF4-FFF2-40B4-BE49-F238E27FC236}">
                <a16:creationId xmlns:a16="http://schemas.microsoft.com/office/drawing/2014/main" id="{F7EB22E3-86E1-3CFF-27D3-C402B21B21D9}"/>
              </a:ext>
            </a:extLst>
          </p:cNvPr>
          <p:cNvSpPr/>
          <p:nvPr/>
        </p:nvSpPr>
        <p:spPr>
          <a:xfrm>
            <a:off x="9574791" y="4445043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5" name="타원 874">
            <a:extLst>
              <a:ext uri="{FF2B5EF4-FFF2-40B4-BE49-F238E27FC236}">
                <a16:creationId xmlns:a16="http://schemas.microsoft.com/office/drawing/2014/main" id="{0B61BA13-490C-FD4B-522F-B0A9AD8C1093}"/>
              </a:ext>
            </a:extLst>
          </p:cNvPr>
          <p:cNvSpPr/>
          <p:nvPr/>
        </p:nvSpPr>
        <p:spPr>
          <a:xfrm>
            <a:off x="10481813" y="4977901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타원 875">
            <a:extLst>
              <a:ext uri="{FF2B5EF4-FFF2-40B4-BE49-F238E27FC236}">
                <a16:creationId xmlns:a16="http://schemas.microsoft.com/office/drawing/2014/main" id="{32EC29BE-7E98-5E3D-0F93-24A89355EBE9}"/>
              </a:ext>
            </a:extLst>
          </p:cNvPr>
          <p:cNvSpPr/>
          <p:nvPr/>
        </p:nvSpPr>
        <p:spPr>
          <a:xfrm>
            <a:off x="10480322" y="4987501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237BE3E-690A-3B4E-7687-F323C139ACC9}"/>
              </a:ext>
            </a:extLst>
          </p:cNvPr>
          <p:cNvGrpSpPr/>
          <p:nvPr/>
        </p:nvGrpSpPr>
        <p:grpSpPr>
          <a:xfrm>
            <a:off x="4652263" y="5566011"/>
            <a:ext cx="3805937" cy="1199255"/>
            <a:chOff x="2283291" y="2618864"/>
            <a:chExt cx="5934299" cy="3488021"/>
          </a:xfrm>
        </p:grpSpPr>
        <p:sp>
          <p:nvSpPr>
            <p:cNvPr id="3" name="Rectangle 69">
              <a:extLst>
                <a:ext uri="{FF2B5EF4-FFF2-40B4-BE49-F238E27FC236}">
                  <a16:creationId xmlns:a16="http://schemas.microsoft.com/office/drawing/2014/main" id="{7CE39E52-D5EF-8ADB-A426-0F0DD257207F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" name="Graphic 70" descr="VPC group icon. ">
              <a:extLst>
                <a:ext uri="{FF2B5EF4-FFF2-40B4-BE49-F238E27FC236}">
                  <a16:creationId xmlns:a16="http://schemas.microsoft.com/office/drawing/2014/main" id="{EE1AFAEE-525B-E974-973A-16DBEFA4A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283291" y="2618867"/>
              <a:ext cx="500055" cy="805649"/>
            </a:xfrm>
            <a:prstGeom prst="rect">
              <a:avLst/>
            </a:prstGeom>
          </p:spPr>
        </p:pic>
      </p:grpSp>
      <p:sp>
        <p:nvSpPr>
          <p:cNvPr id="877" name="타원 876">
            <a:extLst>
              <a:ext uri="{FF2B5EF4-FFF2-40B4-BE49-F238E27FC236}">
                <a16:creationId xmlns:a16="http://schemas.microsoft.com/office/drawing/2014/main" id="{46470307-E1DA-2DA5-341E-6E29C88830C2}"/>
              </a:ext>
            </a:extLst>
          </p:cNvPr>
          <p:cNvSpPr/>
          <p:nvPr/>
        </p:nvSpPr>
        <p:spPr>
          <a:xfrm>
            <a:off x="10495914" y="3698434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7" name="직선 화살표 연결선 256">
            <a:extLst>
              <a:ext uri="{FF2B5EF4-FFF2-40B4-BE49-F238E27FC236}">
                <a16:creationId xmlns:a16="http://schemas.microsoft.com/office/drawing/2014/main" id="{682900C5-120C-0E1C-AEE5-CAD73C3A9DB2}"/>
              </a:ext>
            </a:extLst>
          </p:cNvPr>
          <p:cNvCxnSpPr>
            <a:cxnSpLocks/>
          </p:cNvCxnSpPr>
          <p:nvPr/>
        </p:nvCxnSpPr>
        <p:spPr>
          <a:xfrm flipV="1">
            <a:off x="5872539" y="6383776"/>
            <a:ext cx="1260348" cy="71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22CE045-DE47-EEBE-EA5C-C57EEB177E7F}"/>
              </a:ext>
            </a:extLst>
          </p:cNvPr>
          <p:cNvCxnSpPr>
            <a:cxnSpLocks/>
          </p:cNvCxnSpPr>
          <p:nvPr/>
        </p:nvCxnSpPr>
        <p:spPr>
          <a:xfrm>
            <a:off x="1178174" y="5584022"/>
            <a:ext cx="0" cy="1290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6" name="타원 265">
            <a:extLst>
              <a:ext uri="{FF2B5EF4-FFF2-40B4-BE49-F238E27FC236}">
                <a16:creationId xmlns:a16="http://schemas.microsoft.com/office/drawing/2014/main" id="{8F19005D-2783-40ED-C4E9-3F967649EA43}"/>
              </a:ext>
            </a:extLst>
          </p:cNvPr>
          <p:cNvSpPr/>
          <p:nvPr/>
        </p:nvSpPr>
        <p:spPr>
          <a:xfrm>
            <a:off x="1153985" y="5534121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005F366-9BA8-6418-990E-8F2DC601F81C}"/>
              </a:ext>
            </a:extLst>
          </p:cNvPr>
          <p:cNvCxnSpPr/>
          <p:nvPr/>
        </p:nvCxnSpPr>
        <p:spPr>
          <a:xfrm flipH="1" flipV="1">
            <a:off x="5666075" y="5426265"/>
            <a:ext cx="3828358" cy="98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0FB3760-7EB6-1921-A845-646DC5B5D6B2}"/>
              </a:ext>
            </a:extLst>
          </p:cNvPr>
          <p:cNvCxnSpPr>
            <a:cxnSpLocks/>
          </p:cNvCxnSpPr>
          <p:nvPr/>
        </p:nvCxnSpPr>
        <p:spPr>
          <a:xfrm>
            <a:off x="5666075" y="5410176"/>
            <a:ext cx="0" cy="490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8" name="타원 267">
            <a:extLst>
              <a:ext uri="{FF2B5EF4-FFF2-40B4-BE49-F238E27FC236}">
                <a16:creationId xmlns:a16="http://schemas.microsoft.com/office/drawing/2014/main" id="{576134ED-A8C0-BD78-F000-E67AD6775FF4}"/>
              </a:ext>
            </a:extLst>
          </p:cNvPr>
          <p:cNvSpPr/>
          <p:nvPr/>
        </p:nvSpPr>
        <p:spPr>
          <a:xfrm>
            <a:off x="5852053" y="6337699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4F8F75F-2B38-287D-94DB-D509C2E405C3}"/>
              </a:ext>
            </a:extLst>
          </p:cNvPr>
          <p:cNvSpPr/>
          <p:nvPr/>
        </p:nvSpPr>
        <p:spPr>
          <a:xfrm>
            <a:off x="9376776" y="5369825"/>
            <a:ext cx="114637" cy="137082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0B32ABF-6C1E-A465-ADAA-A55C7FEE1C29}"/>
              </a:ext>
            </a:extLst>
          </p:cNvPr>
          <p:cNvCxnSpPr>
            <a:cxnSpLocks/>
            <a:stCxn id="879" idx="0"/>
          </p:cNvCxnSpPr>
          <p:nvPr/>
        </p:nvCxnSpPr>
        <p:spPr>
          <a:xfrm>
            <a:off x="10527215" y="3700259"/>
            <a:ext cx="5814" cy="2059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9" name="타원 878">
            <a:extLst>
              <a:ext uri="{FF2B5EF4-FFF2-40B4-BE49-F238E27FC236}">
                <a16:creationId xmlns:a16="http://schemas.microsoft.com/office/drawing/2014/main" id="{913A4305-3670-2506-D259-0C9424E0E37C}"/>
              </a:ext>
            </a:extLst>
          </p:cNvPr>
          <p:cNvSpPr/>
          <p:nvPr/>
        </p:nvSpPr>
        <p:spPr>
          <a:xfrm>
            <a:off x="10495913" y="3700259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8D0B1A4-EC5B-F9CE-8C87-E3A35B07FE55}"/>
              </a:ext>
            </a:extLst>
          </p:cNvPr>
          <p:cNvSpPr txBox="1"/>
          <p:nvPr/>
        </p:nvSpPr>
        <p:spPr>
          <a:xfrm>
            <a:off x="4587444" y="5345761"/>
            <a:ext cx="1316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DB VPC</a:t>
            </a:r>
            <a:endParaRPr lang="ko-KR" altLang="en-US" sz="12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FED5589-B5E5-0220-D973-BC31ECA9825F}"/>
              </a:ext>
            </a:extLst>
          </p:cNvPr>
          <p:cNvCxnSpPr>
            <a:cxnSpLocks/>
          </p:cNvCxnSpPr>
          <p:nvPr/>
        </p:nvCxnSpPr>
        <p:spPr>
          <a:xfrm flipH="1">
            <a:off x="4300174" y="6397369"/>
            <a:ext cx="1218539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Graphic 43" descr="AWS Backup service icon.">
            <a:extLst>
              <a:ext uri="{FF2B5EF4-FFF2-40B4-BE49-F238E27FC236}">
                <a16:creationId xmlns:a16="http://schemas.microsoft.com/office/drawing/2014/main" id="{6F5D1A2F-04D4-8849-F9BD-67A548C7F81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3929899" y="6207837"/>
            <a:ext cx="338127" cy="399873"/>
          </a:xfrm>
          <a:prstGeom prst="rect">
            <a:avLst/>
          </a:prstGeom>
        </p:spPr>
      </p:pic>
      <p:pic>
        <p:nvPicPr>
          <p:cNvPr id="16" name="Graphic 64" descr="AWS Backup Vault Lock resource icon for the AWS Backup service.">
            <a:extLst>
              <a:ext uri="{FF2B5EF4-FFF2-40B4-BE49-F238E27FC236}">
                <a16:creationId xmlns:a16="http://schemas.microsoft.com/office/drawing/2014/main" id="{792FDC46-6853-0B36-8AA3-6A96FB9857D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842342" y="6168127"/>
            <a:ext cx="420115" cy="420115"/>
          </a:xfrm>
          <a:prstGeom prst="rect">
            <a:avLst/>
          </a:prstGeom>
        </p:spPr>
      </p:pic>
      <p:pic>
        <p:nvPicPr>
          <p:cNvPr id="22" name="Graphic 53" descr="Backup vault resource icon for the AWS Backup service.">
            <a:extLst>
              <a:ext uri="{FF2B5EF4-FFF2-40B4-BE49-F238E27FC236}">
                <a16:creationId xmlns:a16="http://schemas.microsoft.com/office/drawing/2014/main" id="{00E3E878-B3D7-69E8-50CA-69867D513BF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016158" y="4662740"/>
            <a:ext cx="351784" cy="351784"/>
          </a:xfrm>
          <a:prstGeom prst="rect">
            <a:avLst/>
          </a:prstGeom>
        </p:spPr>
      </p:pic>
      <p:pic>
        <p:nvPicPr>
          <p:cNvPr id="23" name="Graphic 53" descr="Backup vault resource icon for the AWS Backup service.">
            <a:extLst>
              <a:ext uri="{FF2B5EF4-FFF2-40B4-BE49-F238E27FC236}">
                <a16:creationId xmlns:a16="http://schemas.microsoft.com/office/drawing/2014/main" id="{67E82F78-FE2D-A72A-981D-E51CB5632F6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753099" y="6181427"/>
            <a:ext cx="420115" cy="420115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A8712A5-226D-775E-25A7-F8F040440E8B}"/>
              </a:ext>
            </a:extLst>
          </p:cNvPr>
          <p:cNvCxnSpPr/>
          <p:nvPr/>
        </p:nvCxnSpPr>
        <p:spPr>
          <a:xfrm flipH="1">
            <a:off x="3262457" y="6415687"/>
            <a:ext cx="66744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FE78748-1922-7BBE-447B-199BCAF68601}"/>
              </a:ext>
            </a:extLst>
          </p:cNvPr>
          <p:cNvCxnSpPr/>
          <p:nvPr/>
        </p:nvCxnSpPr>
        <p:spPr>
          <a:xfrm flipH="1">
            <a:off x="2193088" y="6415687"/>
            <a:ext cx="66744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F7855A5-F7F8-CEEE-E61C-135D6C5063A9}"/>
              </a:ext>
            </a:extLst>
          </p:cNvPr>
          <p:cNvSpPr txBox="1"/>
          <p:nvPr/>
        </p:nvSpPr>
        <p:spPr>
          <a:xfrm>
            <a:off x="3415261" y="6605322"/>
            <a:ext cx="141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AWS Backup</a:t>
            </a:r>
            <a:endParaRPr lang="ko-KR" altLang="en-US" sz="1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83217F-31A3-B828-C8CC-B786A8A146E4}"/>
              </a:ext>
            </a:extLst>
          </p:cNvPr>
          <p:cNvSpPr txBox="1"/>
          <p:nvPr/>
        </p:nvSpPr>
        <p:spPr>
          <a:xfrm>
            <a:off x="2379600" y="6611779"/>
            <a:ext cx="14171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altLang="en-US" sz="105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Arial" panose="020B0604020202020204" pitchFamily="34" charset="0"/>
              </a:rPr>
              <a:t>Backup Vault Lock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3491C7-5F16-5609-CCA4-C98D1DE114A1}"/>
              </a:ext>
            </a:extLst>
          </p:cNvPr>
          <p:cNvSpPr txBox="1"/>
          <p:nvPr/>
        </p:nvSpPr>
        <p:spPr>
          <a:xfrm>
            <a:off x="1254909" y="6605322"/>
            <a:ext cx="141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Backup</a:t>
            </a:r>
            <a:r>
              <a:rPr lang="en-US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Arial" panose="020B0604020202020204" pitchFamily="34" charset="0"/>
              </a:rPr>
              <a:t> Vault</a:t>
            </a:r>
            <a:endParaRPr lang="ko-KR" altLang="en-US" sz="1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36" name="그래픽 35" descr="USB 스틱 윤곽선">
            <a:extLst>
              <a:ext uri="{FF2B5EF4-FFF2-40B4-BE49-F238E27FC236}">
                <a16:creationId xmlns:a16="http://schemas.microsoft.com/office/drawing/2014/main" id="{873B5DFC-34DA-F628-26D4-5E8FCCEE847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371491" y="6273416"/>
            <a:ext cx="182148" cy="258106"/>
          </a:xfrm>
          <a:prstGeom prst="rect">
            <a:avLst/>
          </a:prstGeom>
        </p:spPr>
      </p:pic>
      <p:pic>
        <p:nvPicPr>
          <p:cNvPr id="38" name="그래픽 37" descr="USB 스틱 윤곽선">
            <a:extLst>
              <a:ext uri="{FF2B5EF4-FFF2-40B4-BE49-F238E27FC236}">
                <a16:creationId xmlns:a16="http://schemas.microsoft.com/office/drawing/2014/main" id="{3125DF51-6BE4-4B40-0891-D31602A228B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828582" y="6280024"/>
            <a:ext cx="182148" cy="258106"/>
          </a:xfrm>
          <a:prstGeom prst="rect">
            <a:avLst/>
          </a:prstGeom>
        </p:spPr>
      </p:pic>
      <p:pic>
        <p:nvPicPr>
          <p:cNvPr id="37" name="그래픽 36" descr="USB 스틱 윤곽선">
            <a:extLst>
              <a:ext uri="{FF2B5EF4-FFF2-40B4-BE49-F238E27FC236}">
                <a16:creationId xmlns:a16="http://schemas.microsoft.com/office/drawing/2014/main" id="{72A4EFBE-A488-C083-E88E-FF958083AEC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09883" y="6286634"/>
            <a:ext cx="182148" cy="258106"/>
          </a:xfrm>
          <a:prstGeom prst="rect">
            <a:avLst/>
          </a:prstGeom>
        </p:spPr>
      </p:pic>
      <p:pic>
        <p:nvPicPr>
          <p:cNvPr id="5" name="Graphic 64" descr="Attachment resource icon for the AWS Transit Gateway service.">
            <a:extLst>
              <a:ext uri="{FF2B5EF4-FFF2-40B4-BE49-F238E27FC236}">
                <a16:creationId xmlns:a16="http://schemas.microsoft.com/office/drawing/2014/main" id="{DB08C2D5-8475-0C6A-66A4-3EE465F918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04724" y="3448894"/>
            <a:ext cx="277254" cy="251441"/>
          </a:xfrm>
          <a:prstGeom prst="rect">
            <a:avLst/>
          </a:prstGeom>
        </p:spPr>
      </p:pic>
      <p:pic>
        <p:nvPicPr>
          <p:cNvPr id="6" name="Graphic 64" descr="Attachment resource icon for the AWS Transit Gateway service.">
            <a:extLst>
              <a:ext uri="{FF2B5EF4-FFF2-40B4-BE49-F238E27FC236}">
                <a16:creationId xmlns:a16="http://schemas.microsoft.com/office/drawing/2014/main" id="{38C6C33F-CAAA-412F-85EE-B751E96AAFE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32991" y="3448894"/>
            <a:ext cx="277254" cy="2514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03FEA0-54F6-D9C1-B23D-0F45666BF7A9}"/>
              </a:ext>
            </a:extLst>
          </p:cNvPr>
          <p:cNvSpPr txBox="1"/>
          <p:nvPr/>
        </p:nvSpPr>
        <p:spPr>
          <a:xfrm>
            <a:off x="5339375" y="6509029"/>
            <a:ext cx="9553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RDS-Master</a:t>
            </a:r>
            <a:endParaRPr lang="ko-KR" altLang="en-US" sz="8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D02890-70A3-E1D3-83ED-74D9862E6A71}"/>
              </a:ext>
            </a:extLst>
          </p:cNvPr>
          <p:cNvSpPr txBox="1"/>
          <p:nvPr/>
        </p:nvSpPr>
        <p:spPr>
          <a:xfrm>
            <a:off x="6980124" y="6509437"/>
            <a:ext cx="767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RDS-Replica</a:t>
            </a:r>
            <a:endParaRPr lang="ko-KR" altLang="en-US" sz="8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319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48148E-6 L -0.30416 1.48148E-6 L -0.30482 0.02801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47" y="138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92 L -0.11432 -0.00023 L -0.11367 0.02893 " pathEditMode="relative" ptsTypes="AAA">
                                      <p:cBhvr>
                                        <p:cTn id="8" dur="2000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078 -0.00023 L 0.00013 0.05116 L 0.11862 0.0581 L 0.11784 0.10278 " pathEditMode="relative" ptsTypes="AAAA">
                                      <p:cBhvr>
                                        <p:cTn id="10" dur="20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13 0.00347 L 0.00013 0.08403 L -0.07552 0.0875 L -0.07487 0.13449 " pathEditMode="relative" ptsTypes="AAAA">
                                      <p:cBhvr>
                                        <p:cTn id="12" dur="20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.00013 -2.22222E-6 L 0.00013 0.01273 L -0.34922 0.01158 L -0.35052 0.08426 " pathEditMode="relative" rAng="0" ptsTypes="AAAA">
                                      <p:cBhvr>
                                        <p:cTn id="14" dur="200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39" y="421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0104 -0.00324 L -0.00039 0.01296 L 0.34362 0.01296 L 0.3457 0.08449 " pathEditMode="relative" rAng="0" ptsTypes="AAAA">
                                      <p:cBhvr>
                                        <p:cTn id="16" dur="20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31" y="437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-7.40741E-7 L -0.00052 0.03032 L 0.07787 0.03032 L 0.07839 0.05764 " pathEditMode="relative" rAng="0" ptsTypes="AAAA">
                                      <p:cBhvr>
                                        <p:cTn id="18" dur="20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5" y="287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50000" decel="5000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65 0.00116 L 0.05977 0.00023 " pathEditMode="relative" ptsTypes="AA">
                                      <p:cBhvr>
                                        <p:cTn id="20" dur="2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50000" decel="5000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91 0.00092 L -0.00039 0.03611 " pathEditMode="relative" ptsTypes="AA">
                                      <p:cBhvr>
                                        <p:cTn id="22" dur="2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50000" de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-0.00255 C -0.00039 0.00857 -0.00026 0.01968 -0.00013 0.03079 L -0.07161 0.03079 L -0.072 0.05995 " pathEditMode="relative" rAng="0" ptsTypes="AAAA">
                                      <p:cBhvr>
                                        <p:cTn id="24" dur="2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55" y="312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accel="50000" decel="5000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0.00104 -0.00139 L -0.00104 0.01111 L -0.08437 0.01158 L -0.08542 0.02639 " pathEditMode="relative" ptsTypes="AAAA">
                                      <p:cBhvr>
                                        <p:cTn id="26" dur="2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ccel="50000" decel="5000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0.00065 -0.00023 L -0.00104 0.01643 L 0.07226 0.01643 L 0.07357 0.02824 " pathEditMode="relative" ptsTypes="AAAA">
                                      <p:cBhvr>
                                        <p:cTn id="28" dur="2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accel="50000" decel="5000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065 -0.00092 L 0.00052 0.01158 L 0.07747 0.01297 L 0.07903 0.04213 " pathEditMode="relative" rAng="0" ptsTypes="AAAA">
                                      <p:cBhvr>
                                        <p:cTn id="30" dur="2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4" y="215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indefinite" accel="50000" decel="50000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182 0.00324 L 0.0612 0.00139 " pathEditMode="relative" ptsTypes="AA">
                                      <p:cBhvr>
                                        <p:cTn id="32" dur="2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indefinite" accel="50000" decel="50000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0.00078 0.0044 L 0.00026 -0.02894 " pathEditMode="relative" ptsTypes="AA">
                                      <p:cBhvr>
                                        <p:cTn id="34" dur="2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078 -0.00162 L -0.00039 0.01365 L -0.07149 0.01365 L -0.07149 0.04143 " pathEditMode="relative" ptsTypes="AAAA">
                                      <p:cBhvr>
                                        <p:cTn id="36" dur="2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accel="50000" decel="50000" fill="hold" grpId="0" nodeType="withEffect">
                                  <p:stCondLst>
                                    <p:cond delay="11500"/>
                                  </p:stCondLst>
                                  <p:childTnLst>
                                    <p:animMotion origin="layout" path="M -2.08333E-6 0.00092 L 0.11875 0.00092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37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50000" de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3.7037E-6 L -0.00052 0.03032 L 0.07787 0.03032 L 0.07839 0.05764 " pathEditMode="relative" rAng="0" ptsTypes="AAAA">
                                      <p:cBhvr>
                                        <p:cTn id="40" dur="2000" fill="hold"/>
                                        <p:tgtEl>
                                          <p:spTgt spid="8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5" y="287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accel="50000" decel="5000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65 0.00116 L 0.05977 0.00024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-4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-0.00254 C -0.00039 0.00857 -0.00026 0.01968 -0.00013 0.03079 L -0.07161 0.03079 L -0.072 0.05996 " pathEditMode="relative" rAng="0" ptsTypes="AAAA">
                                      <p:cBhvr>
                                        <p:cTn id="44" dur="2000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55" y="3125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0.00104 -0.00139 L -0.00104 0.01111 L -0.08437 0.01157 L -0.08541 0.02639 " pathEditMode="relative" rAng="0" ptsTypes="AAAA">
                                      <p:cBhvr>
                                        <p:cTn id="46" dur="2000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19" y="138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50000" decel="5000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0.00065 -0.00023 L -0.00104 0.01644 L 0.07227 0.01644 L 0.07357 0.02824 " pathEditMode="relative" rAng="0" ptsTypes="AAAA">
                                      <p:cBhvr>
                                        <p:cTn id="48" dur="2000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5" y="141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accel="50000" decel="5000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065 -0.00093 L 0.00052 0.01157 L 0.07747 0.01296 L 0.07904 0.04213 " pathEditMode="relative" rAng="0" ptsTypes="AAAA">
                                      <p:cBhvr>
                                        <p:cTn id="50" dur="2000" fill="hold"/>
                                        <p:tgtEl>
                                          <p:spTgt spid="8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4" y="215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repeatCount="indefinite" accel="50000" decel="50000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182 0.00324 L 0.0612 0.00138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1" y="-93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repeatCount="indefinite" accel="50000" decel="5000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078 -0.00162 L -0.00039 0.01366 L -0.07148 0.01366 L -0.07148 0.04143 " pathEditMode="relative" rAng="0" ptsTypes="AAAA">
                                      <p:cBhvr>
                                        <p:cTn id="54" dur="2000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6" y="215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repeatCount="indefinite" accel="50000" decel="50000" fill="hold" grpId="0" nodeType="withEffect">
                                  <p:stCondLst>
                                    <p:cond delay="12500"/>
                                  </p:stCondLst>
                                  <p:childTnLst>
                                    <p:animMotion origin="layout" path="M -4.16667E-7 4.44444E-6 L 0.14935 -0.11458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09" y="-5509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repeatCount="indefinite" accel="50000" decel="50000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animMotion origin="layout" path="M -0.00092 -0.00486 L -0.0004 0.01828 L 0.36849 0.01828 L 0.36783 0.06296 " pathEditMode="relative" ptsTypes="AAAA">
                                      <p:cBhvr>
                                        <p:cTn id="58" dur="2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repeatCount="indefinite" accel="50000" decel="50000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animMotion origin="layout" path="M -0.00026 -0.00093 L 0.00026 0.01343 L 0.21718 0.01458 L 0.21718 0.05671 " pathEditMode="relative" ptsTypes="AAAA">
                                      <p:cBhvr>
                                        <p:cTn id="60" dur="2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repeatCount="indefinite" accel="50000" decel="50000" fill="hold" grpId="0" nodeType="withEffect">
                                  <p:stCondLst>
                                    <p:cond delay="8300"/>
                                  </p:stCondLst>
                                  <p:childTnLst>
                                    <p:animMotion origin="layout" path="M -0.00013 -0.00093 L -0.30951 4.44444E-6 L -0.30951 0.08032 " pathEditMode="relative" ptsTypes="AAA">
                                      <p:cBhvr>
                                        <p:cTn id="6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9 -0.00208 L -0.0918 -0.00023 " pathEditMode="relative" ptsTypes="AA">
                                      <p:cBhvr>
                                        <p:cTn id="6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9 -0.00209 L -0.05052 -0.00209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2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 -0.00208 L -0.05052 -0.00208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0" animBg="1"/>
      <p:bldP spid="262" grpId="0" animBg="1"/>
      <p:bldP spid="267" grpId="0" animBg="1"/>
      <p:bldP spid="265" grpId="0" animBg="1"/>
      <p:bldP spid="264" grpId="0" animBg="1"/>
      <p:bldP spid="260" grpId="0" animBg="1"/>
      <p:bldP spid="588" grpId="0" animBg="1"/>
      <p:bldP spid="589" grpId="0" animBg="1"/>
      <p:bldP spid="590" grpId="0" animBg="1"/>
      <p:bldP spid="591" grpId="0" animBg="1"/>
      <p:bldP spid="592" grpId="0" animBg="1"/>
      <p:bldP spid="594" grpId="0" animBg="1"/>
      <p:bldP spid="595" grpId="0" animBg="1"/>
      <p:bldP spid="806" grpId="0" animBg="1"/>
      <p:bldP spid="866" grpId="0" animBg="1"/>
      <p:bldP spid="867" grpId="0" animBg="1"/>
      <p:bldP spid="875" grpId="0" animBg="1"/>
      <p:bldP spid="876" grpId="0" animBg="1"/>
      <p:bldP spid="877" grpId="0" animBg="1"/>
      <p:bldP spid="266" grpId="0" animBg="1"/>
      <p:bldP spid="268" grpId="0" animBg="1"/>
      <p:bldP spid="20" grpId="0" animBg="1"/>
      <p:bldP spid="87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외부 프로그램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DD5735-3449-27C9-6AAC-5AA131C07421}"/>
              </a:ext>
            </a:extLst>
          </p:cNvPr>
          <p:cNvSpPr txBox="1"/>
          <p:nvPr/>
        </p:nvSpPr>
        <p:spPr>
          <a:xfrm>
            <a:off x="347360" y="1078411"/>
            <a:ext cx="3842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외부</a:t>
            </a:r>
            <a:r>
              <a:rPr lang="en-US" altLang="ko-KR" sz="4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4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프로그램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DB0448B-B180-CBBD-22A2-74F5F8872747}"/>
              </a:ext>
            </a:extLst>
          </p:cNvPr>
          <p:cNvGrpSpPr/>
          <p:nvPr/>
        </p:nvGrpSpPr>
        <p:grpSpPr>
          <a:xfrm>
            <a:off x="4406678" y="2545025"/>
            <a:ext cx="2082112" cy="2082112"/>
            <a:chOff x="3602382" y="2813203"/>
            <a:chExt cx="2082112" cy="2082112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76407E9-23B6-0231-50CC-C798B16A5AE9}"/>
                </a:ext>
              </a:extLst>
            </p:cNvPr>
            <p:cNvSpPr/>
            <p:nvPr/>
          </p:nvSpPr>
          <p:spPr>
            <a:xfrm>
              <a:off x="3602382" y="2813203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C292EF0-F6AC-1C4C-2C7F-DB498CDA5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84020" y="3200400"/>
              <a:ext cx="1333524" cy="1267262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35A9994-1F47-38DA-318D-39074A6F2120}"/>
              </a:ext>
            </a:extLst>
          </p:cNvPr>
          <p:cNvGrpSpPr/>
          <p:nvPr/>
        </p:nvGrpSpPr>
        <p:grpSpPr>
          <a:xfrm>
            <a:off x="6808008" y="3647146"/>
            <a:ext cx="2082112" cy="2082112"/>
            <a:chOff x="6096000" y="2813203"/>
            <a:chExt cx="2082112" cy="2082112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247DD27-A0A5-E674-35C8-088BA428823B}"/>
                </a:ext>
              </a:extLst>
            </p:cNvPr>
            <p:cNvSpPr/>
            <p:nvPr/>
          </p:nvSpPr>
          <p:spPr>
            <a:xfrm>
              <a:off x="6096000" y="2813203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228E259-04E8-000E-0533-6379EFFC5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09471" y="3291554"/>
              <a:ext cx="1256068" cy="1066952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65653E6-2B89-5631-8F9E-C1F252A7D9DE}"/>
              </a:ext>
            </a:extLst>
          </p:cNvPr>
          <p:cNvGrpSpPr/>
          <p:nvPr/>
        </p:nvGrpSpPr>
        <p:grpSpPr>
          <a:xfrm>
            <a:off x="9588647" y="2135444"/>
            <a:ext cx="2082112" cy="2082112"/>
            <a:chOff x="8679960" y="2813203"/>
            <a:chExt cx="2082112" cy="2082112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CC2FB407-4A13-A106-BB6F-5DBD2A8931F1}"/>
                </a:ext>
              </a:extLst>
            </p:cNvPr>
            <p:cNvSpPr/>
            <p:nvPr/>
          </p:nvSpPr>
          <p:spPr>
            <a:xfrm>
              <a:off x="8679960" y="2813203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9C610F0-A218-BACB-4B67-9DDA6DD85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03752" y="3293665"/>
              <a:ext cx="1123711" cy="1106771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D136D7-1D6D-2804-4001-43F29CDDE5B9}"/>
              </a:ext>
            </a:extLst>
          </p:cNvPr>
          <p:cNvGrpSpPr/>
          <p:nvPr/>
        </p:nvGrpSpPr>
        <p:grpSpPr>
          <a:xfrm>
            <a:off x="322947" y="3966843"/>
            <a:ext cx="2082112" cy="2082112"/>
            <a:chOff x="945627" y="2813203"/>
            <a:chExt cx="2082112" cy="2082112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49958D4-9149-DE30-C691-98DDFB76B10A}"/>
                </a:ext>
              </a:extLst>
            </p:cNvPr>
            <p:cNvSpPr/>
            <p:nvPr/>
          </p:nvSpPr>
          <p:spPr>
            <a:xfrm>
              <a:off x="945627" y="2813203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15F7DF7-EEB4-90E9-3299-FCC58F64C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52871" y="3200400"/>
              <a:ext cx="1441162" cy="1358416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117AC66-C19D-0C82-879A-2480FF83C2FE}"/>
              </a:ext>
            </a:extLst>
          </p:cNvPr>
          <p:cNvGrpSpPr/>
          <p:nvPr/>
        </p:nvGrpSpPr>
        <p:grpSpPr>
          <a:xfrm>
            <a:off x="9337820" y="4804110"/>
            <a:ext cx="1549237" cy="1549237"/>
            <a:chOff x="6482757" y="1328869"/>
            <a:chExt cx="2082112" cy="208211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9C3C0B26-B17F-CDD3-9DC6-A4B9CDA8ABBA}"/>
                </a:ext>
              </a:extLst>
            </p:cNvPr>
            <p:cNvSpPr/>
            <p:nvPr/>
          </p:nvSpPr>
          <p:spPr>
            <a:xfrm>
              <a:off x="6482757" y="1328869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0" name="그림 39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E227C709-8CCB-3D9C-BC53-BF1590515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8526" y="1709476"/>
              <a:ext cx="1275829" cy="1275829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79E23A3-061B-10CD-D9EA-55EAA1CEA5D0}"/>
              </a:ext>
            </a:extLst>
          </p:cNvPr>
          <p:cNvGrpSpPr/>
          <p:nvPr/>
        </p:nvGrpSpPr>
        <p:grpSpPr>
          <a:xfrm>
            <a:off x="2970066" y="5044996"/>
            <a:ext cx="1636467" cy="1636467"/>
            <a:chOff x="3658065" y="4434265"/>
            <a:chExt cx="2082112" cy="2082112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73549B7F-1132-C4B2-5CD9-F3BB44A8B585}"/>
                </a:ext>
              </a:extLst>
            </p:cNvPr>
            <p:cNvSpPr/>
            <p:nvPr/>
          </p:nvSpPr>
          <p:spPr>
            <a:xfrm>
              <a:off x="3658065" y="4434265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8" name="그림 47" descr="다채로움, 그래픽, 스크린샷, 라인이(가) 표시된 사진&#10;&#10;자동 생성된 설명">
              <a:extLst>
                <a:ext uri="{FF2B5EF4-FFF2-40B4-BE49-F238E27FC236}">
                  <a16:creationId xmlns:a16="http://schemas.microsoft.com/office/drawing/2014/main" id="{7A524E82-9D7D-129F-D2E6-777F7C529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576" y="4804110"/>
              <a:ext cx="1235090" cy="1235090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649C693-93D1-D593-7472-339A08083AC0}"/>
              </a:ext>
            </a:extLst>
          </p:cNvPr>
          <p:cNvGrpSpPr/>
          <p:nvPr/>
        </p:nvGrpSpPr>
        <p:grpSpPr>
          <a:xfrm>
            <a:off x="6808008" y="1180110"/>
            <a:ext cx="1636467" cy="1636467"/>
            <a:chOff x="6808008" y="1180110"/>
            <a:chExt cx="1636467" cy="1636467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98A7B383-CDA5-E703-58FC-FF1B9F703EAA}"/>
                </a:ext>
              </a:extLst>
            </p:cNvPr>
            <p:cNvSpPr/>
            <p:nvPr/>
          </p:nvSpPr>
          <p:spPr>
            <a:xfrm>
              <a:off x="6808008" y="1180110"/>
              <a:ext cx="1636467" cy="1636467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48F88304-EE45-600F-6406-041807BA3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21141" y="1498554"/>
              <a:ext cx="1123047" cy="958463"/>
            </a:xfrm>
            <a:prstGeom prst="rect">
              <a:avLst/>
            </a:prstGeom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A43AD6D-B8CF-CAD7-AC09-CC3146FD1DD6}"/>
              </a:ext>
            </a:extLst>
          </p:cNvPr>
          <p:cNvGrpSpPr/>
          <p:nvPr/>
        </p:nvGrpSpPr>
        <p:grpSpPr>
          <a:xfrm>
            <a:off x="2212935" y="2086774"/>
            <a:ext cx="1962275" cy="1888580"/>
            <a:chOff x="2161773" y="1776229"/>
            <a:chExt cx="1962275" cy="1888580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E588E0B-C05D-4E51-E809-9C3DB7AD8843}"/>
                </a:ext>
              </a:extLst>
            </p:cNvPr>
            <p:cNvSpPr/>
            <p:nvPr/>
          </p:nvSpPr>
          <p:spPr>
            <a:xfrm>
              <a:off x="2161773" y="1776229"/>
              <a:ext cx="1962275" cy="188858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3" name="그림 52" descr="만화 영화, 클립아트, 고양이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F438129B-9986-1F6D-8771-9AED2CB88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0407" y="2030420"/>
              <a:ext cx="1365379" cy="13653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4269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!!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4.</a:t>
            </a:r>
            <a:r>
              <a:rPr lang="ko-KR" altLang="en-US" sz="2400" b="1" dirty="0">
                <a:solidFill>
                  <a:schemeClr val="bg1"/>
                </a:solidFill>
              </a:rPr>
              <a:t>구현 방법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4-1.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CSAP</a:t>
            </a:r>
            <a:r>
              <a:rPr lang="ko-KR" altLang="en-US" sz="2400" dirty="0">
                <a:solidFill>
                  <a:schemeClr val="bg1"/>
                </a:solidFill>
              </a:rPr>
              <a:t> 규정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4-2. </a:t>
            </a:r>
            <a:r>
              <a:rPr lang="ko-KR" altLang="en-US" sz="2400" dirty="0">
                <a:solidFill>
                  <a:schemeClr val="bg1"/>
                </a:solidFill>
              </a:rPr>
              <a:t>주요 리소스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EF3AA27-6FDD-C38E-43CB-5C080814123D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8861753" y="3181743"/>
            <a:chExt cx="1691022" cy="150121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0413E22-C907-3C25-2A0A-E0261CB2FFFB}"/>
                </a:ext>
              </a:extLst>
            </p:cNvPr>
            <p:cNvGrpSpPr/>
            <p:nvPr/>
          </p:nvGrpSpPr>
          <p:grpSpPr>
            <a:xfrm>
              <a:off x="8861753" y="3181743"/>
              <a:ext cx="1691022" cy="1501218"/>
              <a:chOff x="3460258" y="3687637"/>
              <a:chExt cx="1691022" cy="1501218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7005D219-8049-6BFA-77E0-2D58AB8AAAE8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BD253E76-BF77-25CD-B1A8-12B7A46C16F6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9" name="그래픽 18" descr="예술가 남성 단색으로 채워진">
              <a:extLst>
                <a:ext uri="{FF2B5EF4-FFF2-40B4-BE49-F238E27FC236}">
                  <a16:creationId xmlns:a16="http://schemas.microsoft.com/office/drawing/2014/main" id="{B8808707-E6F0-14AD-F8C9-12818CEF0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281835">
              <a:off x="9253838" y="3496619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86DAAC2-32DF-46BC-0501-16F6CC44C2BE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7730414" y="4661753"/>
            <a:chExt cx="1691022" cy="150121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EBBDC27-9615-C9F2-ED53-D545786020A6}"/>
                </a:ext>
              </a:extLst>
            </p:cNvPr>
            <p:cNvGrpSpPr/>
            <p:nvPr/>
          </p:nvGrpSpPr>
          <p:grpSpPr>
            <a:xfrm>
              <a:off x="7730414" y="4661753"/>
              <a:ext cx="1691022" cy="1501218"/>
              <a:chOff x="3460258" y="3687637"/>
              <a:chExt cx="1691022" cy="1501218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59438F6C-0489-C5DB-846F-E9727D17D68C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6202C866-2A17-C044-E616-1A6EEF7F2394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28" name="그래픽 27" descr="남성 교수 단색으로 채워진">
              <a:extLst>
                <a:ext uri="{FF2B5EF4-FFF2-40B4-BE49-F238E27FC236}">
                  <a16:creationId xmlns:a16="http://schemas.microsoft.com/office/drawing/2014/main" id="{0A910C5A-EB70-4C24-C12B-0E86AE3E0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343669">
              <a:off x="8088674" y="4926365"/>
              <a:ext cx="914400" cy="914400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7B2796A-E15E-142C-C66C-8C48DDFCBB67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10103573" y="1506849"/>
            <a:chExt cx="1691022" cy="150121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A70BABE-9B51-D526-C82D-C22BD3253BDC}"/>
                </a:ext>
              </a:extLst>
            </p:cNvPr>
            <p:cNvGrpSpPr/>
            <p:nvPr/>
          </p:nvGrpSpPr>
          <p:grpSpPr>
            <a:xfrm>
              <a:off x="10103573" y="1506849"/>
              <a:ext cx="1691022" cy="1501218"/>
              <a:chOff x="3460258" y="3687637"/>
              <a:chExt cx="1691022" cy="1501218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990A3F09-C920-5572-A330-12915E7915FA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2FECA509-869F-561E-2931-B7083F193E1C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4" name="그래픽 33" descr="군인 남성 단색으로 채워진">
              <a:extLst>
                <a:ext uri="{FF2B5EF4-FFF2-40B4-BE49-F238E27FC236}">
                  <a16:creationId xmlns:a16="http://schemas.microsoft.com/office/drawing/2014/main" id="{E09890A7-D467-FAC8-C5A1-33038ABEF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359129">
              <a:off x="10491884" y="1800257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968CABD-1205-F7C9-D074-49CF8419F6EB}"/>
              </a:ext>
            </a:extLst>
          </p:cNvPr>
          <p:cNvGrpSpPr/>
          <p:nvPr/>
        </p:nvGrpSpPr>
        <p:grpSpPr>
          <a:xfrm rot="19504491">
            <a:off x="4900564" y="4011868"/>
            <a:ext cx="3226042" cy="2730525"/>
            <a:chOff x="4012818" y="2484242"/>
            <a:chExt cx="1710874" cy="1503406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1714787-A794-E6F2-4EB5-A7547DA77A36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B9D72801-04E0-36A3-F5C5-402AF996007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B51BD9C-A743-0F84-1B2A-B638868107AD}"/>
              </a:ext>
            </a:extLst>
          </p:cNvPr>
          <p:cNvGrpSpPr/>
          <p:nvPr/>
        </p:nvGrpSpPr>
        <p:grpSpPr>
          <a:xfrm>
            <a:off x="7741669" y="738840"/>
            <a:ext cx="1710874" cy="1503406"/>
            <a:chOff x="7741669" y="738840"/>
            <a:chExt cx="1710874" cy="1503406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5FE499C-73CE-D878-2093-E8AA21EC19DF}"/>
                </a:ext>
              </a:extLst>
            </p:cNvPr>
            <p:cNvGrpSpPr/>
            <p:nvPr/>
          </p:nvGrpSpPr>
          <p:grpSpPr>
            <a:xfrm rot="185592">
              <a:off x="7741669" y="738840"/>
              <a:ext cx="1710874" cy="1503406"/>
              <a:chOff x="4012818" y="2484242"/>
              <a:chExt cx="1710874" cy="1503406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32F01E9B-A4F7-9C24-3068-1757E6760499}"/>
                  </a:ext>
                </a:extLst>
              </p:cNvPr>
              <p:cNvSpPr/>
              <p:nvPr/>
            </p:nvSpPr>
            <p:spPr>
              <a:xfrm rot="2083016">
                <a:off x="4032672" y="2486432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BB0641F2-E633-3F01-8F4B-275B9362D0AE}"/>
                  </a:ext>
                </a:extLst>
              </p:cNvPr>
              <p:cNvSpPr/>
              <p:nvPr/>
            </p:nvSpPr>
            <p:spPr>
              <a:xfrm rot="2083016">
                <a:off x="4012818" y="2484242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8" name="그래픽 47" descr="남성 용접공 단색으로 채워진">
              <a:extLst>
                <a:ext uri="{FF2B5EF4-FFF2-40B4-BE49-F238E27FC236}">
                  <a16:creationId xmlns:a16="http://schemas.microsoft.com/office/drawing/2014/main" id="{EA3AE782-5554-A744-B576-8B757C71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299993">
              <a:off x="8188290" y="957947"/>
              <a:ext cx="914400" cy="914400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6C7D8F5-D31B-E83D-726C-3DA2A57A9572}"/>
              </a:ext>
            </a:extLst>
          </p:cNvPr>
          <p:cNvSpPr/>
          <p:nvPr/>
        </p:nvSpPr>
        <p:spPr>
          <a:xfrm>
            <a:off x="5419810" y="6140733"/>
            <a:ext cx="2169918" cy="449213"/>
          </a:xfrm>
          <a:prstGeom prst="roundRect">
            <a:avLst/>
          </a:prstGeom>
          <a:noFill/>
          <a:ln>
            <a:noFill/>
          </a:ln>
          <a:effectLst>
            <a:outerShdw blurRad="50800" dist="38100" sx="90000" sy="90000" algn="l" rotWithShape="0">
              <a:prstClr val="black">
                <a:alpha val="9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en-US" altLang="ko-KR" sz="3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9F6BAC0-C544-23DE-8A29-B5B3AEDDE70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" t="3060" r="2720" b="20106"/>
          <a:stretch/>
        </p:blipFill>
        <p:spPr>
          <a:xfrm>
            <a:off x="5559012" y="4117066"/>
            <a:ext cx="1873431" cy="1949080"/>
          </a:xfrm>
          <a:prstGeom prst="ellipse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937219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99F5F773-0D84-63F8-0A78-1FF3DB9C5D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2664" y="1252544"/>
            <a:ext cx="4414891" cy="2804758"/>
          </a:xfrm>
          <a:prstGeom prst="rect">
            <a:avLst/>
          </a:prstGeom>
        </p:spPr>
      </p:pic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6DC5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84726" y="825102"/>
            <a:ext cx="3479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latin typeface="Apple SD Gothic Neo"/>
              </a:rPr>
              <a:t>Private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-271930" y="5068857"/>
            <a:ext cx="37959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관리망은 사설 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IP</a:t>
            </a:r>
          </a:p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주소 체계 사용</a:t>
            </a:r>
            <a:endParaRPr lang="en-US" altLang="ko-KR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2184980" y="1701036"/>
            <a:ext cx="40358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IP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19" name="Graphic 95" descr="Internet alt2 resource icon for the General Icons category.">
            <a:extLst>
              <a:ext uri="{FF2B5EF4-FFF2-40B4-BE49-F238E27FC236}">
                <a16:creationId xmlns:a16="http://schemas.microsoft.com/office/drawing/2014/main" id="{B1689B16-024F-8C76-CED8-0EA15899FD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8355" y="2987889"/>
            <a:ext cx="1691381" cy="1691381"/>
          </a:xfrm>
          <a:prstGeom prst="rect">
            <a:avLst/>
          </a:prstGeom>
        </p:spPr>
      </p:pic>
      <p:pic>
        <p:nvPicPr>
          <p:cNvPr id="20" name="그래픽 19" descr="자물쇠 단색으로 채워진">
            <a:extLst>
              <a:ext uri="{FF2B5EF4-FFF2-40B4-BE49-F238E27FC236}">
                <a16:creationId xmlns:a16="http://schemas.microsoft.com/office/drawing/2014/main" id="{90C98D22-AAC5-0FC2-AE10-1847ADCF3B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7579" y="3956043"/>
            <a:ext cx="863621" cy="86362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C54BBC0-AB5E-5BB6-7C39-20B595E4E7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64952" y="3989716"/>
            <a:ext cx="2970164" cy="71721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611852B-901F-D92B-13F6-9C25C0068C6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60358" y="2731575"/>
            <a:ext cx="2970164" cy="68205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6776807-3441-2D9A-583D-8D1FC5A0A4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47878" y="1397957"/>
            <a:ext cx="2970163" cy="6305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F6F11EC-90BC-0E22-2D10-C9038E0CC645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80583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0D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84726" y="825102"/>
            <a:ext cx="347942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300" b="1" dirty="0">
                <a:solidFill>
                  <a:schemeClr val="bg1"/>
                </a:solidFill>
                <a:latin typeface="Apple SD Gothic Neo"/>
              </a:rPr>
              <a:t>Network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-1" y="5010283"/>
            <a:ext cx="37336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업무의 네트워크는 물리적 또는 논리적으로 분리한다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104604" y="1701036"/>
            <a:ext cx="40358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600" b="1" i="0" dirty="0">
                <a:solidFill>
                  <a:schemeClr val="bg1"/>
                </a:solidFill>
                <a:effectLst/>
                <a:latin typeface="Apple SD Gothic Neo"/>
              </a:rPr>
              <a:t>separation</a:t>
            </a:r>
            <a:endParaRPr lang="ko-KR" altLang="en-US" sz="56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20" name="그래픽 19" descr="모니터 윤곽선">
            <a:extLst>
              <a:ext uri="{FF2B5EF4-FFF2-40B4-BE49-F238E27FC236}">
                <a16:creationId xmlns:a16="http://schemas.microsoft.com/office/drawing/2014/main" id="{6B79D61C-D51A-0FEC-5049-D4B258F9B9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8221" y="2921202"/>
            <a:ext cx="2157240" cy="2120874"/>
          </a:xfrm>
          <a:prstGeom prst="rect">
            <a:avLst/>
          </a:prstGeom>
        </p:spPr>
      </p:pic>
      <p:pic>
        <p:nvPicPr>
          <p:cNvPr id="22" name="그래픽 21" descr="좌뇌 단색으로 채워진">
            <a:extLst>
              <a:ext uri="{FF2B5EF4-FFF2-40B4-BE49-F238E27FC236}">
                <a16:creationId xmlns:a16="http://schemas.microsoft.com/office/drawing/2014/main" id="{69D8F469-631E-8935-1677-A7EA0CBA87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34069" y="3320278"/>
            <a:ext cx="1065544" cy="1047581"/>
          </a:xfrm>
          <a:prstGeom prst="rect">
            <a:avLst/>
          </a:prstGeom>
        </p:spPr>
      </p:pic>
      <p:sp>
        <p:nvSpPr>
          <p:cNvPr id="37" name="Rectangle 62" descr="Availability Zone group.">
            <a:extLst>
              <a:ext uri="{FF2B5EF4-FFF2-40B4-BE49-F238E27FC236}">
                <a16:creationId xmlns:a16="http://schemas.microsoft.com/office/drawing/2014/main" id="{6F4E8ACC-6BAD-1C78-8076-0B97A4DDF46F}"/>
              </a:ext>
            </a:extLst>
          </p:cNvPr>
          <p:cNvSpPr/>
          <p:nvPr/>
        </p:nvSpPr>
        <p:spPr>
          <a:xfrm>
            <a:off x="5614685" y="1652003"/>
            <a:ext cx="3910930" cy="2047154"/>
          </a:xfrm>
          <a:prstGeom prst="rect">
            <a:avLst/>
          </a:prstGeom>
          <a:noFill/>
          <a:ln w="19050">
            <a:solidFill>
              <a:srgbClr val="8C4F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5AAF364-3952-8C27-5A1C-752C4C130B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74089" y="2015764"/>
            <a:ext cx="3276552" cy="193919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6AA1394-5C9C-AD7C-30F8-7ABA83E0F1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66872" y="2047753"/>
            <a:ext cx="3972456" cy="415924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EB579D7-EA5B-5CCD-A0F6-0AED69B72F65}"/>
              </a:ext>
            </a:extLst>
          </p:cNvPr>
          <p:cNvSpPr txBox="1"/>
          <p:nvPr/>
        </p:nvSpPr>
        <p:spPr>
          <a:xfrm>
            <a:off x="4636586" y="6246348"/>
            <a:ext cx="7038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DEV, DB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통해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프라이빗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접속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5A063D7D-8C2C-3563-8260-B76A4EC8C91A}"/>
              </a:ext>
            </a:extLst>
          </p:cNvPr>
          <p:cNvCxnSpPr>
            <a:endCxn id="33" idx="0"/>
          </p:cNvCxnSpPr>
          <p:nvPr/>
        </p:nvCxnSpPr>
        <p:spPr>
          <a:xfrm>
            <a:off x="7424501" y="862111"/>
            <a:ext cx="1" cy="433918"/>
          </a:xfrm>
          <a:prstGeom prst="line">
            <a:avLst/>
          </a:prstGeom>
          <a:ln>
            <a:solidFill>
              <a:srgbClr val="8C4F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Graphic 7" descr="AWS Transit Gateway service icon.">
            <a:extLst>
              <a:ext uri="{FF2B5EF4-FFF2-40B4-BE49-F238E27FC236}">
                <a16:creationId xmlns:a16="http://schemas.microsoft.com/office/drawing/2014/main" id="{D10D2822-728D-1970-6E26-92F60CB0E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7149529" y="1296029"/>
            <a:ext cx="549945" cy="54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CF29BF-94C1-63CE-CBD3-F2E8D1928694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915133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4432832" y="837992"/>
            <a:ext cx="2380167" cy="6020008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16378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회의 주도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!!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ctr"/>
            <a:r>
              <a:rPr lang="ko-KR" altLang="en-US" dirty="0"/>
              <a:t>아키텍처 제작 </a:t>
            </a:r>
            <a:endParaRPr lang="en-US" altLang="ko-KR" dirty="0"/>
          </a:p>
          <a:p>
            <a:pPr algn="ctr"/>
            <a:r>
              <a:rPr lang="ko-KR" altLang="en-US" dirty="0"/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67524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4648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3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6BDF289-0FDD-BB9D-330A-6333FE034219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5BE3F9C-2166-FBAB-82CE-68EA81EF9F01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B512CC3-4D07-DA1B-832E-31BB272F83E9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31C8F051-A78A-60B8-621F-629FF4153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자료 조사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3Tier </a:t>
            </a:r>
            <a:r>
              <a:rPr lang="ko-KR" altLang="en-US" dirty="0">
                <a:solidFill>
                  <a:schemeClr val="bg1"/>
                </a:solidFill>
              </a:rPr>
              <a:t>환경 구현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r>
              <a:rPr lang="en-US" altLang="ko-KR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보안 환경 설정</a:t>
            </a:r>
          </a:p>
        </p:txBody>
      </p:sp>
      <p:sp>
        <p:nvSpPr>
          <p:cNvPr id="59" name="TextBox 45">
            <a:extLst>
              <a:ext uri="{FF2B5EF4-FFF2-40B4-BE49-F238E27FC236}">
                <a16:creationId xmlns:a16="http://schemas.microsoft.com/office/drawing/2014/main" id="{1DB17AD8-7305-02C0-8AE6-737A62290C33}"/>
              </a:ext>
            </a:extLst>
          </p:cNvPr>
          <p:cNvSpPr txBox="1">
            <a:spLocks/>
          </p:cNvSpPr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3" name="카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>
            <a:spLocks/>
          </p:cNvSpPr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F5B133-CB54-35A9-B718-355F3DEF1673}"/>
              </a:ext>
            </a:extLst>
          </p:cNvPr>
          <p:cNvSpPr txBox="1"/>
          <p:nvPr/>
        </p:nvSpPr>
        <p:spPr>
          <a:xfrm>
            <a:off x="231498" y="211869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1693455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1635760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0D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38A5522-599A-7029-2655-29812D42DE52}"/>
              </a:ext>
            </a:extLst>
          </p:cNvPr>
          <p:cNvGrpSpPr/>
          <p:nvPr/>
        </p:nvGrpSpPr>
        <p:grpSpPr>
          <a:xfrm>
            <a:off x="287192" y="1391223"/>
            <a:ext cx="1368951" cy="1387175"/>
            <a:chOff x="788221" y="2921202"/>
            <a:chExt cx="2157240" cy="2120874"/>
          </a:xfrm>
        </p:grpSpPr>
        <p:pic>
          <p:nvPicPr>
            <p:cNvPr id="20" name="그래픽 19" descr="모니터 윤곽선">
              <a:extLst>
                <a:ext uri="{FF2B5EF4-FFF2-40B4-BE49-F238E27FC236}">
                  <a16:creationId xmlns:a16="http://schemas.microsoft.com/office/drawing/2014/main" id="{6B79D61C-D51A-0FEC-5049-D4B258F9B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88221" y="2921202"/>
              <a:ext cx="2157240" cy="2120874"/>
            </a:xfrm>
            <a:prstGeom prst="rect">
              <a:avLst/>
            </a:prstGeom>
          </p:spPr>
        </p:pic>
        <p:pic>
          <p:nvPicPr>
            <p:cNvPr id="22" name="그래픽 21" descr="좌뇌 단색으로 채워진">
              <a:extLst>
                <a:ext uri="{FF2B5EF4-FFF2-40B4-BE49-F238E27FC236}">
                  <a16:creationId xmlns:a16="http://schemas.microsoft.com/office/drawing/2014/main" id="{69D8F469-631E-8935-1677-A7EA0CBA8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334069" y="3320278"/>
              <a:ext cx="1065544" cy="1047581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DDE004CA-7371-F0BD-1341-55F7422002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53874" y="1228079"/>
            <a:ext cx="4177290" cy="493871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96D1AA1-EC7A-F797-C30C-034BEDBC3044}"/>
              </a:ext>
            </a:extLst>
          </p:cNvPr>
          <p:cNvSpPr txBox="1"/>
          <p:nvPr/>
        </p:nvSpPr>
        <p:spPr>
          <a:xfrm>
            <a:off x="5854049" y="1432452"/>
            <a:ext cx="5730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DEV,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DB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는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Internet Gateway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 하지 않음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C1DEBE-5B71-CA13-A369-532623C12C5A}"/>
              </a:ext>
            </a:extLst>
          </p:cNvPr>
          <p:cNvSpPr txBox="1"/>
          <p:nvPr/>
        </p:nvSpPr>
        <p:spPr>
          <a:xfrm>
            <a:off x="5841919" y="1930688"/>
            <a:ext cx="5730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통해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설정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IP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및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IAM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권한자만 접속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FD0321-6EF5-89BE-DDA5-E0F3CD35B718}"/>
              </a:ext>
            </a:extLst>
          </p:cNvPr>
          <p:cNvSpPr txBox="1"/>
          <p:nvPr/>
        </p:nvSpPr>
        <p:spPr>
          <a:xfrm>
            <a:off x="5841919" y="2450486"/>
            <a:ext cx="5730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Database VPC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백업은 관리자만 수정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/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삭제 가능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6EBB95-2FEB-2B70-0439-D46045488DB4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20334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11632" y="856691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8" name="Graphic 23" descr="AWS CloudTrail service icon.">
            <a:extLst>
              <a:ext uri="{FF2B5EF4-FFF2-40B4-BE49-F238E27FC236}">
                <a16:creationId xmlns:a16="http://schemas.microsoft.com/office/drawing/2014/main" id="{B7C20C0C-B870-D2B9-20AB-C492AE7DEFBB}"/>
              </a:ext>
            </a:extLst>
          </p:cNvPr>
          <p:cNvGrpSpPr/>
          <p:nvPr/>
        </p:nvGrpSpPr>
        <p:grpSpPr>
          <a:xfrm>
            <a:off x="790320" y="3056451"/>
            <a:ext cx="1698266" cy="1657313"/>
            <a:chOff x="1071160" y="2159202"/>
            <a:chExt cx="762000" cy="762000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95C339E4-91B1-185B-236F-37C34984B2B6}"/>
                </a:ext>
              </a:extLst>
            </p:cNvPr>
            <p:cNvSpPr/>
            <p:nvPr/>
          </p:nvSpPr>
          <p:spPr>
            <a:xfrm>
              <a:off x="1071160" y="2159202"/>
              <a:ext cx="762000" cy="762000"/>
            </a:xfrm>
            <a:custGeom>
              <a:avLst/>
              <a:gdLst>
                <a:gd name="connsiteX0" fmla="*/ 0 w 762000"/>
                <a:gd name="connsiteY0" fmla="*/ 0 h 762000"/>
                <a:gd name="connsiteX1" fmla="*/ 762000 w 762000"/>
                <a:gd name="connsiteY1" fmla="*/ 0 h 762000"/>
                <a:gd name="connsiteX2" fmla="*/ 762000 w 762000"/>
                <a:gd name="connsiteY2" fmla="*/ 762000 h 762000"/>
                <a:gd name="connsiteX3" fmla="*/ 0 w 762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762000">
                  <a:moveTo>
                    <a:pt x="0" y="0"/>
                  </a:moveTo>
                  <a:lnTo>
                    <a:pt x="762000" y="0"/>
                  </a:lnTo>
                  <a:lnTo>
                    <a:pt x="7620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7157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08EC13C-7C65-35BF-842C-45519136DEBF}"/>
                </a:ext>
              </a:extLst>
            </p:cNvPr>
            <p:cNvSpPr/>
            <p:nvPr/>
          </p:nvSpPr>
          <p:spPr>
            <a:xfrm>
              <a:off x="1185460" y="2387802"/>
              <a:ext cx="533400" cy="314324"/>
            </a:xfrm>
            <a:custGeom>
              <a:avLst/>
              <a:gdLst>
                <a:gd name="connsiteX0" fmla="*/ 123825 w 533400"/>
                <a:gd name="connsiteY0" fmla="*/ 276188 h 314324"/>
                <a:gd name="connsiteX1" fmla="*/ 161925 w 533400"/>
                <a:gd name="connsiteY1" fmla="*/ 276188 h 314324"/>
                <a:gd name="connsiteX2" fmla="*/ 161925 w 533400"/>
                <a:gd name="connsiteY2" fmla="*/ 257119 h 314324"/>
                <a:gd name="connsiteX3" fmla="*/ 123825 w 533400"/>
                <a:gd name="connsiteY3" fmla="*/ 257119 h 314324"/>
                <a:gd name="connsiteX4" fmla="*/ 123825 w 533400"/>
                <a:gd name="connsiteY4" fmla="*/ 276188 h 314324"/>
                <a:gd name="connsiteX5" fmla="*/ 456924 w 533400"/>
                <a:gd name="connsiteY5" fmla="*/ 134906 h 314324"/>
                <a:gd name="connsiteX6" fmla="*/ 418167 w 533400"/>
                <a:gd name="connsiteY6" fmla="*/ 77156 h 314324"/>
                <a:gd name="connsiteX7" fmla="*/ 364979 w 533400"/>
                <a:gd name="connsiteY7" fmla="*/ 87749 h 314324"/>
                <a:gd name="connsiteX8" fmla="*/ 330537 w 533400"/>
                <a:gd name="connsiteY8" fmla="*/ 40574 h 314324"/>
                <a:gd name="connsiteX9" fmla="*/ 196367 w 533400"/>
                <a:gd name="connsiteY9" fmla="*/ 9958 h 314324"/>
                <a:gd name="connsiteX10" fmla="*/ 114300 w 533400"/>
                <a:gd name="connsiteY10" fmla="*/ 133171 h 314324"/>
                <a:gd name="connsiteX11" fmla="*/ 114300 w 533400"/>
                <a:gd name="connsiteY11" fmla="*/ 134983 h 314324"/>
                <a:gd name="connsiteX12" fmla="*/ 57855 w 533400"/>
                <a:gd name="connsiteY12" fmla="*/ 186774 h 314324"/>
                <a:gd name="connsiteX13" fmla="*/ 75495 w 533400"/>
                <a:gd name="connsiteY13" fmla="*/ 193981 h 314324"/>
                <a:gd name="connsiteX14" fmla="*/ 126178 w 533400"/>
                <a:gd name="connsiteY14" fmla="*/ 151344 h 314324"/>
                <a:gd name="connsiteX15" fmla="*/ 133350 w 533400"/>
                <a:gd name="connsiteY15" fmla="*/ 142105 h 314324"/>
                <a:gd name="connsiteX16" fmla="*/ 133350 w 533400"/>
                <a:gd name="connsiteY16" fmla="*/ 133171 h 314324"/>
                <a:gd name="connsiteX17" fmla="*/ 203692 w 533400"/>
                <a:gd name="connsiteY17" fmla="*/ 27559 h 314324"/>
                <a:gd name="connsiteX18" fmla="*/ 317163 w 533400"/>
                <a:gd name="connsiteY18" fmla="*/ 54151 h 314324"/>
                <a:gd name="connsiteX19" fmla="*/ 352997 w 533400"/>
                <a:gd name="connsiteY19" fmla="*/ 107800 h 314324"/>
                <a:gd name="connsiteX20" fmla="*/ 360540 w 533400"/>
                <a:gd name="connsiteY20" fmla="*/ 113998 h 314324"/>
                <a:gd name="connsiteX21" fmla="*/ 369560 w 533400"/>
                <a:gd name="connsiteY21" fmla="*/ 110299 h 314324"/>
                <a:gd name="connsiteX22" fmla="*/ 412137 w 533400"/>
                <a:gd name="connsiteY22" fmla="*/ 95243 h 314324"/>
                <a:gd name="connsiteX23" fmla="*/ 438150 w 533400"/>
                <a:gd name="connsiteY23" fmla="*/ 142705 h 314324"/>
                <a:gd name="connsiteX24" fmla="*/ 446113 w 533400"/>
                <a:gd name="connsiteY24" fmla="*/ 152107 h 314324"/>
                <a:gd name="connsiteX25" fmla="*/ 514350 w 533400"/>
                <a:gd name="connsiteY25" fmla="*/ 228515 h 314324"/>
                <a:gd name="connsiteX26" fmla="*/ 447675 w 533400"/>
                <a:gd name="connsiteY26" fmla="*/ 295256 h 314324"/>
                <a:gd name="connsiteX27" fmla="*/ 228600 w 533400"/>
                <a:gd name="connsiteY27" fmla="*/ 295256 h 314324"/>
                <a:gd name="connsiteX28" fmla="*/ 228600 w 533400"/>
                <a:gd name="connsiteY28" fmla="*/ 314325 h 314324"/>
                <a:gd name="connsiteX29" fmla="*/ 447694 w 533400"/>
                <a:gd name="connsiteY29" fmla="*/ 314325 h 314324"/>
                <a:gd name="connsiteX30" fmla="*/ 533400 w 533400"/>
                <a:gd name="connsiteY30" fmla="*/ 228515 h 314324"/>
                <a:gd name="connsiteX31" fmla="*/ 456924 w 533400"/>
                <a:gd name="connsiteY31" fmla="*/ 134906 h 314324"/>
                <a:gd name="connsiteX32" fmla="*/ 456924 w 533400"/>
                <a:gd name="connsiteY32" fmla="*/ 134906 h 314324"/>
                <a:gd name="connsiteX33" fmla="*/ 180975 w 533400"/>
                <a:gd name="connsiteY33" fmla="*/ 276188 h 314324"/>
                <a:gd name="connsiteX34" fmla="*/ 314325 w 533400"/>
                <a:gd name="connsiteY34" fmla="*/ 276188 h 314324"/>
                <a:gd name="connsiteX35" fmla="*/ 314325 w 533400"/>
                <a:gd name="connsiteY35" fmla="*/ 257119 h 314324"/>
                <a:gd name="connsiteX36" fmla="*/ 180975 w 533400"/>
                <a:gd name="connsiteY36" fmla="*/ 257119 h 314324"/>
                <a:gd name="connsiteX37" fmla="*/ 180975 w 533400"/>
                <a:gd name="connsiteY37" fmla="*/ 276188 h 314324"/>
                <a:gd name="connsiteX38" fmla="*/ 142875 w 533400"/>
                <a:gd name="connsiteY38" fmla="*/ 314325 h 314324"/>
                <a:gd name="connsiteX39" fmla="*/ 200025 w 533400"/>
                <a:gd name="connsiteY39" fmla="*/ 314325 h 314324"/>
                <a:gd name="connsiteX40" fmla="*/ 200025 w 533400"/>
                <a:gd name="connsiteY40" fmla="*/ 295256 h 314324"/>
                <a:gd name="connsiteX41" fmla="*/ 142875 w 533400"/>
                <a:gd name="connsiteY41" fmla="*/ 295256 h 314324"/>
                <a:gd name="connsiteX42" fmla="*/ 142875 w 533400"/>
                <a:gd name="connsiteY42" fmla="*/ 314325 h 314324"/>
                <a:gd name="connsiteX43" fmla="*/ 0 w 533400"/>
                <a:gd name="connsiteY43" fmla="*/ 314325 h 314324"/>
                <a:gd name="connsiteX44" fmla="*/ 28575 w 533400"/>
                <a:gd name="connsiteY44" fmla="*/ 314325 h 314324"/>
                <a:gd name="connsiteX45" fmla="*/ 28575 w 533400"/>
                <a:gd name="connsiteY45" fmla="*/ 295256 h 314324"/>
                <a:gd name="connsiteX46" fmla="*/ 0 w 533400"/>
                <a:gd name="connsiteY46" fmla="*/ 295256 h 314324"/>
                <a:gd name="connsiteX47" fmla="*/ 0 w 533400"/>
                <a:gd name="connsiteY47" fmla="*/ 314325 h 314324"/>
                <a:gd name="connsiteX48" fmla="*/ 28575 w 533400"/>
                <a:gd name="connsiteY48" fmla="*/ 238050 h 314324"/>
                <a:gd name="connsiteX49" fmla="*/ 114300 w 533400"/>
                <a:gd name="connsiteY49" fmla="*/ 238050 h 314324"/>
                <a:gd name="connsiteX50" fmla="*/ 114300 w 533400"/>
                <a:gd name="connsiteY50" fmla="*/ 218981 h 314324"/>
                <a:gd name="connsiteX51" fmla="*/ 28575 w 533400"/>
                <a:gd name="connsiteY51" fmla="*/ 218981 h 314324"/>
                <a:gd name="connsiteX52" fmla="*/ 28575 w 533400"/>
                <a:gd name="connsiteY52" fmla="*/ 238050 h 314324"/>
                <a:gd name="connsiteX53" fmla="*/ 9525 w 533400"/>
                <a:gd name="connsiteY53" fmla="*/ 276188 h 314324"/>
                <a:gd name="connsiteX54" fmla="*/ 104775 w 533400"/>
                <a:gd name="connsiteY54" fmla="*/ 276188 h 314324"/>
                <a:gd name="connsiteX55" fmla="*/ 104775 w 533400"/>
                <a:gd name="connsiteY55" fmla="*/ 257119 h 314324"/>
                <a:gd name="connsiteX56" fmla="*/ 9525 w 533400"/>
                <a:gd name="connsiteY56" fmla="*/ 257119 h 314324"/>
                <a:gd name="connsiteX57" fmla="*/ 9525 w 533400"/>
                <a:gd name="connsiteY57" fmla="*/ 276188 h 314324"/>
                <a:gd name="connsiteX58" fmla="*/ 142875 w 533400"/>
                <a:gd name="connsiteY58" fmla="*/ 238050 h 314324"/>
                <a:gd name="connsiteX59" fmla="*/ 209550 w 533400"/>
                <a:gd name="connsiteY59" fmla="*/ 238050 h 314324"/>
                <a:gd name="connsiteX60" fmla="*/ 209550 w 533400"/>
                <a:gd name="connsiteY60" fmla="*/ 218981 h 314324"/>
                <a:gd name="connsiteX61" fmla="*/ 142875 w 533400"/>
                <a:gd name="connsiteY61" fmla="*/ 218981 h 314324"/>
                <a:gd name="connsiteX62" fmla="*/ 142875 w 533400"/>
                <a:gd name="connsiteY62" fmla="*/ 238050 h 314324"/>
                <a:gd name="connsiteX63" fmla="*/ 47625 w 533400"/>
                <a:gd name="connsiteY63" fmla="*/ 314325 h 314324"/>
                <a:gd name="connsiteX64" fmla="*/ 123825 w 533400"/>
                <a:gd name="connsiteY64" fmla="*/ 314325 h 314324"/>
                <a:gd name="connsiteX65" fmla="*/ 123825 w 533400"/>
                <a:gd name="connsiteY65" fmla="*/ 295256 h 314324"/>
                <a:gd name="connsiteX66" fmla="*/ 47625 w 533400"/>
                <a:gd name="connsiteY66" fmla="*/ 295256 h 314324"/>
                <a:gd name="connsiteX67" fmla="*/ 47625 w 533400"/>
                <a:gd name="connsiteY67" fmla="*/ 314325 h 31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33400" h="314324">
                  <a:moveTo>
                    <a:pt x="123825" y="276188"/>
                  </a:moveTo>
                  <a:lnTo>
                    <a:pt x="161925" y="276188"/>
                  </a:lnTo>
                  <a:lnTo>
                    <a:pt x="161925" y="257119"/>
                  </a:lnTo>
                  <a:lnTo>
                    <a:pt x="123825" y="257119"/>
                  </a:lnTo>
                  <a:lnTo>
                    <a:pt x="123825" y="276188"/>
                  </a:lnTo>
                  <a:close/>
                  <a:moveTo>
                    <a:pt x="456924" y="134906"/>
                  </a:moveTo>
                  <a:cubicBezTo>
                    <a:pt x="454781" y="105979"/>
                    <a:pt x="440636" y="84679"/>
                    <a:pt x="418167" y="77156"/>
                  </a:cubicBezTo>
                  <a:cubicBezTo>
                    <a:pt x="400079" y="71121"/>
                    <a:pt x="380152" y="75384"/>
                    <a:pt x="364979" y="87749"/>
                  </a:cubicBezTo>
                  <a:cubicBezTo>
                    <a:pt x="355778" y="69606"/>
                    <a:pt x="341948" y="51833"/>
                    <a:pt x="330537" y="40574"/>
                  </a:cubicBezTo>
                  <a:cubicBezTo>
                    <a:pt x="289617" y="186"/>
                    <a:pt x="244488" y="-10112"/>
                    <a:pt x="196367" y="9958"/>
                  </a:cubicBezTo>
                  <a:cubicBezTo>
                    <a:pt x="153410" y="27835"/>
                    <a:pt x="114300" y="86557"/>
                    <a:pt x="114300" y="133171"/>
                  </a:cubicBezTo>
                  <a:lnTo>
                    <a:pt x="114300" y="134983"/>
                  </a:lnTo>
                  <a:cubicBezTo>
                    <a:pt x="88516" y="143697"/>
                    <a:pt x="67713" y="162633"/>
                    <a:pt x="57855" y="186774"/>
                  </a:cubicBezTo>
                  <a:lnTo>
                    <a:pt x="75495" y="193981"/>
                  </a:lnTo>
                  <a:cubicBezTo>
                    <a:pt x="88059" y="163215"/>
                    <a:pt x="117462" y="153566"/>
                    <a:pt x="126178" y="151344"/>
                  </a:cubicBezTo>
                  <a:cubicBezTo>
                    <a:pt x="130397" y="150266"/>
                    <a:pt x="133350" y="146462"/>
                    <a:pt x="133350" y="142105"/>
                  </a:cubicBezTo>
                  <a:lnTo>
                    <a:pt x="133350" y="133171"/>
                  </a:lnTo>
                  <a:cubicBezTo>
                    <a:pt x="133350" y="94643"/>
                    <a:pt x="168183" y="42337"/>
                    <a:pt x="203692" y="27559"/>
                  </a:cubicBezTo>
                  <a:cubicBezTo>
                    <a:pt x="244602" y="10501"/>
                    <a:pt x="281730" y="19159"/>
                    <a:pt x="317163" y="54151"/>
                  </a:cubicBezTo>
                  <a:cubicBezTo>
                    <a:pt x="332232" y="69014"/>
                    <a:pt x="346967" y="91068"/>
                    <a:pt x="352997" y="107800"/>
                  </a:cubicBezTo>
                  <a:cubicBezTo>
                    <a:pt x="354178" y="111100"/>
                    <a:pt x="357073" y="113473"/>
                    <a:pt x="360540" y="113998"/>
                  </a:cubicBezTo>
                  <a:cubicBezTo>
                    <a:pt x="363969" y="114522"/>
                    <a:pt x="367446" y="113102"/>
                    <a:pt x="369560" y="110299"/>
                  </a:cubicBezTo>
                  <a:cubicBezTo>
                    <a:pt x="380086" y="96302"/>
                    <a:pt x="397154" y="90238"/>
                    <a:pt x="412137" y="95243"/>
                  </a:cubicBezTo>
                  <a:cubicBezTo>
                    <a:pt x="428663" y="100783"/>
                    <a:pt x="438150" y="118079"/>
                    <a:pt x="438150" y="142705"/>
                  </a:cubicBezTo>
                  <a:cubicBezTo>
                    <a:pt x="438150" y="147368"/>
                    <a:pt x="441522" y="151344"/>
                    <a:pt x="446113" y="152107"/>
                  </a:cubicBezTo>
                  <a:cubicBezTo>
                    <a:pt x="453095" y="153270"/>
                    <a:pt x="514350" y="165274"/>
                    <a:pt x="514350" y="228515"/>
                  </a:cubicBezTo>
                  <a:cubicBezTo>
                    <a:pt x="514350" y="294017"/>
                    <a:pt x="450352" y="295237"/>
                    <a:pt x="447675" y="295256"/>
                  </a:cubicBezTo>
                  <a:lnTo>
                    <a:pt x="228600" y="295256"/>
                  </a:lnTo>
                  <a:lnTo>
                    <a:pt x="228600" y="314325"/>
                  </a:lnTo>
                  <a:lnTo>
                    <a:pt x="447694" y="314325"/>
                  </a:lnTo>
                  <a:cubicBezTo>
                    <a:pt x="477336" y="314268"/>
                    <a:pt x="533400" y="296267"/>
                    <a:pt x="533400" y="228515"/>
                  </a:cubicBezTo>
                  <a:cubicBezTo>
                    <a:pt x="533400" y="169393"/>
                    <a:pt x="488432" y="142772"/>
                    <a:pt x="456924" y="134906"/>
                  </a:cubicBezTo>
                  <a:lnTo>
                    <a:pt x="456924" y="134906"/>
                  </a:lnTo>
                  <a:close/>
                  <a:moveTo>
                    <a:pt x="180975" y="276188"/>
                  </a:moveTo>
                  <a:lnTo>
                    <a:pt x="314325" y="276188"/>
                  </a:lnTo>
                  <a:lnTo>
                    <a:pt x="314325" y="257119"/>
                  </a:lnTo>
                  <a:lnTo>
                    <a:pt x="180975" y="257119"/>
                  </a:lnTo>
                  <a:lnTo>
                    <a:pt x="180975" y="276188"/>
                  </a:lnTo>
                  <a:close/>
                  <a:moveTo>
                    <a:pt x="142875" y="314325"/>
                  </a:moveTo>
                  <a:lnTo>
                    <a:pt x="200025" y="314325"/>
                  </a:lnTo>
                  <a:lnTo>
                    <a:pt x="200025" y="295256"/>
                  </a:lnTo>
                  <a:lnTo>
                    <a:pt x="142875" y="295256"/>
                  </a:lnTo>
                  <a:lnTo>
                    <a:pt x="142875" y="314325"/>
                  </a:lnTo>
                  <a:close/>
                  <a:moveTo>
                    <a:pt x="0" y="314325"/>
                  </a:moveTo>
                  <a:lnTo>
                    <a:pt x="28575" y="314325"/>
                  </a:lnTo>
                  <a:lnTo>
                    <a:pt x="28575" y="295256"/>
                  </a:lnTo>
                  <a:lnTo>
                    <a:pt x="0" y="295256"/>
                  </a:lnTo>
                  <a:lnTo>
                    <a:pt x="0" y="314325"/>
                  </a:lnTo>
                  <a:close/>
                  <a:moveTo>
                    <a:pt x="28575" y="238050"/>
                  </a:moveTo>
                  <a:lnTo>
                    <a:pt x="114300" y="238050"/>
                  </a:lnTo>
                  <a:lnTo>
                    <a:pt x="114300" y="218981"/>
                  </a:lnTo>
                  <a:lnTo>
                    <a:pt x="28575" y="218981"/>
                  </a:lnTo>
                  <a:lnTo>
                    <a:pt x="28575" y="238050"/>
                  </a:lnTo>
                  <a:close/>
                  <a:moveTo>
                    <a:pt x="9525" y="276188"/>
                  </a:moveTo>
                  <a:lnTo>
                    <a:pt x="104775" y="276188"/>
                  </a:lnTo>
                  <a:lnTo>
                    <a:pt x="104775" y="257119"/>
                  </a:lnTo>
                  <a:lnTo>
                    <a:pt x="9525" y="257119"/>
                  </a:lnTo>
                  <a:lnTo>
                    <a:pt x="9525" y="276188"/>
                  </a:lnTo>
                  <a:close/>
                  <a:moveTo>
                    <a:pt x="142875" y="238050"/>
                  </a:moveTo>
                  <a:lnTo>
                    <a:pt x="209550" y="238050"/>
                  </a:lnTo>
                  <a:lnTo>
                    <a:pt x="209550" y="218981"/>
                  </a:lnTo>
                  <a:lnTo>
                    <a:pt x="142875" y="218981"/>
                  </a:lnTo>
                  <a:lnTo>
                    <a:pt x="142875" y="238050"/>
                  </a:lnTo>
                  <a:close/>
                  <a:moveTo>
                    <a:pt x="47625" y="314325"/>
                  </a:moveTo>
                  <a:lnTo>
                    <a:pt x="123825" y="314325"/>
                  </a:lnTo>
                  <a:lnTo>
                    <a:pt x="123825" y="295256"/>
                  </a:lnTo>
                  <a:lnTo>
                    <a:pt x="47625" y="295256"/>
                  </a:lnTo>
                  <a:lnTo>
                    <a:pt x="47625" y="3143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194512" y="4798233"/>
            <a:ext cx="3126817" cy="1498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접속 기록 생성</a:t>
            </a:r>
            <a:endParaRPr lang="en-US" altLang="ko-KR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로그보관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B8DF72-B8C9-C348-C0B8-C6B0575C8B47}"/>
              </a:ext>
            </a:extLst>
          </p:cNvPr>
          <p:cNvSpPr txBox="1"/>
          <p:nvPr/>
        </p:nvSpPr>
        <p:spPr>
          <a:xfrm>
            <a:off x="337441" y="716131"/>
            <a:ext cx="27603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Cloud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C3302C-29AC-49A5-FE70-E08E94AF5A7A}"/>
              </a:ext>
            </a:extLst>
          </p:cNvPr>
          <p:cNvSpPr txBox="1"/>
          <p:nvPr/>
        </p:nvSpPr>
        <p:spPr>
          <a:xfrm>
            <a:off x="1039875" y="1656199"/>
            <a:ext cx="22390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Apple SD Gothic Neo"/>
              </a:rPr>
              <a:t>Trail</a:t>
            </a:r>
            <a:endParaRPr lang="ko-KR" altLang="en-US" sz="88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D10B90-4356-67E0-B4F8-5006E502C4EB}"/>
              </a:ext>
            </a:extLst>
          </p:cNvPr>
          <p:cNvSpPr txBox="1"/>
          <p:nvPr/>
        </p:nvSpPr>
        <p:spPr>
          <a:xfrm>
            <a:off x="4309959" y="1830932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CAD4"/>
                </a:solidFill>
              </a:rPr>
              <a:t>1</a:t>
            </a:r>
            <a:endParaRPr lang="ko-KR" altLang="en-US" sz="7200" b="1" dirty="0">
              <a:solidFill>
                <a:srgbClr val="FFCAD4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A97273-7A9C-1AD9-F4C7-8B266E1A867A}"/>
              </a:ext>
            </a:extLst>
          </p:cNvPr>
          <p:cNvSpPr txBox="1"/>
          <p:nvPr/>
        </p:nvSpPr>
        <p:spPr>
          <a:xfrm>
            <a:off x="4704760" y="2204908"/>
            <a:ext cx="3978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접속 기록 생성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및 활동 감시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59B934-0757-03DF-CDA4-35628E2AB4A9}"/>
              </a:ext>
            </a:extLst>
          </p:cNvPr>
          <p:cNvSpPr txBox="1"/>
          <p:nvPr/>
        </p:nvSpPr>
        <p:spPr>
          <a:xfrm>
            <a:off x="4950387" y="3018125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CAD4"/>
                </a:solidFill>
              </a:rPr>
              <a:t>2</a:t>
            </a:r>
            <a:endParaRPr lang="ko-KR" altLang="en-US" sz="7200" b="1" dirty="0">
              <a:solidFill>
                <a:srgbClr val="FFCAD4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6E2C27-5356-C885-0607-FEE9998FC056}"/>
              </a:ext>
            </a:extLst>
          </p:cNvPr>
          <p:cNvSpPr txBox="1"/>
          <p:nvPr/>
        </p:nvSpPr>
        <p:spPr>
          <a:xfrm>
            <a:off x="5422670" y="3436057"/>
            <a:ext cx="3731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S3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연결해 자동 보관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FE40D6-0954-7859-8BC6-5BAC0D0E8249}"/>
              </a:ext>
            </a:extLst>
          </p:cNvPr>
          <p:cNvSpPr txBox="1"/>
          <p:nvPr/>
        </p:nvSpPr>
        <p:spPr>
          <a:xfrm>
            <a:off x="5458384" y="4225210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CAD4"/>
                </a:solidFill>
              </a:rPr>
              <a:t>3</a:t>
            </a:r>
            <a:endParaRPr lang="ko-KR" altLang="en-US" sz="7200" b="1" dirty="0">
              <a:solidFill>
                <a:srgbClr val="FFCAD4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1EF0205-3095-052F-928E-223B24CDA562}"/>
              </a:ext>
            </a:extLst>
          </p:cNvPr>
          <p:cNvSpPr txBox="1"/>
          <p:nvPr/>
        </p:nvSpPr>
        <p:spPr>
          <a:xfrm>
            <a:off x="5928253" y="4596376"/>
            <a:ext cx="511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보고 싶은 인스턴스 선택 가능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161E76-BCCD-9FD3-EB2A-68342F66BFDC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12609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11632" y="856691"/>
            <a:ext cx="121468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8" name="Graphic 23" descr="AWS CloudTrail service icon.">
            <a:extLst>
              <a:ext uri="{FF2B5EF4-FFF2-40B4-BE49-F238E27FC236}">
                <a16:creationId xmlns:a16="http://schemas.microsoft.com/office/drawing/2014/main" id="{B7C20C0C-B870-D2B9-20AB-C492AE7DEFBB}"/>
              </a:ext>
            </a:extLst>
          </p:cNvPr>
          <p:cNvGrpSpPr/>
          <p:nvPr/>
        </p:nvGrpSpPr>
        <p:grpSpPr>
          <a:xfrm>
            <a:off x="375376" y="1863803"/>
            <a:ext cx="970812" cy="933450"/>
            <a:chOff x="1071160" y="2159202"/>
            <a:chExt cx="762000" cy="762000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95C339E4-91B1-185B-236F-37C34984B2B6}"/>
                </a:ext>
              </a:extLst>
            </p:cNvPr>
            <p:cNvSpPr/>
            <p:nvPr/>
          </p:nvSpPr>
          <p:spPr>
            <a:xfrm>
              <a:off x="1071160" y="2159202"/>
              <a:ext cx="762000" cy="762000"/>
            </a:xfrm>
            <a:custGeom>
              <a:avLst/>
              <a:gdLst>
                <a:gd name="connsiteX0" fmla="*/ 0 w 762000"/>
                <a:gd name="connsiteY0" fmla="*/ 0 h 762000"/>
                <a:gd name="connsiteX1" fmla="*/ 762000 w 762000"/>
                <a:gd name="connsiteY1" fmla="*/ 0 h 762000"/>
                <a:gd name="connsiteX2" fmla="*/ 762000 w 762000"/>
                <a:gd name="connsiteY2" fmla="*/ 762000 h 762000"/>
                <a:gd name="connsiteX3" fmla="*/ 0 w 762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762000">
                  <a:moveTo>
                    <a:pt x="0" y="0"/>
                  </a:moveTo>
                  <a:lnTo>
                    <a:pt x="762000" y="0"/>
                  </a:lnTo>
                  <a:lnTo>
                    <a:pt x="7620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7157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08EC13C-7C65-35BF-842C-45519136DEBF}"/>
                </a:ext>
              </a:extLst>
            </p:cNvPr>
            <p:cNvSpPr/>
            <p:nvPr/>
          </p:nvSpPr>
          <p:spPr>
            <a:xfrm>
              <a:off x="1185460" y="2387802"/>
              <a:ext cx="533400" cy="314324"/>
            </a:xfrm>
            <a:custGeom>
              <a:avLst/>
              <a:gdLst>
                <a:gd name="connsiteX0" fmla="*/ 123825 w 533400"/>
                <a:gd name="connsiteY0" fmla="*/ 276188 h 314324"/>
                <a:gd name="connsiteX1" fmla="*/ 161925 w 533400"/>
                <a:gd name="connsiteY1" fmla="*/ 276188 h 314324"/>
                <a:gd name="connsiteX2" fmla="*/ 161925 w 533400"/>
                <a:gd name="connsiteY2" fmla="*/ 257119 h 314324"/>
                <a:gd name="connsiteX3" fmla="*/ 123825 w 533400"/>
                <a:gd name="connsiteY3" fmla="*/ 257119 h 314324"/>
                <a:gd name="connsiteX4" fmla="*/ 123825 w 533400"/>
                <a:gd name="connsiteY4" fmla="*/ 276188 h 314324"/>
                <a:gd name="connsiteX5" fmla="*/ 456924 w 533400"/>
                <a:gd name="connsiteY5" fmla="*/ 134906 h 314324"/>
                <a:gd name="connsiteX6" fmla="*/ 418167 w 533400"/>
                <a:gd name="connsiteY6" fmla="*/ 77156 h 314324"/>
                <a:gd name="connsiteX7" fmla="*/ 364979 w 533400"/>
                <a:gd name="connsiteY7" fmla="*/ 87749 h 314324"/>
                <a:gd name="connsiteX8" fmla="*/ 330537 w 533400"/>
                <a:gd name="connsiteY8" fmla="*/ 40574 h 314324"/>
                <a:gd name="connsiteX9" fmla="*/ 196367 w 533400"/>
                <a:gd name="connsiteY9" fmla="*/ 9958 h 314324"/>
                <a:gd name="connsiteX10" fmla="*/ 114300 w 533400"/>
                <a:gd name="connsiteY10" fmla="*/ 133171 h 314324"/>
                <a:gd name="connsiteX11" fmla="*/ 114300 w 533400"/>
                <a:gd name="connsiteY11" fmla="*/ 134983 h 314324"/>
                <a:gd name="connsiteX12" fmla="*/ 57855 w 533400"/>
                <a:gd name="connsiteY12" fmla="*/ 186774 h 314324"/>
                <a:gd name="connsiteX13" fmla="*/ 75495 w 533400"/>
                <a:gd name="connsiteY13" fmla="*/ 193981 h 314324"/>
                <a:gd name="connsiteX14" fmla="*/ 126178 w 533400"/>
                <a:gd name="connsiteY14" fmla="*/ 151344 h 314324"/>
                <a:gd name="connsiteX15" fmla="*/ 133350 w 533400"/>
                <a:gd name="connsiteY15" fmla="*/ 142105 h 314324"/>
                <a:gd name="connsiteX16" fmla="*/ 133350 w 533400"/>
                <a:gd name="connsiteY16" fmla="*/ 133171 h 314324"/>
                <a:gd name="connsiteX17" fmla="*/ 203692 w 533400"/>
                <a:gd name="connsiteY17" fmla="*/ 27559 h 314324"/>
                <a:gd name="connsiteX18" fmla="*/ 317163 w 533400"/>
                <a:gd name="connsiteY18" fmla="*/ 54151 h 314324"/>
                <a:gd name="connsiteX19" fmla="*/ 352997 w 533400"/>
                <a:gd name="connsiteY19" fmla="*/ 107800 h 314324"/>
                <a:gd name="connsiteX20" fmla="*/ 360540 w 533400"/>
                <a:gd name="connsiteY20" fmla="*/ 113998 h 314324"/>
                <a:gd name="connsiteX21" fmla="*/ 369560 w 533400"/>
                <a:gd name="connsiteY21" fmla="*/ 110299 h 314324"/>
                <a:gd name="connsiteX22" fmla="*/ 412137 w 533400"/>
                <a:gd name="connsiteY22" fmla="*/ 95243 h 314324"/>
                <a:gd name="connsiteX23" fmla="*/ 438150 w 533400"/>
                <a:gd name="connsiteY23" fmla="*/ 142705 h 314324"/>
                <a:gd name="connsiteX24" fmla="*/ 446113 w 533400"/>
                <a:gd name="connsiteY24" fmla="*/ 152107 h 314324"/>
                <a:gd name="connsiteX25" fmla="*/ 514350 w 533400"/>
                <a:gd name="connsiteY25" fmla="*/ 228515 h 314324"/>
                <a:gd name="connsiteX26" fmla="*/ 447675 w 533400"/>
                <a:gd name="connsiteY26" fmla="*/ 295256 h 314324"/>
                <a:gd name="connsiteX27" fmla="*/ 228600 w 533400"/>
                <a:gd name="connsiteY27" fmla="*/ 295256 h 314324"/>
                <a:gd name="connsiteX28" fmla="*/ 228600 w 533400"/>
                <a:gd name="connsiteY28" fmla="*/ 314325 h 314324"/>
                <a:gd name="connsiteX29" fmla="*/ 447694 w 533400"/>
                <a:gd name="connsiteY29" fmla="*/ 314325 h 314324"/>
                <a:gd name="connsiteX30" fmla="*/ 533400 w 533400"/>
                <a:gd name="connsiteY30" fmla="*/ 228515 h 314324"/>
                <a:gd name="connsiteX31" fmla="*/ 456924 w 533400"/>
                <a:gd name="connsiteY31" fmla="*/ 134906 h 314324"/>
                <a:gd name="connsiteX32" fmla="*/ 456924 w 533400"/>
                <a:gd name="connsiteY32" fmla="*/ 134906 h 314324"/>
                <a:gd name="connsiteX33" fmla="*/ 180975 w 533400"/>
                <a:gd name="connsiteY33" fmla="*/ 276188 h 314324"/>
                <a:gd name="connsiteX34" fmla="*/ 314325 w 533400"/>
                <a:gd name="connsiteY34" fmla="*/ 276188 h 314324"/>
                <a:gd name="connsiteX35" fmla="*/ 314325 w 533400"/>
                <a:gd name="connsiteY35" fmla="*/ 257119 h 314324"/>
                <a:gd name="connsiteX36" fmla="*/ 180975 w 533400"/>
                <a:gd name="connsiteY36" fmla="*/ 257119 h 314324"/>
                <a:gd name="connsiteX37" fmla="*/ 180975 w 533400"/>
                <a:gd name="connsiteY37" fmla="*/ 276188 h 314324"/>
                <a:gd name="connsiteX38" fmla="*/ 142875 w 533400"/>
                <a:gd name="connsiteY38" fmla="*/ 314325 h 314324"/>
                <a:gd name="connsiteX39" fmla="*/ 200025 w 533400"/>
                <a:gd name="connsiteY39" fmla="*/ 314325 h 314324"/>
                <a:gd name="connsiteX40" fmla="*/ 200025 w 533400"/>
                <a:gd name="connsiteY40" fmla="*/ 295256 h 314324"/>
                <a:gd name="connsiteX41" fmla="*/ 142875 w 533400"/>
                <a:gd name="connsiteY41" fmla="*/ 295256 h 314324"/>
                <a:gd name="connsiteX42" fmla="*/ 142875 w 533400"/>
                <a:gd name="connsiteY42" fmla="*/ 314325 h 314324"/>
                <a:gd name="connsiteX43" fmla="*/ 0 w 533400"/>
                <a:gd name="connsiteY43" fmla="*/ 314325 h 314324"/>
                <a:gd name="connsiteX44" fmla="*/ 28575 w 533400"/>
                <a:gd name="connsiteY44" fmla="*/ 314325 h 314324"/>
                <a:gd name="connsiteX45" fmla="*/ 28575 w 533400"/>
                <a:gd name="connsiteY45" fmla="*/ 295256 h 314324"/>
                <a:gd name="connsiteX46" fmla="*/ 0 w 533400"/>
                <a:gd name="connsiteY46" fmla="*/ 295256 h 314324"/>
                <a:gd name="connsiteX47" fmla="*/ 0 w 533400"/>
                <a:gd name="connsiteY47" fmla="*/ 314325 h 314324"/>
                <a:gd name="connsiteX48" fmla="*/ 28575 w 533400"/>
                <a:gd name="connsiteY48" fmla="*/ 238050 h 314324"/>
                <a:gd name="connsiteX49" fmla="*/ 114300 w 533400"/>
                <a:gd name="connsiteY49" fmla="*/ 238050 h 314324"/>
                <a:gd name="connsiteX50" fmla="*/ 114300 w 533400"/>
                <a:gd name="connsiteY50" fmla="*/ 218981 h 314324"/>
                <a:gd name="connsiteX51" fmla="*/ 28575 w 533400"/>
                <a:gd name="connsiteY51" fmla="*/ 218981 h 314324"/>
                <a:gd name="connsiteX52" fmla="*/ 28575 w 533400"/>
                <a:gd name="connsiteY52" fmla="*/ 238050 h 314324"/>
                <a:gd name="connsiteX53" fmla="*/ 9525 w 533400"/>
                <a:gd name="connsiteY53" fmla="*/ 276188 h 314324"/>
                <a:gd name="connsiteX54" fmla="*/ 104775 w 533400"/>
                <a:gd name="connsiteY54" fmla="*/ 276188 h 314324"/>
                <a:gd name="connsiteX55" fmla="*/ 104775 w 533400"/>
                <a:gd name="connsiteY55" fmla="*/ 257119 h 314324"/>
                <a:gd name="connsiteX56" fmla="*/ 9525 w 533400"/>
                <a:gd name="connsiteY56" fmla="*/ 257119 h 314324"/>
                <a:gd name="connsiteX57" fmla="*/ 9525 w 533400"/>
                <a:gd name="connsiteY57" fmla="*/ 276188 h 314324"/>
                <a:gd name="connsiteX58" fmla="*/ 142875 w 533400"/>
                <a:gd name="connsiteY58" fmla="*/ 238050 h 314324"/>
                <a:gd name="connsiteX59" fmla="*/ 209550 w 533400"/>
                <a:gd name="connsiteY59" fmla="*/ 238050 h 314324"/>
                <a:gd name="connsiteX60" fmla="*/ 209550 w 533400"/>
                <a:gd name="connsiteY60" fmla="*/ 218981 h 314324"/>
                <a:gd name="connsiteX61" fmla="*/ 142875 w 533400"/>
                <a:gd name="connsiteY61" fmla="*/ 218981 h 314324"/>
                <a:gd name="connsiteX62" fmla="*/ 142875 w 533400"/>
                <a:gd name="connsiteY62" fmla="*/ 238050 h 314324"/>
                <a:gd name="connsiteX63" fmla="*/ 47625 w 533400"/>
                <a:gd name="connsiteY63" fmla="*/ 314325 h 314324"/>
                <a:gd name="connsiteX64" fmla="*/ 123825 w 533400"/>
                <a:gd name="connsiteY64" fmla="*/ 314325 h 314324"/>
                <a:gd name="connsiteX65" fmla="*/ 123825 w 533400"/>
                <a:gd name="connsiteY65" fmla="*/ 295256 h 314324"/>
                <a:gd name="connsiteX66" fmla="*/ 47625 w 533400"/>
                <a:gd name="connsiteY66" fmla="*/ 295256 h 314324"/>
                <a:gd name="connsiteX67" fmla="*/ 47625 w 533400"/>
                <a:gd name="connsiteY67" fmla="*/ 314325 h 31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33400" h="314324">
                  <a:moveTo>
                    <a:pt x="123825" y="276188"/>
                  </a:moveTo>
                  <a:lnTo>
                    <a:pt x="161925" y="276188"/>
                  </a:lnTo>
                  <a:lnTo>
                    <a:pt x="161925" y="257119"/>
                  </a:lnTo>
                  <a:lnTo>
                    <a:pt x="123825" y="257119"/>
                  </a:lnTo>
                  <a:lnTo>
                    <a:pt x="123825" y="276188"/>
                  </a:lnTo>
                  <a:close/>
                  <a:moveTo>
                    <a:pt x="456924" y="134906"/>
                  </a:moveTo>
                  <a:cubicBezTo>
                    <a:pt x="454781" y="105979"/>
                    <a:pt x="440636" y="84679"/>
                    <a:pt x="418167" y="77156"/>
                  </a:cubicBezTo>
                  <a:cubicBezTo>
                    <a:pt x="400079" y="71121"/>
                    <a:pt x="380152" y="75384"/>
                    <a:pt x="364979" y="87749"/>
                  </a:cubicBezTo>
                  <a:cubicBezTo>
                    <a:pt x="355778" y="69606"/>
                    <a:pt x="341948" y="51833"/>
                    <a:pt x="330537" y="40574"/>
                  </a:cubicBezTo>
                  <a:cubicBezTo>
                    <a:pt x="289617" y="186"/>
                    <a:pt x="244488" y="-10112"/>
                    <a:pt x="196367" y="9958"/>
                  </a:cubicBezTo>
                  <a:cubicBezTo>
                    <a:pt x="153410" y="27835"/>
                    <a:pt x="114300" y="86557"/>
                    <a:pt x="114300" y="133171"/>
                  </a:cubicBezTo>
                  <a:lnTo>
                    <a:pt x="114300" y="134983"/>
                  </a:lnTo>
                  <a:cubicBezTo>
                    <a:pt x="88516" y="143697"/>
                    <a:pt x="67713" y="162633"/>
                    <a:pt x="57855" y="186774"/>
                  </a:cubicBezTo>
                  <a:lnTo>
                    <a:pt x="75495" y="193981"/>
                  </a:lnTo>
                  <a:cubicBezTo>
                    <a:pt x="88059" y="163215"/>
                    <a:pt x="117462" y="153566"/>
                    <a:pt x="126178" y="151344"/>
                  </a:cubicBezTo>
                  <a:cubicBezTo>
                    <a:pt x="130397" y="150266"/>
                    <a:pt x="133350" y="146462"/>
                    <a:pt x="133350" y="142105"/>
                  </a:cubicBezTo>
                  <a:lnTo>
                    <a:pt x="133350" y="133171"/>
                  </a:lnTo>
                  <a:cubicBezTo>
                    <a:pt x="133350" y="94643"/>
                    <a:pt x="168183" y="42337"/>
                    <a:pt x="203692" y="27559"/>
                  </a:cubicBezTo>
                  <a:cubicBezTo>
                    <a:pt x="244602" y="10501"/>
                    <a:pt x="281730" y="19159"/>
                    <a:pt x="317163" y="54151"/>
                  </a:cubicBezTo>
                  <a:cubicBezTo>
                    <a:pt x="332232" y="69014"/>
                    <a:pt x="346967" y="91068"/>
                    <a:pt x="352997" y="107800"/>
                  </a:cubicBezTo>
                  <a:cubicBezTo>
                    <a:pt x="354178" y="111100"/>
                    <a:pt x="357073" y="113473"/>
                    <a:pt x="360540" y="113998"/>
                  </a:cubicBezTo>
                  <a:cubicBezTo>
                    <a:pt x="363969" y="114522"/>
                    <a:pt x="367446" y="113102"/>
                    <a:pt x="369560" y="110299"/>
                  </a:cubicBezTo>
                  <a:cubicBezTo>
                    <a:pt x="380086" y="96302"/>
                    <a:pt x="397154" y="90238"/>
                    <a:pt x="412137" y="95243"/>
                  </a:cubicBezTo>
                  <a:cubicBezTo>
                    <a:pt x="428663" y="100783"/>
                    <a:pt x="438150" y="118079"/>
                    <a:pt x="438150" y="142705"/>
                  </a:cubicBezTo>
                  <a:cubicBezTo>
                    <a:pt x="438150" y="147368"/>
                    <a:pt x="441522" y="151344"/>
                    <a:pt x="446113" y="152107"/>
                  </a:cubicBezTo>
                  <a:cubicBezTo>
                    <a:pt x="453095" y="153270"/>
                    <a:pt x="514350" y="165274"/>
                    <a:pt x="514350" y="228515"/>
                  </a:cubicBezTo>
                  <a:cubicBezTo>
                    <a:pt x="514350" y="294017"/>
                    <a:pt x="450352" y="295237"/>
                    <a:pt x="447675" y="295256"/>
                  </a:cubicBezTo>
                  <a:lnTo>
                    <a:pt x="228600" y="295256"/>
                  </a:lnTo>
                  <a:lnTo>
                    <a:pt x="228600" y="314325"/>
                  </a:lnTo>
                  <a:lnTo>
                    <a:pt x="447694" y="314325"/>
                  </a:lnTo>
                  <a:cubicBezTo>
                    <a:pt x="477336" y="314268"/>
                    <a:pt x="533400" y="296267"/>
                    <a:pt x="533400" y="228515"/>
                  </a:cubicBezTo>
                  <a:cubicBezTo>
                    <a:pt x="533400" y="169393"/>
                    <a:pt x="488432" y="142772"/>
                    <a:pt x="456924" y="134906"/>
                  </a:cubicBezTo>
                  <a:lnTo>
                    <a:pt x="456924" y="134906"/>
                  </a:lnTo>
                  <a:close/>
                  <a:moveTo>
                    <a:pt x="180975" y="276188"/>
                  </a:moveTo>
                  <a:lnTo>
                    <a:pt x="314325" y="276188"/>
                  </a:lnTo>
                  <a:lnTo>
                    <a:pt x="314325" y="257119"/>
                  </a:lnTo>
                  <a:lnTo>
                    <a:pt x="180975" y="257119"/>
                  </a:lnTo>
                  <a:lnTo>
                    <a:pt x="180975" y="276188"/>
                  </a:lnTo>
                  <a:close/>
                  <a:moveTo>
                    <a:pt x="142875" y="314325"/>
                  </a:moveTo>
                  <a:lnTo>
                    <a:pt x="200025" y="314325"/>
                  </a:lnTo>
                  <a:lnTo>
                    <a:pt x="200025" y="295256"/>
                  </a:lnTo>
                  <a:lnTo>
                    <a:pt x="142875" y="295256"/>
                  </a:lnTo>
                  <a:lnTo>
                    <a:pt x="142875" y="314325"/>
                  </a:lnTo>
                  <a:close/>
                  <a:moveTo>
                    <a:pt x="0" y="314325"/>
                  </a:moveTo>
                  <a:lnTo>
                    <a:pt x="28575" y="314325"/>
                  </a:lnTo>
                  <a:lnTo>
                    <a:pt x="28575" y="295256"/>
                  </a:lnTo>
                  <a:lnTo>
                    <a:pt x="0" y="295256"/>
                  </a:lnTo>
                  <a:lnTo>
                    <a:pt x="0" y="314325"/>
                  </a:lnTo>
                  <a:close/>
                  <a:moveTo>
                    <a:pt x="28575" y="238050"/>
                  </a:moveTo>
                  <a:lnTo>
                    <a:pt x="114300" y="238050"/>
                  </a:lnTo>
                  <a:lnTo>
                    <a:pt x="114300" y="218981"/>
                  </a:lnTo>
                  <a:lnTo>
                    <a:pt x="28575" y="218981"/>
                  </a:lnTo>
                  <a:lnTo>
                    <a:pt x="28575" y="238050"/>
                  </a:lnTo>
                  <a:close/>
                  <a:moveTo>
                    <a:pt x="9525" y="276188"/>
                  </a:moveTo>
                  <a:lnTo>
                    <a:pt x="104775" y="276188"/>
                  </a:lnTo>
                  <a:lnTo>
                    <a:pt x="104775" y="257119"/>
                  </a:lnTo>
                  <a:lnTo>
                    <a:pt x="9525" y="257119"/>
                  </a:lnTo>
                  <a:lnTo>
                    <a:pt x="9525" y="276188"/>
                  </a:lnTo>
                  <a:close/>
                  <a:moveTo>
                    <a:pt x="142875" y="238050"/>
                  </a:moveTo>
                  <a:lnTo>
                    <a:pt x="209550" y="238050"/>
                  </a:lnTo>
                  <a:lnTo>
                    <a:pt x="209550" y="218981"/>
                  </a:lnTo>
                  <a:lnTo>
                    <a:pt x="142875" y="218981"/>
                  </a:lnTo>
                  <a:lnTo>
                    <a:pt x="142875" y="238050"/>
                  </a:lnTo>
                  <a:close/>
                  <a:moveTo>
                    <a:pt x="47625" y="314325"/>
                  </a:moveTo>
                  <a:lnTo>
                    <a:pt x="123825" y="314325"/>
                  </a:lnTo>
                  <a:lnTo>
                    <a:pt x="123825" y="295256"/>
                  </a:lnTo>
                  <a:lnTo>
                    <a:pt x="47625" y="295256"/>
                  </a:lnTo>
                  <a:lnTo>
                    <a:pt x="47625" y="3143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D66DB7E6-DB47-509C-D0C0-3C680CF79B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9723"/>
          <a:stretch/>
        </p:blipFill>
        <p:spPr>
          <a:xfrm>
            <a:off x="3409767" y="984905"/>
            <a:ext cx="3303122" cy="223837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5D973FF-0BF3-233A-CB69-60858F817D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8576" y="1099442"/>
            <a:ext cx="4039268" cy="207002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C3DC888-8480-4F29-5F75-25A6DEE040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4753" y="3525568"/>
            <a:ext cx="4819650" cy="9334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089BFC-2615-56F8-93E6-961CFD5C6C58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9154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11632" y="856691"/>
            <a:ext cx="121468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8" name="Graphic 23" descr="AWS CloudTrail service icon.">
            <a:extLst>
              <a:ext uri="{FF2B5EF4-FFF2-40B4-BE49-F238E27FC236}">
                <a16:creationId xmlns:a16="http://schemas.microsoft.com/office/drawing/2014/main" id="{B7C20C0C-B870-D2B9-20AB-C492AE7DEFBB}"/>
              </a:ext>
            </a:extLst>
          </p:cNvPr>
          <p:cNvGrpSpPr/>
          <p:nvPr/>
        </p:nvGrpSpPr>
        <p:grpSpPr>
          <a:xfrm>
            <a:off x="375376" y="1863803"/>
            <a:ext cx="970812" cy="933450"/>
            <a:chOff x="1071160" y="2159202"/>
            <a:chExt cx="762000" cy="762000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95C339E4-91B1-185B-236F-37C34984B2B6}"/>
                </a:ext>
              </a:extLst>
            </p:cNvPr>
            <p:cNvSpPr/>
            <p:nvPr/>
          </p:nvSpPr>
          <p:spPr>
            <a:xfrm>
              <a:off x="1071160" y="2159202"/>
              <a:ext cx="762000" cy="762000"/>
            </a:xfrm>
            <a:custGeom>
              <a:avLst/>
              <a:gdLst>
                <a:gd name="connsiteX0" fmla="*/ 0 w 762000"/>
                <a:gd name="connsiteY0" fmla="*/ 0 h 762000"/>
                <a:gd name="connsiteX1" fmla="*/ 762000 w 762000"/>
                <a:gd name="connsiteY1" fmla="*/ 0 h 762000"/>
                <a:gd name="connsiteX2" fmla="*/ 762000 w 762000"/>
                <a:gd name="connsiteY2" fmla="*/ 762000 h 762000"/>
                <a:gd name="connsiteX3" fmla="*/ 0 w 762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762000">
                  <a:moveTo>
                    <a:pt x="0" y="0"/>
                  </a:moveTo>
                  <a:lnTo>
                    <a:pt x="762000" y="0"/>
                  </a:lnTo>
                  <a:lnTo>
                    <a:pt x="7620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7157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08EC13C-7C65-35BF-842C-45519136DEBF}"/>
                </a:ext>
              </a:extLst>
            </p:cNvPr>
            <p:cNvSpPr/>
            <p:nvPr/>
          </p:nvSpPr>
          <p:spPr>
            <a:xfrm>
              <a:off x="1185460" y="2387802"/>
              <a:ext cx="533400" cy="314324"/>
            </a:xfrm>
            <a:custGeom>
              <a:avLst/>
              <a:gdLst>
                <a:gd name="connsiteX0" fmla="*/ 123825 w 533400"/>
                <a:gd name="connsiteY0" fmla="*/ 276188 h 314324"/>
                <a:gd name="connsiteX1" fmla="*/ 161925 w 533400"/>
                <a:gd name="connsiteY1" fmla="*/ 276188 h 314324"/>
                <a:gd name="connsiteX2" fmla="*/ 161925 w 533400"/>
                <a:gd name="connsiteY2" fmla="*/ 257119 h 314324"/>
                <a:gd name="connsiteX3" fmla="*/ 123825 w 533400"/>
                <a:gd name="connsiteY3" fmla="*/ 257119 h 314324"/>
                <a:gd name="connsiteX4" fmla="*/ 123825 w 533400"/>
                <a:gd name="connsiteY4" fmla="*/ 276188 h 314324"/>
                <a:gd name="connsiteX5" fmla="*/ 456924 w 533400"/>
                <a:gd name="connsiteY5" fmla="*/ 134906 h 314324"/>
                <a:gd name="connsiteX6" fmla="*/ 418167 w 533400"/>
                <a:gd name="connsiteY6" fmla="*/ 77156 h 314324"/>
                <a:gd name="connsiteX7" fmla="*/ 364979 w 533400"/>
                <a:gd name="connsiteY7" fmla="*/ 87749 h 314324"/>
                <a:gd name="connsiteX8" fmla="*/ 330537 w 533400"/>
                <a:gd name="connsiteY8" fmla="*/ 40574 h 314324"/>
                <a:gd name="connsiteX9" fmla="*/ 196367 w 533400"/>
                <a:gd name="connsiteY9" fmla="*/ 9958 h 314324"/>
                <a:gd name="connsiteX10" fmla="*/ 114300 w 533400"/>
                <a:gd name="connsiteY10" fmla="*/ 133171 h 314324"/>
                <a:gd name="connsiteX11" fmla="*/ 114300 w 533400"/>
                <a:gd name="connsiteY11" fmla="*/ 134983 h 314324"/>
                <a:gd name="connsiteX12" fmla="*/ 57855 w 533400"/>
                <a:gd name="connsiteY12" fmla="*/ 186774 h 314324"/>
                <a:gd name="connsiteX13" fmla="*/ 75495 w 533400"/>
                <a:gd name="connsiteY13" fmla="*/ 193981 h 314324"/>
                <a:gd name="connsiteX14" fmla="*/ 126178 w 533400"/>
                <a:gd name="connsiteY14" fmla="*/ 151344 h 314324"/>
                <a:gd name="connsiteX15" fmla="*/ 133350 w 533400"/>
                <a:gd name="connsiteY15" fmla="*/ 142105 h 314324"/>
                <a:gd name="connsiteX16" fmla="*/ 133350 w 533400"/>
                <a:gd name="connsiteY16" fmla="*/ 133171 h 314324"/>
                <a:gd name="connsiteX17" fmla="*/ 203692 w 533400"/>
                <a:gd name="connsiteY17" fmla="*/ 27559 h 314324"/>
                <a:gd name="connsiteX18" fmla="*/ 317163 w 533400"/>
                <a:gd name="connsiteY18" fmla="*/ 54151 h 314324"/>
                <a:gd name="connsiteX19" fmla="*/ 352997 w 533400"/>
                <a:gd name="connsiteY19" fmla="*/ 107800 h 314324"/>
                <a:gd name="connsiteX20" fmla="*/ 360540 w 533400"/>
                <a:gd name="connsiteY20" fmla="*/ 113998 h 314324"/>
                <a:gd name="connsiteX21" fmla="*/ 369560 w 533400"/>
                <a:gd name="connsiteY21" fmla="*/ 110299 h 314324"/>
                <a:gd name="connsiteX22" fmla="*/ 412137 w 533400"/>
                <a:gd name="connsiteY22" fmla="*/ 95243 h 314324"/>
                <a:gd name="connsiteX23" fmla="*/ 438150 w 533400"/>
                <a:gd name="connsiteY23" fmla="*/ 142705 h 314324"/>
                <a:gd name="connsiteX24" fmla="*/ 446113 w 533400"/>
                <a:gd name="connsiteY24" fmla="*/ 152107 h 314324"/>
                <a:gd name="connsiteX25" fmla="*/ 514350 w 533400"/>
                <a:gd name="connsiteY25" fmla="*/ 228515 h 314324"/>
                <a:gd name="connsiteX26" fmla="*/ 447675 w 533400"/>
                <a:gd name="connsiteY26" fmla="*/ 295256 h 314324"/>
                <a:gd name="connsiteX27" fmla="*/ 228600 w 533400"/>
                <a:gd name="connsiteY27" fmla="*/ 295256 h 314324"/>
                <a:gd name="connsiteX28" fmla="*/ 228600 w 533400"/>
                <a:gd name="connsiteY28" fmla="*/ 314325 h 314324"/>
                <a:gd name="connsiteX29" fmla="*/ 447694 w 533400"/>
                <a:gd name="connsiteY29" fmla="*/ 314325 h 314324"/>
                <a:gd name="connsiteX30" fmla="*/ 533400 w 533400"/>
                <a:gd name="connsiteY30" fmla="*/ 228515 h 314324"/>
                <a:gd name="connsiteX31" fmla="*/ 456924 w 533400"/>
                <a:gd name="connsiteY31" fmla="*/ 134906 h 314324"/>
                <a:gd name="connsiteX32" fmla="*/ 456924 w 533400"/>
                <a:gd name="connsiteY32" fmla="*/ 134906 h 314324"/>
                <a:gd name="connsiteX33" fmla="*/ 180975 w 533400"/>
                <a:gd name="connsiteY33" fmla="*/ 276188 h 314324"/>
                <a:gd name="connsiteX34" fmla="*/ 314325 w 533400"/>
                <a:gd name="connsiteY34" fmla="*/ 276188 h 314324"/>
                <a:gd name="connsiteX35" fmla="*/ 314325 w 533400"/>
                <a:gd name="connsiteY35" fmla="*/ 257119 h 314324"/>
                <a:gd name="connsiteX36" fmla="*/ 180975 w 533400"/>
                <a:gd name="connsiteY36" fmla="*/ 257119 h 314324"/>
                <a:gd name="connsiteX37" fmla="*/ 180975 w 533400"/>
                <a:gd name="connsiteY37" fmla="*/ 276188 h 314324"/>
                <a:gd name="connsiteX38" fmla="*/ 142875 w 533400"/>
                <a:gd name="connsiteY38" fmla="*/ 314325 h 314324"/>
                <a:gd name="connsiteX39" fmla="*/ 200025 w 533400"/>
                <a:gd name="connsiteY39" fmla="*/ 314325 h 314324"/>
                <a:gd name="connsiteX40" fmla="*/ 200025 w 533400"/>
                <a:gd name="connsiteY40" fmla="*/ 295256 h 314324"/>
                <a:gd name="connsiteX41" fmla="*/ 142875 w 533400"/>
                <a:gd name="connsiteY41" fmla="*/ 295256 h 314324"/>
                <a:gd name="connsiteX42" fmla="*/ 142875 w 533400"/>
                <a:gd name="connsiteY42" fmla="*/ 314325 h 314324"/>
                <a:gd name="connsiteX43" fmla="*/ 0 w 533400"/>
                <a:gd name="connsiteY43" fmla="*/ 314325 h 314324"/>
                <a:gd name="connsiteX44" fmla="*/ 28575 w 533400"/>
                <a:gd name="connsiteY44" fmla="*/ 314325 h 314324"/>
                <a:gd name="connsiteX45" fmla="*/ 28575 w 533400"/>
                <a:gd name="connsiteY45" fmla="*/ 295256 h 314324"/>
                <a:gd name="connsiteX46" fmla="*/ 0 w 533400"/>
                <a:gd name="connsiteY46" fmla="*/ 295256 h 314324"/>
                <a:gd name="connsiteX47" fmla="*/ 0 w 533400"/>
                <a:gd name="connsiteY47" fmla="*/ 314325 h 314324"/>
                <a:gd name="connsiteX48" fmla="*/ 28575 w 533400"/>
                <a:gd name="connsiteY48" fmla="*/ 238050 h 314324"/>
                <a:gd name="connsiteX49" fmla="*/ 114300 w 533400"/>
                <a:gd name="connsiteY49" fmla="*/ 238050 h 314324"/>
                <a:gd name="connsiteX50" fmla="*/ 114300 w 533400"/>
                <a:gd name="connsiteY50" fmla="*/ 218981 h 314324"/>
                <a:gd name="connsiteX51" fmla="*/ 28575 w 533400"/>
                <a:gd name="connsiteY51" fmla="*/ 218981 h 314324"/>
                <a:gd name="connsiteX52" fmla="*/ 28575 w 533400"/>
                <a:gd name="connsiteY52" fmla="*/ 238050 h 314324"/>
                <a:gd name="connsiteX53" fmla="*/ 9525 w 533400"/>
                <a:gd name="connsiteY53" fmla="*/ 276188 h 314324"/>
                <a:gd name="connsiteX54" fmla="*/ 104775 w 533400"/>
                <a:gd name="connsiteY54" fmla="*/ 276188 h 314324"/>
                <a:gd name="connsiteX55" fmla="*/ 104775 w 533400"/>
                <a:gd name="connsiteY55" fmla="*/ 257119 h 314324"/>
                <a:gd name="connsiteX56" fmla="*/ 9525 w 533400"/>
                <a:gd name="connsiteY56" fmla="*/ 257119 h 314324"/>
                <a:gd name="connsiteX57" fmla="*/ 9525 w 533400"/>
                <a:gd name="connsiteY57" fmla="*/ 276188 h 314324"/>
                <a:gd name="connsiteX58" fmla="*/ 142875 w 533400"/>
                <a:gd name="connsiteY58" fmla="*/ 238050 h 314324"/>
                <a:gd name="connsiteX59" fmla="*/ 209550 w 533400"/>
                <a:gd name="connsiteY59" fmla="*/ 238050 h 314324"/>
                <a:gd name="connsiteX60" fmla="*/ 209550 w 533400"/>
                <a:gd name="connsiteY60" fmla="*/ 218981 h 314324"/>
                <a:gd name="connsiteX61" fmla="*/ 142875 w 533400"/>
                <a:gd name="connsiteY61" fmla="*/ 218981 h 314324"/>
                <a:gd name="connsiteX62" fmla="*/ 142875 w 533400"/>
                <a:gd name="connsiteY62" fmla="*/ 238050 h 314324"/>
                <a:gd name="connsiteX63" fmla="*/ 47625 w 533400"/>
                <a:gd name="connsiteY63" fmla="*/ 314325 h 314324"/>
                <a:gd name="connsiteX64" fmla="*/ 123825 w 533400"/>
                <a:gd name="connsiteY64" fmla="*/ 314325 h 314324"/>
                <a:gd name="connsiteX65" fmla="*/ 123825 w 533400"/>
                <a:gd name="connsiteY65" fmla="*/ 295256 h 314324"/>
                <a:gd name="connsiteX66" fmla="*/ 47625 w 533400"/>
                <a:gd name="connsiteY66" fmla="*/ 295256 h 314324"/>
                <a:gd name="connsiteX67" fmla="*/ 47625 w 533400"/>
                <a:gd name="connsiteY67" fmla="*/ 314325 h 31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33400" h="314324">
                  <a:moveTo>
                    <a:pt x="123825" y="276188"/>
                  </a:moveTo>
                  <a:lnTo>
                    <a:pt x="161925" y="276188"/>
                  </a:lnTo>
                  <a:lnTo>
                    <a:pt x="161925" y="257119"/>
                  </a:lnTo>
                  <a:lnTo>
                    <a:pt x="123825" y="257119"/>
                  </a:lnTo>
                  <a:lnTo>
                    <a:pt x="123825" y="276188"/>
                  </a:lnTo>
                  <a:close/>
                  <a:moveTo>
                    <a:pt x="456924" y="134906"/>
                  </a:moveTo>
                  <a:cubicBezTo>
                    <a:pt x="454781" y="105979"/>
                    <a:pt x="440636" y="84679"/>
                    <a:pt x="418167" y="77156"/>
                  </a:cubicBezTo>
                  <a:cubicBezTo>
                    <a:pt x="400079" y="71121"/>
                    <a:pt x="380152" y="75384"/>
                    <a:pt x="364979" y="87749"/>
                  </a:cubicBezTo>
                  <a:cubicBezTo>
                    <a:pt x="355778" y="69606"/>
                    <a:pt x="341948" y="51833"/>
                    <a:pt x="330537" y="40574"/>
                  </a:cubicBezTo>
                  <a:cubicBezTo>
                    <a:pt x="289617" y="186"/>
                    <a:pt x="244488" y="-10112"/>
                    <a:pt x="196367" y="9958"/>
                  </a:cubicBezTo>
                  <a:cubicBezTo>
                    <a:pt x="153410" y="27835"/>
                    <a:pt x="114300" y="86557"/>
                    <a:pt x="114300" y="133171"/>
                  </a:cubicBezTo>
                  <a:lnTo>
                    <a:pt x="114300" y="134983"/>
                  </a:lnTo>
                  <a:cubicBezTo>
                    <a:pt x="88516" y="143697"/>
                    <a:pt x="67713" y="162633"/>
                    <a:pt x="57855" y="186774"/>
                  </a:cubicBezTo>
                  <a:lnTo>
                    <a:pt x="75495" y="193981"/>
                  </a:lnTo>
                  <a:cubicBezTo>
                    <a:pt x="88059" y="163215"/>
                    <a:pt x="117462" y="153566"/>
                    <a:pt x="126178" y="151344"/>
                  </a:cubicBezTo>
                  <a:cubicBezTo>
                    <a:pt x="130397" y="150266"/>
                    <a:pt x="133350" y="146462"/>
                    <a:pt x="133350" y="142105"/>
                  </a:cubicBezTo>
                  <a:lnTo>
                    <a:pt x="133350" y="133171"/>
                  </a:lnTo>
                  <a:cubicBezTo>
                    <a:pt x="133350" y="94643"/>
                    <a:pt x="168183" y="42337"/>
                    <a:pt x="203692" y="27559"/>
                  </a:cubicBezTo>
                  <a:cubicBezTo>
                    <a:pt x="244602" y="10501"/>
                    <a:pt x="281730" y="19159"/>
                    <a:pt x="317163" y="54151"/>
                  </a:cubicBezTo>
                  <a:cubicBezTo>
                    <a:pt x="332232" y="69014"/>
                    <a:pt x="346967" y="91068"/>
                    <a:pt x="352997" y="107800"/>
                  </a:cubicBezTo>
                  <a:cubicBezTo>
                    <a:pt x="354178" y="111100"/>
                    <a:pt x="357073" y="113473"/>
                    <a:pt x="360540" y="113998"/>
                  </a:cubicBezTo>
                  <a:cubicBezTo>
                    <a:pt x="363969" y="114522"/>
                    <a:pt x="367446" y="113102"/>
                    <a:pt x="369560" y="110299"/>
                  </a:cubicBezTo>
                  <a:cubicBezTo>
                    <a:pt x="380086" y="96302"/>
                    <a:pt x="397154" y="90238"/>
                    <a:pt x="412137" y="95243"/>
                  </a:cubicBezTo>
                  <a:cubicBezTo>
                    <a:pt x="428663" y="100783"/>
                    <a:pt x="438150" y="118079"/>
                    <a:pt x="438150" y="142705"/>
                  </a:cubicBezTo>
                  <a:cubicBezTo>
                    <a:pt x="438150" y="147368"/>
                    <a:pt x="441522" y="151344"/>
                    <a:pt x="446113" y="152107"/>
                  </a:cubicBezTo>
                  <a:cubicBezTo>
                    <a:pt x="453095" y="153270"/>
                    <a:pt x="514350" y="165274"/>
                    <a:pt x="514350" y="228515"/>
                  </a:cubicBezTo>
                  <a:cubicBezTo>
                    <a:pt x="514350" y="294017"/>
                    <a:pt x="450352" y="295237"/>
                    <a:pt x="447675" y="295256"/>
                  </a:cubicBezTo>
                  <a:lnTo>
                    <a:pt x="228600" y="295256"/>
                  </a:lnTo>
                  <a:lnTo>
                    <a:pt x="228600" y="314325"/>
                  </a:lnTo>
                  <a:lnTo>
                    <a:pt x="447694" y="314325"/>
                  </a:lnTo>
                  <a:cubicBezTo>
                    <a:pt x="477336" y="314268"/>
                    <a:pt x="533400" y="296267"/>
                    <a:pt x="533400" y="228515"/>
                  </a:cubicBezTo>
                  <a:cubicBezTo>
                    <a:pt x="533400" y="169393"/>
                    <a:pt x="488432" y="142772"/>
                    <a:pt x="456924" y="134906"/>
                  </a:cubicBezTo>
                  <a:lnTo>
                    <a:pt x="456924" y="134906"/>
                  </a:lnTo>
                  <a:close/>
                  <a:moveTo>
                    <a:pt x="180975" y="276188"/>
                  </a:moveTo>
                  <a:lnTo>
                    <a:pt x="314325" y="276188"/>
                  </a:lnTo>
                  <a:lnTo>
                    <a:pt x="314325" y="257119"/>
                  </a:lnTo>
                  <a:lnTo>
                    <a:pt x="180975" y="257119"/>
                  </a:lnTo>
                  <a:lnTo>
                    <a:pt x="180975" y="276188"/>
                  </a:lnTo>
                  <a:close/>
                  <a:moveTo>
                    <a:pt x="142875" y="314325"/>
                  </a:moveTo>
                  <a:lnTo>
                    <a:pt x="200025" y="314325"/>
                  </a:lnTo>
                  <a:lnTo>
                    <a:pt x="200025" y="295256"/>
                  </a:lnTo>
                  <a:lnTo>
                    <a:pt x="142875" y="295256"/>
                  </a:lnTo>
                  <a:lnTo>
                    <a:pt x="142875" y="314325"/>
                  </a:lnTo>
                  <a:close/>
                  <a:moveTo>
                    <a:pt x="0" y="314325"/>
                  </a:moveTo>
                  <a:lnTo>
                    <a:pt x="28575" y="314325"/>
                  </a:lnTo>
                  <a:lnTo>
                    <a:pt x="28575" y="295256"/>
                  </a:lnTo>
                  <a:lnTo>
                    <a:pt x="0" y="295256"/>
                  </a:lnTo>
                  <a:lnTo>
                    <a:pt x="0" y="314325"/>
                  </a:lnTo>
                  <a:close/>
                  <a:moveTo>
                    <a:pt x="28575" y="238050"/>
                  </a:moveTo>
                  <a:lnTo>
                    <a:pt x="114300" y="238050"/>
                  </a:lnTo>
                  <a:lnTo>
                    <a:pt x="114300" y="218981"/>
                  </a:lnTo>
                  <a:lnTo>
                    <a:pt x="28575" y="218981"/>
                  </a:lnTo>
                  <a:lnTo>
                    <a:pt x="28575" y="238050"/>
                  </a:lnTo>
                  <a:close/>
                  <a:moveTo>
                    <a:pt x="9525" y="276188"/>
                  </a:moveTo>
                  <a:lnTo>
                    <a:pt x="104775" y="276188"/>
                  </a:lnTo>
                  <a:lnTo>
                    <a:pt x="104775" y="257119"/>
                  </a:lnTo>
                  <a:lnTo>
                    <a:pt x="9525" y="257119"/>
                  </a:lnTo>
                  <a:lnTo>
                    <a:pt x="9525" y="276188"/>
                  </a:lnTo>
                  <a:close/>
                  <a:moveTo>
                    <a:pt x="142875" y="238050"/>
                  </a:moveTo>
                  <a:lnTo>
                    <a:pt x="209550" y="238050"/>
                  </a:lnTo>
                  <a:lnTo>
                    <a:pt x="209550" y="218981"/>
                  </a:lnTo>
                  <a:lnTo>
                    <a:pt x="142875" y="218981"/>
                  </a:lnTo>
                  <a:lnTo>
                    <a:pt x="142875" y="238050"/>
                  </a:lnTo>
                  <a:close/>
                  <a:moveTo>
                    <a:pt x="47625" y="314325"/>
                  </a:moveTo>
                  <a:lnTo>
                    <a:pt x="123825" y="314325"/>
                  </a:lnTo>
                  <a:lnTo>
                    <a:pt x="123825" y="295256"/>
                  </a:lnTo>
                  <a:lnTo>
                    <a:pt x="47625" y="295256"/>
                  </a:lnTo>
                  <a:lnTo>
                    <a:pt x="47625" y="3143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B0FF34F7-D711-10E3-C00F-266DA0B7D6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1530" y="1002508"/>
            <a:ext cx="4391025" cy="20859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0BE3ABD-DE8D-F617-6CB1-0555912DD2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1530" y="3240472"/>
            <a:ext cx="5187983" cy="33455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AB6639D-D844-0BDC-1FB7-B63615A5207F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026" name="Picture 2" descr="AWS] S3란 무엇인가. AWS 뿌시기 2탄은 람다 배포 패키징 포스팅에서 잠깐 언급된… | by seoyeon hwang |  Medium">
            <a:extLst>
              <a:ext uri="{FF2B5EF4-FFF2-40B4-BE49-F238E27FC236}">
                <a16:creationId xmlns:a16="http://schemas.microsoft.com/office/drawing/2014/main" id="{A9B82634-8BDA-A75F-C33C-FF84EBBE1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785" y="1512845"/>
            <a:ext cx="1516113" cy="151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02FD3BE-F66E-1FA5-C924-6F163E1F8938}"/>
              </a:ext>
            </a:extLst>
          </p:cNvPr>
          <p:cNvCxnSpPr/>
          <p:nvPr/>
        </p:nvCxnSpPr>
        <p:spPr>
          <a:xfrm>
            <a:off x="1530626" y="2045495"/>
            <a:ext cx="9144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2765347-4E77-BF44-DECF-7A23332B7133}"/>
              </a:ext>
            </a:extLst>
          </p:cNvPr>
          <p:cNvCxnSpPr/>
          <p:nvPr/>
        </p:nvCxnSpPr>
        <p:spPr>
          <a:xfrm flipH="1">
            <a:off x="1480930" y="2458190"/>
            <a:ext cx="94421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3361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11632" y="856691"/>
            <a:ext cx="121468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8" name="Graphic 23" descr="AWS CloudTrail service icon.">
            <a:extLst>
              <a:ext uri="{FF2B5EF4-FFF2-40B4-BE49-F238E27FC236}">
                <a16:creationId xmlns:a16="http://schemas.microsoft.com/office/drawing/2014/main" id="{B7C20C0C-B870-D2B9-20AB-C492AE7DEFBB}"/>
              </a:ext>
            </a:extLst>
          </p:cNvPr>
          <p:cNvGrpSpPr/>
          <p:nvPr/>
        </p:nvGrpSpPr>
        <p:grpSpPr>
          <a:xfrm>
            <a:off x="375376" y="1863803"/>
            <a:ext cx="970812" cy="933450"/>
            <a:chOff x="1071160" y="2159202"/>
            <a:chExt cx="762000" cy="762000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95C339E4-91B1-185B-236F-37C34984B2B6}"/>
                </a:ext>
              </a:extLst>
            </p:cNvPr>
            <p:cNvSpPr/>
            <p:nvPr/>
          </p:nvSpPr>
          <p:spPr>
            <a:xfrm>
              <a:off x="1071160" y="2159202"/>
              <a:ext cx="762000" cy="762000"/>
            </a:xfrm>
            <a:custGeom>
              <a:avLst/>
              <a:gdLst>
                <a:gd name="connsiteX0" fmla="*/ 0 w 762000"/>
                <a:gd name="connsiteY0" fmla="*/ 0 h 762000"/>
                <a:gd name="connsiteX1" fmla="*/ 762000 w 762000"/>
                <a:gd name="connsiteY1" fmla="*/ 0 h 762000"/>
                <a:gd name="connsiteX2" fmla="*/ 762000 w 762000"/>
                <a:gd name="connsiteY2" fmla="*/ 762000 h 762000"/>
                <a:gd name="connsiteX3" fmla="*/ 0 w 762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762000">
                  <a:moveTo>
                    <a:pt x="0" y="0"/>
                  </a:moveTo>
                  <a:lnTo>
                    <a:pt x="762000" y="0"/>
                  </a:lnTo>
                  <a:lnTo>
                    <a:pt x="7620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7157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08EC13C-7C65-35BF-842C-45519136DEBF}"/>
                </a:ext>
              </a:extLst>
            </p:cNvPr>
            <p:cNvSpPr/>
            <p:nvPr/>
          </p:nvSpPr>
          <p:spPr>
            <a:xfrm>
              <a:off x="1185460" y="2387802"/>
              <a:ext cx="533400" cy="314324"/>
            </a:xfrm>
            <a:custGeom>
              <a:avLst/>
              <a:gdLst>
                <a:gd name="connsiteX0" fmla="*/ 123825 w 533400"/>
                <a:gd name="connsiteY0" fmla="*/ 276188 h 314324"/>
                <a:gd name="connsiteX1" fmla="*/ 161925 w 533400"/>
                <a:gd name="connsiteY1" fmla="*/ 276188 h 314324"/>
                <a:gd name="connsiteX2" fmla="*/ 161925 w 533400"/>
                <a:gd name="connsiteY2" fmla="*/ 257119 h 314324"/>
                <a:gd name="connsiteX3" fmla="*/ 123825 w 533400"/>
                <a:gd name="connsiteY3" fmla="*/ 257119 h 314324"/>
                <a:gd name="connsiteX4" fmla="*/ 123825 w 533400"/>
                <a:gd name="connsiteY4" fmla="*/ 276188 h 314324"/>
                <a:gd name="connsiteX5" fmla="*/ 456924 w 533400"/>
                <a:gd name="connsiteY5" fmla="*/ 134906 h 314324"/>
                <a:gd name="connsiteX6" fmla="*/ 418167 w 533400"/>
                <a:gd name="connsiteY6" fmla="*/ 77156 h 314324"/>
                <a:gd name="connsiteX7" fmla="*/ 364979 w 533400"/>
                <a:gd name="connsiteY7" fmla="*/ 87749 h 314324"/>
                <a:gd name="connsiteX8" fmla="*/ 330537 w 533400"/>
                <a:gd name="connsiteY8" fmla="*/ 40574 h 314324"/>
                <a:gd name="connsiteX9" fmla="*/ 196367 w 533400"/>
                <a:gd name="connsiteY9" fmla="*/ 9958 h 314324"/>
                <a:gd name="connsiteX10" fmla="*/ 114300 w 533400"/>
                <a:gd name="connsiteY10" fmla="*/ 133171 h 314324"/>
                <a:gd name="connsiteX11" fmla="*/ 114300 w 533400"/>
                <a:gd name="connsiteY11" fmla="*/ 134983 h 314324"/>
                <a:gd name="connsiteX12" fmla="*/ 57855 w 533400"/>
                <a:gd name="connsiteY12" fmla="*/ 186774 h 314324"/>
                <a:gd name="connsiteX13" fmla="*/ 75495 w 533400"/>
                <a:gd name="connsiteY13" fmla="*/ 193981 h 314324"/>
                <a:gd name="connsiteX14" fmla="*/ 126178 w 533400"/>
                <a:gd name="connsiteY14" fmla="*/ 151344 h 314324"/>
                <a:gd name="connsiteX15" fmla="*/ 133350 w 533400"/>
                <a:gd name="connsiteY15" fmla="*/ 142105 h 314324"/>
                <a:gd name="connsiteX16" fmla="*/ 133350 w 533400"/>
                <a:gd name="connsiteY16" fmla="*/ 133171 h 314324"/>
                <a:gd name="connsiteX17" fmla="*/ 203692 w 533400"/>
                <a:gd name="connsiteY17" fmla="*/ 27559 h 314324"/>
                <a:gd name="connsiteX18" fmla="*/ 317163 w 533400"/>
                <a:gd name="connsiteY18" fmla="*/ 54151 h 314324"/>
                <a:gd name="connsiteX19" fmla="*/ 352997 w 533400"/>
                <a:gd name="connsiteY19" fmla="*/ 107800 h 314324"/>
                <a:gd name="connsiteX20" fmla="*/ 360540 w 533400"/>
                <a:gd name="connsiteY20" fmla="*/ 113998 h 314324"/>
                <a:gd name="connsiteX21" fmla="*/ 369560 w 533400"/>
                <a:gd name="connsiteY21" fmla="*/ 110299 h 314324"/>
                <a:gd name="connsiteX22" fmla="*/ 412137 w 533400"/>
                <a:gd name="connsiteY22" fmla="*/ 95243 h 314324"/>
                <a:gd name="connsiteX23" fmla="*/ 438150 w 533400"/>
                <a:gd name="connsiteY23" fmla="*/ 142705 h 314324"/>
                <a:gd name="connsiteX24" fmla="*/ 446113 w 533400"/>
                <a:gd name="connsiteY24" fmla="*/ 152107 h 314324"/>
                <a:gd name="connsiteX25" fmla="*/ 514350 w 533400"/>
                <a:gd name="connsiteY25" fmla="*/ 228515 h 314324"/>
                <a:gd name="connsiteX26" fmla="*/ 447675 w 533400"/>
                <a:gd name="connsiteY26" fmla="*/ 295256 h 314324"/>
                <a:gd name="connsiteX27" fmla="*/ 228600 w 533400"/>
                <a:gd name="connsiteY27" fmla="*/ 295256 h 314324"/>
                <a:gd name="connsiteX28" fmla="*/ 228600 w 533400"/>
                <a:gd name="connsiteY28" fmla="*/ 314325 h 314324"/>
                <a:gd name="connsiteX29" fmla="*/ 447694 w 533400"/>
                <a:gd name="connsiteY29" fmla="*/ 314325 h 314324"/>
                <a:gd name="connsiteX30" fmla="*/ 533400 w 533400"/>
                <a:gd name="connsiteY30" fmla="*/ 228515 h 314324"/>
                <a:gd name="connsiteX31" fmla="*/ 456924 w 533400"/>
                <a:gd name="connsiteY31" fmla="*/ 134906 h 314324"/>
                <a:gd name="connsiteX32" fmla="*/ 456924 w 533400"/>
                <a:gd name="connsiteY32" fmla="*/ 134906 h 314324"/>
                <a:gd name="connsiteX33" fmla="*/ 180975 w 533400"/>
                <a:gd name="connsiteY33" fmla="*/ 276188 h 314324"/>
                <a:gd name="connsiteX34" fmla="*/ 314325 w 533400"/>
                <a:gd name="connsiteY34" fmla="*/ 276188 h 314324"/>
                <a:gd name="connsiteX35" fmla="*/ 314325 w 533400"/>
                <a:gd name="connsiteY35" fmla="*/ 257119 h 314324"/>
                <a:gd name="connsiteX36" fmla="*/ 180975 w 533400"/>
                <a:gd name="connsiteY36" fmla="*/ 257119 h 314324"/>
                <a:gd name="connsiteX37" fmla="*/ 180975 w 533400"/>
                <a:gd name="connsiteY37" fmla="*/ 276188 h 314324"/>
                <a:gd name="connsiteX38" fmla="*/ 142875 w 533400"/>
                <a:gd name="connsiteY38" fmla="*/ 314325 h 314324"/>
                <a:gd name="connsiteX39" fmla="*/ 200025 w 533400"/>
                <a:gd name="connsiteY39" fmla="*/ 314325 h 314324"/>
                <a:gd name="connsiteX40" fmla="*/ 200025 w 533400"/>
                <a:gd name="connsiteY40" fmla="*/ 295256 h 314324"/>
                <a:gd name="connsiteX41" fmla="*/ 142875 w 533400"/>
                <a:gd name="connsiteY41" fmla="*/ 295256 h 314324"/>
                <a:gd name="connsiteX42" fmla="*/ 142875 w 533400"/>
                <a:gd name="connsiteY42" fmla="*/ 314325 h 314324"/>
                <a:gd name="connsiteX43" fmla="*/ 0 w 533400"/>
                <a:gd name="connsiteY43" fmla="*/ 314325 h 314324"/>
                <a:gd name="connsiteX44" fmla="*/ 28575 w 533400"/>
                <a:gd name="connsiteY44" fmla="*/ 314325 h 314324"/>
                <a:gd name="connsiteX45" fmla="*/ 28575 w 533400"/>
                <a:gd name="connsiteY45" fmla="*/ 295256 h 314324"/>
                <a:gd name="connsiteX46" fmla="*/ 0 w 533400"/>
                <a:gd name="connsiteY46" fmla="*/ 295256 h 314324"/>
                <a:gd name="connsiteX47" fmla="*/ 0 w 533400"/>
                <a:gd name="connsiteY47" fmla="*/ 314325 h 314324"/>
                <a:gd name="connsiteX48" fmla="*/ 28575 w 533400"/>
                <a:gd name="connsiteY48" fmla="*/ 238050 h 314324"/>
                <a:gd name="connsiteX49" fmla="*/ 114300 w 533400"/>
                <a:gd name="connsiteY49" fmla="*/ 238050 h 314324"/>
                <a:gd name="connsiteX50" fmla="*/ 114300 w 533400"/>
                <a:gd name="connsiteY50" fmla="*/ 218981 h 314324"/>
                <a:gd name="connsiteX51" fmla="*/ 28575 w 533400"/>
                <a:gd name="connsiteY51" fmla="*/ 218981 h 314324"/>
                <a:gd name="connsiteX52" fmla="*/ 28575 w 533400"/>
                <a:gd name="connsiteY52" fmla="*/ 238050 h 314324"/>
                <a:gd name="connsiteX53" fmla="*/ 9525 w 533400"/>
                <a:gd name="connsiteY53" fmla="*/ 276188 h 314324"/>
                <a:gd name="connsiteX54" fmla="*/ 104775 w 533400"/>
                <a:gd name="connsiteY54" fmla="*/ 276188 h 314324"/>
                <a:gd name="connsiteX55" fmla="*/ 104775 w 533400"/>
                <a:gd name="connsiteY55" fmla="*/ 257119 h 314324"/>
                <a:gd name="connsiteX56" fmla="*/ 9525 w 533400"/>
                <a:gd name="connsiteY56" fmla="*/ 257119 h 314324"/>
                <a:gd name="connsiteX57" fmla="*/ 9525 w 533400"/>
                <a:gd name="connsiteY57" fmla="*/ 276188 h 314324"/>
                <a:gd name="connsiteX58" fmla="*/ 142875 w 533400"/>
                <a:gd name="connsiteY58" fmla="*/ 238050 h 314324"/>
                <a:gd name="connsiteX59" fmla="*/ 209550 w 533400"/>
                <a:gd name="connsiteY59" fmla="*/ 238050 h 314324"/>
                <a:gd name="connsiteX60" fmla="*/ 209550 w 533400"/>
                <a:gd name="connsiteY60" fmla="*/ 218981 h 314324"/>
                <a:gd name="connsiteX61" fmla="*/ 142875 w 533400"/>
                <a:gd name="connsiteY61" fmla="*/ 218981 h 314324"/>
                <a:gd name="connsiteX62" fmla="*/ 142875 w 533400"/>
                <a:gd name="connsiteY62" fmla="*/ 238050 h 314324"/>
                <a:gd name="connsiteX63" fmla="*/ 47625 w 533400"/>
                <a:gd name="connsiteY63" fmla="*/ 314325 h 314324"/>
                <a:gd name="connsiteX64" fmla="*/ 123825 w 533400"/>
                <a:gd name="connsiteY64" fmla="*/ 314325 h 314324"/>
                <a:gd name="connsiteX65" fmla="*/ 123825 w 533400"/>
                <a:gd name="connsiteY65" fmla="*/ 295256 h 314324"/>
                <a:gd name="connsiteX66" fmla="*/ 47625 w 533400"/>
                <a:gd name="connsiteY66" fmla="*/ 295256 h 314324"/>
                <a:gd name="connsiteX67" fmla="*/ 47625 w 533400"/>
                <a:gd name="connsiteY67" fmla="*/ 314325 h 31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33400" h="314324">
                  <a:moveTo>
                    <a:pt x="123825" y="276188"/>
                  </a:moveTo>
                  <a:lnTo>
                    <a:pt x="161925" y="276188"/>
                  </a:lnTo>
                  <a:lnTo>
                    <a:pt x="161925" y="257119"/>
                  </a:lnTo>
                  <a:lnTo>
                    <a:pt x="123825" y="257119"/>
                  </a:lnTo>
                  <a:lnTo>
                    <a:pt x="123825" y="276188"/>
                  </a:lnTo>
                  <a:close/>
                  <a:moveTo>
                    <a:pt x="456924" y="134906"/>
                  </a:moveTo>
                  <a:cubicBezTo>
                    <a:pt x="454781" y="105979"/>
                    <a:pt x="440636" y="84679"/>
                    <a:pt x="418167" y="77156"/>
                  </a:cubicBezTo>
                  <a:cubicBezTo>
                    <a:pt x="400079" y="71121"/>
                    <a:pt x="380152" y="75384"/>
                    <a:pt x="364979" y="87749"/>
                  </a:cubicBezTo>
                  <a:cubicBezTo>
                    <a:pt x="355778" y="69606"/>
                    <a:pt x="341948" y="51833"/>
                    <a:pt x="330537" y="40574"/>
                  </a:cubicBezTo>
                  <a:cubicBezTo>
                    <a:pt x="289617" y="186"/>
                    <a:pt x="244488" y="-10112"/>
                    <a:pt x="196367" y="9958"/>
                  </a:cubicBezTo>
                  <a:cubicBezTo>
                    <a:pt x="153410" y="27835"/>
                    <a:pt x="114300" y="86557"/>
                    <a:pt x="114300" y="133171"/>
                  </a:cubicBezTo>
                  <a:lnTo>
                    <a:pt x="114300" y="134983"/>
                  </a:lnTo>
                  <a:cubicBezTo>
                    <a:pt x="88516" y="143697"/>
                    <a:pt x="67713" y="162633"/>
                    <a:pt x="57855" y="186774"/>
                  </a:cubicBezTo>
                  <a:lnTo>
                    <a:pt x="75495" y="193981"/>
                  </a:lnTo>
                  <a:cubicBezTo>
                    <a:pt x="88059" y="163215"/>
                    <a:pt x="117462" y="153566"/>
                    <a:pt x="126178" y="151344"/>
                  </a:cubicBezTo>
                  <a:cubicBezTo>
                    <a:pt x="130397" y="150266"/>
                    <a:pt x="133350" y="146462"/>
                    <a:pt x="133350" y="142105"/>
                  </a:cubicBezTo>
                  <a:lnTo>
                    <a:pt x="133350" y="133171"/>
                  </a:lnTo>
                  <a:cubicBezTo>
                    <a:pt x="133350" y="94643"/>
                    <a:pt x="168183" y="42337"/>
                    <a:pt x="203692" y="27559"/>
                  </a:cubicBezTo>
                  <a:cubicBezTo>
                    <a:pt x="244602" y="10501"/>
                    <a:pt x="281730" y="19159"/>
                    <a:pt x="317163" y="54151"/>
                  </a:cubicBezTo>
                  <a:cubicBezTo>
                    <a:pt x="332232" y="69014"/>
                    <a:pt x="346967" y="91068"/>
                    <a:pt x="352997" y="107800"/>
                  </a:cubicBezTo>
                  <a:cubicBezTo>
                    <a:pt x="354178" y="111100"/>
                    <a:pt x="357073" y="113473"/>
                    <a:pt x="360540" y="113998"/>
                  </a:cubicBezTo>
                  <a:cubicBezTo>
                    <a:pt x="363969" y="114522"/>
                    <a:pt x="367446" y="113102"/>
                    <a:pt x="369560" y="110299"/>
                  </a:cubicBezTo>
                  <a:cubicBezTo>
                    <a:pt x="380086" y="96302"/>
                    <a:pt x="397154" y="90238"/>
                    <a:pt x="412137" y="95243"/>
                  </a:cubicBezTo>
                  <a:cubicBezTo>
                    <a:pt x="428663" y="100783"/>
                    <a:pt x="438150" y="118079"/>
                    <a:pt x="438150" y="142705"/>
                  </a:cubicBezTo>
                  <a:cubicBezTo>
                    <a:pt x="438150" y="147368"/>
                    <a:pt x="441522" y="151344"/>
                    <a:pt x="446113" y="152107"/>
                  </a:cubicBezTo>
                  <a:cubicBezTo>
                    <a:pt x="453095" y="153270"/>
                    <a:pt x="514350" y="165274"/>
                    <a:pt x="514350" y="228515"/>
                  </a:cubicBezTo>
                  <a:cubicBezTo>
                    <a:pt x="514350" y="294017"/>
                    <a:pt x="450352" y="295237"/>
                    <a:pt x="447675" y="295256"/>
                  </a:cubicBezTo>
                  <a:lnTo>
                    <a:pt x="228600" y="295256"/>
                  </a:lnTo>
                  <a:lnTo>
                    <a:pt x="228600" y="314325"/>
                  </a:lnTo>
                  <a:lnTo>
                    <a:pt x="447694" y="314325"/>
                  </a:lnTo>
                  <a:cubicBezTo>
                    <a:pt x="477336" y="314268"/>
                    <a:pt x="533400" y="296267"/>
                    <a:pt x="533400" y="228515"/>
                  </a:cubicBezTo>
                  <a:cubicBezTo>
                    <a:pt x="533400" y="169393"/>
                    <a:pt x="488432" y="142772"/>
                    <a:pt x="456924" y="134906"/>
                  </a:cubicBezTo>
                  <a:lnTo>
                    <a:pt x="456924" y="134906"/>
                  </a:lnTo>
                  <a:close/>
                  <a:moveTo>
                    <a:pt x="180975" y="276188"/>
                  </a:moveTo>
                  <a:lnTo>
                    <a:pt x="314325" y="276188"/>
                  </a:lnTo>
                  <a:lnTo>
                    <a:pt x="314325" y="257119"/>
                  </a:lnTo>
                  <a:lnTo>
                    <a:pt x="180975" y="257119"/>
                  </a:lnTo>
                  <a:lnTo>
                    <a:pt x="180975" y="276188"/>
                  </a:lnTo>
                  <a:close/>
                  <a:moveTo>
                    <a:pt x="142875" y="314325"/>
                  </a:moveTo>
                  <a:lnTo>
                    <a:pt x="200025" y="314325"/>
                  </a:lnTo>
                  <a:lnTo>
                    <a:pt x="200025" y="295256"/>
                  </a:lnTo>
                  <a:lnTo>
                    <a:pt x="142875" y="295256"/>
                  </a:lnTo>
                  <a:lnTo>
                    <a:pt x="142875" y="314325"/>
                  </a:lnTo>
                  <a:close/>
                  <a:moveTo>
                    <a:pt x="0" y="314325"/>
                  </a:moveTo>
                  <a:lnTo>
                    <a:pt x="28575" y="314325"/>
                  </a:lnTo>
                  <a:lnTo>
                    <a:pt x="28575" y="295256"/>
                  </a:lnTo>
                  <a:lnTo>
                    <a:pt x="0" y="295256"/>
                  </a:lnTo>
                  <a:lnTo>
                    <a:pt x="0" y="314325"/>
                  </a:lnTo>
                  <a:close/>
                  <a:moveTo>
                    <a:pt x="28575" y="238050"/>
                  </a:moveTo>
                  <a:lnTo>
                    <a:pt x="114300" y="238050"/>
                  </a:lnTo>
                  <a:lnTo>
                    <a:pt x="114300" y="218981"/>
                  </a:lnTo>
                  <a:lnTo>
                    <a:pt x="28575" y="218981"/>
                  </a:lnTo>
                  <a:lnTo>
                    <a:pt x="28575" y="238050"/>
                  </a:lnTo>
                  <a:close/>
                  <a:moveTo>
                    <a:pt x="9525" y="276188"/>
                  </a:moveTo>
                  <a:lnTo>
                    <a:pt x="104775" y="276188"/>
                  </a:lnTo>
                  <a:lnTo>
                    <a:pt x="104775" y="257119"/>
                  </a:lnTo>
                  <a:lnTo>
                    <a:pt x="9525" y="257119"/>
                  </a:lnTo>
                  <a:lnTo>
                    <a:pt x="9525" y="276188"/>
                  </a:lnTo>
                  <a:close/>
                  <a:moveTo>
                    <a:pt x="142875" y="238050"/>
                  </a:moveTo>
                  <a:lnTo>
                    <a:pt x="209550" y="238050"/>
                  </a:lnTo>
                  <a:lnTo>
                    <a:pt x="209550" y="218981"/>
                  </a:lnTo>
                  <a:lnTo>
                    <a:pt x="142875" y="218981"/>
                  </a:lnTo>
                  <a:lnTo>
                    <a:pt x="142875" y="238050"/>
                  </a:lnTo>
                  <a:close/>
                  <a:moveTo>
                    <a:pt x="47625" y="314325"/>
                  </a:moveTo>
                  <a:lnTo>
                    <a:pt x="123825" y="314325"/>
                  </a:lnTo>
                  <a:lnTo>
                    <a:pt x="123825" y="295256"/>
                  </a:lnTo>
                  <a:lnTo>
                    <a:pt x="47625" y="295256"/>
                  </a:lnTo>
                  <a:lnTo>
                    <a:pt x="47625" y="3143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8E5394DE-9055-51BD-546C-69A5F82B25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7285" y="1193715"/>
            <a:ext cx="6937011" cy="258301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A34D224-86B0-D195-4B41-DFD185668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819" y="5028515"/>
            <a:ext cx="5074256" cy="158683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6BD6171-9466-5359-475F-4B7F577690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8015" y="4198732"/>
            <a:ext cx="4733925" cy="4095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3E8DDE-A7EA-106A-694F-7280508A547D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61976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330678" y="693411"/>
            <a:ext cx="61241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Cloud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39993" y="5271640"/>
            <a:ext cx="3781661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가상 자원 모니터링</a:t>
            </a:r>
          </a:p>
        </p:txBody>
      </p:sp>
      <p:pic>
        <p:nvPicPr>
          <p:cNvPr id="16" name="Graphic 17" descr="Amazon CloudWatch service icon.">
            <a:extLst>
              <a:ext uri="{FF2B5EF4-FFF2-40B4-BE49-F238E27FC236}">
                <a16:creationId xmlns:a16="http://schemas.microsoft.com/office/drawing/2014/main" id="{9F04BF83-E903-983A-C0D3-81864939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853596" y="3201059"/>
            <a:ext cx="1632863" cy="163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137890" y="1775087"/>
            <a:ext cx="40358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Apple SD Gothic Neo"/>
              </a:rPr>
              <a:t>Watch</a:t>
            </a:r>
            <a:endParaRPr lang="ko-KR" altLang="en-US" sz="8800" dirty="0">
              <a:latin typeface="Apple SD Gothic Neo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4D7EFA-3232-C7EA-DB2C-A144536293A4}"/>
              </a:ext>
            </a:extLst>
          </p:cNvPr>
          <p:cNvSpPr txBox="1"/>
          <p:nvPr/>
        </p:nvSpPr>
        <p:spPr>
          <a:xfrm>
            <a:off x="4298942" y="1830932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CAD4"/>
                </a:solidFill>
              </a:rPr>
              <a:t>1</a:t>
            </a:r>
            <a:endParaRPr lang="ko-KR" altLang="en-US" sz="7200" b="1" dirty="0">
              <a:solidFill>
                <a:srgbClr val="FFCAD4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AF450D-D80B-12EB-F4F8-E4DBCCBECF98}"/>
              </a:ext>
            </a:extLst>
          </p:cNvPr>
          <p:cNvSpPr txBox="1"/>
          <p:nvPr/>
        </p:nvSpPr>
        <p:spPr>
          <a:xfrm>
            <a:off x="4704760" y="2204908"/>
            <a:ext cx="6359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SNS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와 함께 사용해 이상 발생시 경보 알람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4413E24-D05E-11BA-7FD0-FD2C72B5A88F}"/>
              </a:ext>
            </a:extLst>
          </p:cNvPr>
          <p:cNvSpPr txBox="1"/>
          <p:nvPr/>
        </p:nvSpPr>
        <p:spPr>
          <a:xfrm>
            <a:off x="4789695" y="3107645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CAD4"/>
                </a:solidFill>
              </a:rPr>
              <a:t>2</a:t>
            </a:r>
            <a:endParaRPr lang="ko-KR" altLang="en-US" sz="7200" b="1" dirty="0">
              <a:solidFill>
                <a:srgbClr val="FFCAD4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7076BB-4E84-2440-D551-1A94439CF9D1}"/>
              </a:ext>
            </a:extLst>
          </p:cNvPr>
          <p:cNvSpPr txBox="1"/>
          <p:nvPr/>
        </p:nvSpPr>
        <p:spPr>
          <a:xfrm>
            <a:off x="5250598" y="3481621"/>
            <a:ext cx="5944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설정한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CPU,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트래픽 점유율 이상 시 경보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E748A1-BA81-1E46-2DD4-B9210223A753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56362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22860" y="868680"/>
            <a:ext cx="87645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17" descr="Amazon CloudWatch service icon.">
            <a:extLst>
              <a:ext uri="{FF2B5EF4-FFF2-40B4-BE49-F238E27FC236}">
                <a16:creationId xmlns:a16="http://schemas.microsoft.com/office/drawing/2014/main" id="{9F04BF83-E903-983A-C0D3-81864939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205419" y="1488914"/>
            <a:ext cx="1101720" cy="110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149B76B-DFDA-4B7A-8D2A-C1C06C1DB1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4047" y="1012735"/>
            <a:ext cx="4697687" cy="410964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2338C58-D0CC-F924-E9C4-61E6640A62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92116" y="4251230"/>
            <a:ext cx="6429686" cy="216813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ECD12A2-FB9E-3859-FB58-D5A12D1D6B8E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19739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22860" y="868680"/>
            <a:ext cx="87645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17" descr="Amazon CloudWatch service icon.">
            <a:extLst>
              <a:ext uri="{FF2B5EF4-FFF2-40B4-BE49-F238E27FC236}">
                <a16:creationId xmlns:a16="http://schemas.microsoft.com/office/drawing/2014/main" id="{9F04BF83-E903-983A-C0D3-81864939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205419" y="1488914"/>
            <a:ext cx="1101720" cy="110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BC541BE-8BEE-A587-A877-EBCF1DBB19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5478" y="1103694"/>
            <a:ext cx="5374347" cy="346945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4B9E45A-3E2B-8204-3D72-F3DF488A6A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7546" y="3235420"/>
            <a:ext cx="6258825" cy="34814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F27B94-6AD4-63AE-1D0A-3DDF46978041}"/>
              </a:ext>
            </a:extLst>
          </p:cNvPr>
          <p:cNvSpPr txBox="1"/>
          <p:nvPr/>
        </p:nvSpPr>
        <p:spPr>
          <a:xfrm>
            <a:off x="6383093" y="2707227"/>
            <a:ext cx="425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+ AWS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SNS -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이상 경보 메일 알람</a:t>
            </a:r>
          </a:p>
        </p:txBody>
      </p:sp>
      <p:pic>
        <p:nvPicPr>
          <p:cNvPr id="40" name="Graphic 24" descr="Amazon Simple Notification Service (Amazon SNS) service icon.">
            <a:extLst>
              <a:ext uri="{FF2B5EF4-FFF2-40B4-BE49-F238E27FC236}">
                <a16:creationId xmlns:a16="http://schemas.microsoft.com/office/drawing/2014/main" id="{2820A907-9729-9007-5E3C-4B0B2C608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5511175" y="2330527"/>
            <a:ext cx="867184" cy="867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93E704F-7D5D-395A-3359-EFE89BFA7C11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32763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7E8EF1">
              <a:alpha val="9764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42565" y="739881"/>
            <a:ext cx="34794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Transit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38099" y="5065293"/>
            <a:ext cx="3515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중요 정보가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이동하는 곳은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암호화된 통신 수단 사용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87735" y="1775087"/>
            <a:ext cx="4035841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900" b="1" dirty="0">
                <a:solidFill>
                  <a:schemeClr val="bg1"/>
                </a:solidFill>
                <a:latin typeface="Apple SD Gothic Neo"/>
              </a:rPr>
              <a:t>Gateway</a:t>
            </a:r>
            <a:endParaRPr lang="ko-KR" altLang="en-US" sz="69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19" name="Graphic 7" descr="AWS Transit Gateway service icon.">
            <a:extLst>
              <a:ext uri="{FF2B5EF4-FFF2-40B4-BE49-F238E27FC236}">
                <a16:creationId xmlns:a16="http://schemas.microsoft.com/office/drawing/2014/main" id="{DF50EC78-B5DC-33BC-B91E-C48577235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750618" y="3020305"/>
            <a:ext cx="1729348" cy="1729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47C4C1A-7E88-1073-DA13-3064C84D10BC}"/>
              </a:ext>
            </a:extLst>
          </p:cNvPr>
          <p:cNvSpPr txBox="1"/>
          <p:nvPr/>
        </p:nvSpPr>
        <p:spPr>
          <a:xfrm>
            <a:off x="4254874" y="1830932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8191F1"/>
                </a:solidFill>
              </a:rPr>
              <a:t>1</a:t>
            </a:r>
            <a:endParaRPr lang="ko-KR" altLang="en-US" sz="7200" b="1" dirty="0">
              <a:solidFill>
                <a:srgbClr val="8191F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819F70-A63F-EB84-AB64-9E8BAB8C818F}"/>
              </a:ext>
            </a:extLst>
          </p:cNvPr>
          <p:cNvSpPr txBox="1"/>
          <p:nvPr/>
        </p:nvSpPr>
        <p:spPr>
          <a:xfrm>
            <a:off x="4704760" y="2204908"/>
            <a:ext cx="7156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연결된 곳은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프라이빗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통신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/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전송 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가능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FE285D-E42F-D937-1C27-A8B3ECB5DE26}"/>
              </a:ext>
            </a:extLst>
          </p:cNvPr>
          <p:cNvSpPr txBox="1"/>
          <p:nvPr/>
        </p:nvSpPr>
        <p:spPr>
          <a:xfrm>
            <a:off x="4591667" y="3191095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8191F1"/>
                </a:solidFill>
              </a:rPr>
              <a:t>2</a:t>
            </a:r>
            <a:endParaRPr lang="ko-KR" altLang="en-US" sz="7200" b="1" dirty="0">
              <a:solidFill>
                <a:srgbClr val="8191F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717067-475A-90CE-9A2F-F2AB32E6F36D}"/>
              </a:ext>
            </a:extLst>
          </p:cNvPr>
          <p:cNvSpPr txBox="1"/>
          <p:nvPr/>
        </p:nvSpPr>
        <p:spPr>
          <a:xfrm>
            <a:off x="5107655" y="3565071"/>
            <a:ext cx="6753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여러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한 계정으로 중앙 관리 가능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137390-F650-E510-1715-8CFAD254142A}"/>
              </a:ext>
            </a:extLst>
          </p:cNvPr>
          <p:cNvSpPr txBox="1"/>
          <p:nvPr/>
        </p:nvSpPr>
        <p:spPr>
          <a:xfrm>
            <a:off x="5006742" y="4377521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8191F1"/>
                </a:solidFill>
              </a:rPr>
              <a:t>3</a:t>
            </a:r>
            <a:endParaRPr lang="ko-KR" altLang="en-US" sz="7200" b="1" dirty="0">
              <a:solidFill>
                <a:srgbClr val="8191F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CA2029-BD3C-8725-348E-FA84070F9AF7}"/>
              </a:ext>
            </a:extLst>
          </p:cNvPr>
          <p:cNvSpPr txBox="1"/>
          <p:nvPr/>
        </p:nvSpPr>
        <p:spPr>
          <a:xfrm>
            <a:off x="5489679" y="4751497"/>
            <a:ext cx="658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다른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추가가 용이해 신속한 확장이 가능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6F21E7-63C3-1BBE-9723-ED56DAF193C4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50618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7E8EF1">
              <a:alpha val="9764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7" descr="AWS Transit Gateway service icon.">
            <a:extLst>
              <a:ext uri="{FF2B5EF4-FFF2-40B4-BE49-F238E27FC236}">
                <a16:creationId xmlns:a16="http://schemas.microsoft.com/office/drawing/2014/main" id="{DF50EC78-B5DC-33BC-B91E-C48577235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303381" y="1442757"/>
            <a:ext cx="1041847" cy="1041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39CF9B0-62D2-A199-298A-14EA9D6F1F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2736" y="2063320"/>
            <a:ext cx="5671228" cy="436537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BF67473-3265-805B-0F96-7113AE34BC16}"/>
              </a:ext>
            </a:extLst>
          </p:cNvPr>
          <p:cNvSpPr txBox="1"/>
          <p:nvPr/>
        </p:nvSpPr>
        <p:spPr>
          <a:xfrm>
            <a:off x="8805383" y="1585077"/>
            <a:ext cx="4024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접속 시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KEY Pair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통해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SSH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접속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059DFA-7A0E-07C3-F7F6-7308BFD2F709}"/>
              </a:ext>
            </a:extLst>
          </p:cNvPr>
          <p:cNvSpPr txBox="1"/>
          <p:nvPr/>
        </p:nvSpPr>
        <p:spPr>
          <a:xfrm>
            <a:off x="9203595" y="3830509"/>
            <a:ext cx="27509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TGW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통해 이동하는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데이터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/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트래픽 암호화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8A19A32-D3B7-9BA0-F042-D0650E75F2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37727" y="2364289"/>
            <a:ext cx="751566" cy="714221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CC6A846C-AE27-FF4D-6D4E-39F3D76221AF}"/>
              </a:ext>
            </a:extLst>
          </p:cNvPr>
          <p:cNvGrpSpPr/>
          <p:nvPr/>
        </p:nvGrpSpPr>
        <p:grpSpPr>
          <a:xfrm>
            <a:off x="7004613" y="1868815"/>
            <a:ext cx="1702895" cy="762025"/>
            <a:chOff x="7004613" y="1868815"/>
            <a:chExt cx="1702895" cy="762025"/>
          </a:xfrm>
        </p:grpSpPr>
        <p:sp>
          <p:nvSpPr>
            <p:cNvPr id="26" name="자유형: 도형 217">
              <a:extLst>
                <a:ext uri="{FF2B5EF4-FFF2-40B4-BE49-F238E27FC236}">
                  <a16:creationId xmlns:a16="http://schemas.microsoft.com/office/drawing/2014/main" id="{18F74423-EEB8-CCE1-9312-F01C381B5056}"/>
                </a:ext>
              </a:extLst>
            </p:cNvPr>
            <p:cNvSpPr/>
            <p:nvPr/>
          </p:nvSpPr>
          <p:spPr>
            <a:xfrm>
              <a:off x="7086348" y="1868815"/>
              <a:ext cx="1621160" cy="628208"/>
            </a:xfrm>
            <a:custGeom>
              <a:avLst/>
              <a:gdLst>
                <a:gd name="connsiteX0" fmla="*/ 0 w 826718"/>
                <a:gd name="connsiteY0" fmla="*/ 588723 h 588723"/>
                <a:gd name="connsiteX1" fmla="*/ 300625 w 826718"/>
                <a:gd name="connsiteY1" fmla="*/ 0 h 588723"/>
                <a:gd name="connsiteX2" fmla="*/ 826718 w 826718"/>
                <a:gd name="connsiteY2" fmla="*/ 0 h 58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6718" h="588723">
                  <a:moveTo>
                    <a:pt x="0" y="588723"/>
                  </a:moveTo>
                  <a:lnTo>
                    <a:pt x="300625" y="0"/>
                  </a:lnTo>
                  <a:lnTo>
                    <a:pt x="826718" y="0"/>
                  </a:lnTo>
                </a:path>
              </a:pathLst>
            </a:custGeom>
            <a:noFill/>
            <a:ln cap="rnd">
              <a:solidFill>
                <a:srgbClr val="FC4100"/>
              </a:solidFill>
              <a:prstDash val="sysDot"/>
              <a:headEnd type="none"/>
              <a:tailEnd type="oval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CE43A33-BD3C-D15B-66C7-E9E2BD49F06F}"/>
                </a:ext>
              </a:extLst>
            </p:cNvPr>
            <p:cNvSpPr/>
            <p:nvPr/>
          </p:nvSpPr>
          <p:spPr>
            <a:xfrm>
              <a:off x="7004613" y="2362583"/>
              <a:ext cx="242791" cy="268257"/>
            </a:xfrm>
            <a:prstGeom prst="ellipse">
              <a:avLst/>
            </a:prstGeom>
            <a:solidFill>
              <a:srgbClr val="FC41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F1A2864-F9A0-A26D-C0AA-471804AED48D}"/>
              </a:ext>
            </a:extLst>
          </p:cNvPr>
          <p:cNvGrpSpPr/>
          <p:nvPr/>
        </p:nvGrpSpPr>
        <p:grpSpPr>
          <a:xfrm>
            <a:off x="6734418" y="4189009"/>
            <a:ext cx="2490477" cy="1343890"/>
            <a:chOff x="6734418" y="4189009"/>
            <a:chExt cx="2490477" cy="1343890"/>
          </a:xfrm>
        </p:grpSpPr>
        <p:pic>
          <p:nvPicPr>
            <p:cNvPr id="41" name="그래픽 40" descr="자물쇠 단색으로 채워진">
              <a:extLst>
                <a:ext uri="{FF2B5EF4-FFF2-40B4-BE49-F238E27FC236}">
                  <a16:creationId xmlns:a16="http://schemas.microsoft.com/office/drawing/2014/main" id="{245A351D-E112-DA14-A02D-6E34F1FC1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734418" y="4859799"/>
              <a:ext cx="673100" cy="673100"/>
            </a:xfrm>
            <a:prstGeom prst="rect">
              <a:avLst/>
            </a:prstGeom>
          </p:spPr>
        </p:pic>
        <p:sp>
          <p:nvSpPr>
            <p:cNvPr id="45" name="자유형: 도형 217">
              <a:extLst>
                <a:ext uri="{FF2B5EF4-FFF2-40B4-BE49-F238E27FC236}">
                  <a16:creationId xmlns:a16="http://schemas.microsoft.com/office/drawing/2014/main" id="{E2061EC9-D9C8-3C77-DA03-44F110F4481D}"/>
                </a:ext>
              </a:extLst>
            </p:cNvPr>
            <p:cNvSpPr/>
            <p:nvPr/>
          </p:nvSpPr>
          <p:spPr>
            <a:xfrm>
              <a:off x="7123109" y="4189009"/>
              <a:ext cx="2101786" cy="1122002"/>
            </a:xfrm>
            <a:custGeom>
              <a:avLst/>
              <a:gdLst>
                <a:gd name="connsiteX0" fmla="*/ 0 w 826718"/>
                <a:gd name="connsiteY0" fmla="*/ 588723 h 588723"/>
                <a:gd name="connsiteX1" fmla="*/ 300625 w 826718"/>
                <a:gd name="connsiteY1" fmla="*/ 0 h 588723"/>
                <a:gd name="connsiteX2" fmla="*/ 826718 w 826718"/>
                <a:gd name="connsiteY2" fmla="*/ 0 h 58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6718" h="588723">
                  <a:moveTo>
                    <a:pt x="0" y="588723"/>
                  </a:moveTo>
                  <a:lnTo>
                    <a:pt x="300625" y="0"/>
                  </a:lnTo>
                  <a:lnTo>
                    <a:pt x="826718" y="0"/>
                  </a:lnTo>
                </a:path>
              </a:pathLst>
            </a:custGeom>
            <a:noFill/>
            <a:ln cap="rnd">
              <a:solidFill>
                <a:srgbClr val="A989EB"/>
              </a:solidFill>
              <a:prstDash val="sysDot"/>
              <a:headEnd type="none"/>
              <a:tailEnd type="oval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E2B7581-922A-7E6A-C99A-210CBBE2DFA2}"/>
              </a:ext>
            </a:extLst>
          </p:cNvPr>
          <p:cNvSpPr/>
          <p:nvPr/>
        </p:nvSpPr>
        <p:spPr>
          <a:xfrm>
            <a:off x="5248724" y="4085765"/>
            <a:ext cx="3804126" cy="1807040"/>
          </a:xfrm>
          <a:prstGeom prst="rect">
            <a:avLst/>
          </a:prstGeom>
          <a:solidFill>
            <a:srgbClr val="A989EB">
              <a:alpha val="8000"/>
            </a:srgbClr>
          </a:solidFill>
          <a:ln>
            <a:solidFill>
              <a:srgbClr val="A989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88F802-7A7A-454D-E074-B535B3B4D117}"/>
              </a:ext>
            </a:extLst>
          </p:cNvPr>
          <p:cNvSpPr txBox="1"/>
          <p:nvPr/>
        </p:nvSpPr>
        <p:spPr>
          <a:xfrm>
            <a:off x="1370757" y="1449956"/>
            <a:ext cx="4879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 </a:t>
            </a:r>
            <a:r>
              <a:rPr lang="ko-KR" altLang="en-US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접속 원리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B2910A-F59D-1F94-B8C8-5768A0928762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75187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6817986" y="837992"/>
            <a:ext cx="2380167" cy="6020008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16378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회의 주도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!!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ctr"/>
            <a:r>
              <a:rPr lang="ko-KR" altLang="en-US" dirty="0"/>
              <a:t>아키텍처 제작 </a:t>
            </a:r>
            <a:endParaRPr lang="en-US" altLang="ko-KR" dirty="0"/>
          </a:p>
          <a:p>
            <a:pPr algn="ctr"/>
            <a:r>
              <a:rPr lang="ko-KR" altLang="en-US" dirty="0"/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67524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46" name="!!TextBox 45">
            <a:extLst>
              <a:ext uri="{FF2B5EF4-FFF2-40B4-BE49-F238E27FC236}">
                <a16:creationId xmlns:a16="http://schemas.microsoft.com/office/drawing/2014/main" id="{4627B1DA-E6DB-5C9D-8254-3A81A981998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 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자료조사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3Tier </a:t>
            </a:r>
            <a:r>
              <a:rPr lang="ko-KR" altLang="en-US" dirty="0">
                <a:solidFill>
                  <a:schemeClr val="bg1"/>
                </a:solidFill>
              </a:rPr>
              <a:t>환경 구현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</a:p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보안 환경 설정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BDF289-0FDD-BB9D-330A-6333FE034219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84C8A16B-0553-6724-AC51-C2760ECD6FBF}"/>
              </a:ext>
            </a:extLst>
          </p:cNvPr>
          <p:cNvGrpSpPr/>
          <p:nvPr/>
        </p:nvGrpSpPr>
        <p:grpSpPr>
          <a:xfrm>
            <a:off x="7147425" y="1417644"/>
            <a:ext cx="1651224" cy="1647963"/>
            <a:chOff x="7147425" y="1506544"/>
            <a:chExt cx="1651224" cy="1647963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4ADD9763-6917-B44D-5326-BB221688B585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0" name="그림 69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FE2DD458-7F8B-D182-C39A-A67DD9F2FC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4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7E369B-E35D-4E19-FD78-AA1CD4429387}"/>
              </a:ext>
            </a:extLst>
          </p:cNvPr>
          <p:cNvSpPr txBox="1"/>
          <p:nvPr/>
        </p:nvSpPr>
        <p:spPr>
          <a:xfrm>
            <a:off x="231498" y="211869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1673713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7E8EF1">
              <a:alpha val="9764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7" descr="AWS Transit Gateway service icon.">
            <a:extLst>
              <a:ext uri="{FF2B5EF4-FFF2-40B4-BE49-F238E27FC236}">
                <a16:creationId xmlns:a16="http://schemas.microsoft.com/office/drawing/2014/main" id="{DF50EC78-B5DC-33BC-B91E-C48577235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303381" y="1442757"/>
            <a:ext cx="1041847" cy="1041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0DCF3487-C66A-1D02-5564-A4D29100C372}"/>
              </a:ext>
            </a:extLst>
          </p:cNvPr>
          <p:cNvGrpSpPr/>
          <p:nvPr/>
        </p:nvGrpSpPr>
        <p:grpSpPr>
          <a:xfrm>
            <a:off x="4355117" y="-183589"/>
            <a:ext cx="2777141" cy="3493148"/>
            <a:chOff x="4672426" y="1231254"/>
            <a:chExt cx="2777141" cy="3493148"/>
          </a:xfrm>
        </p:grpSpPr>
        <p:pic>
          <p:nvPicPr>
            <p:cNvPr id="50" name="그래픽 49" descr="Peering connection resource icon for the Amazon VPC service.&#10;">
              <a:extLst>
                <a:ext uri="{FF2B5EF4-FFF2-40B4-BE49-F238E27FC236}">
                  <a16:creationId xmlns:a16="http://schemas.microsoft.com/office/drawing/2014/main" id="{F0C11623-4CBD-7645-D29E-230814508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r="-4143" b="-34664"/>
            <a:stretch>
              <a:fillRect/>
            </a:stretch>
          </p:blipFill>
          <p:spPr>
            <a:xfrm>
              <a:off x="5133451" y="2338168"/>
              <a:ext cx="1446929" cy="1870980"/>
            </a:xfrm>
            <a:custGeom>
              <a:avLst/>
              <a:gdLst>
                <a:gd name="connsiteX0" fmla="*/ 1265092 w 2067764"/>
                <a:gd name="connsiteY0" fmla="*/ 1985512 h 2673764"/>
                <a:gd name="connsiteX1" fmla="*/ 1731719 w 2067764"/>
                <a:gd name="connsiteY1" fmla="*/ 1985512 h 2673764"/>
                <a:gd name="connsiteX2" fmla="*/ 1566104 w 2067764"/>
                <a:gd name="connsiteY2" fmla="*/ 2673764 h 2673764"/>
                <a:gd name="connsiteX3" fmla="*/ 999229 w 2067764"/>
                <a:gd name="connsiteY3" fmla="*/ 2448070 h 2673764"/>
                <a:gd name="connsiteX4" fmla="*/ 1985512 w 2067764"/>
                <a:gd name="connsiteY4" fmla="*/ 930810 h 2673764"/>
                <a:gd name="connsiteX5" fmla="*/ 1985512 w 2067764"/>
                <a:gd name="connsiteY5" fmla="*/ 1985512 h 2673764"/>
                <a:gd name="connsiteX6" fmla="*/ 1731719 w 2067764"/>
                <a:gd name="connsiteY6" fmla="*/ 1985512 h 2673764"/>
                <a:gd name="connsiteX7" fmla="*/ 2067764 w 2067764"/>
                <a:gd name="connsiteY7" fmla="*/ 588993 h 2673764"/>
                <a:gd name="connsiteX8" fmla="*/ 1985512 w 2067764"/>
                <a:gd name="connsiteY8" fmla="*/ 930810 h 2673764"/>
                <a:gd name="connsiteX9" fmla="*/ 1985512 w 2067764"/>
                <a:gd name="connsiteY9" fmla="*/ 732097 h 2673764"/>
                <a:gd name="connsiteX10" fmla="*/ 0 w 2067764"/>
                <a:gd name="connsiteY10" fmla="*/ 0 h 2673764"/>
                <a:gd name="connsiteX11" fmla="*/ 1985512 w 2067764"/>
                <a:gd name="connsiteY11" fmla="*/ 0 h 2673764"/>
                <a:gd name="connsiteX12" fmla="*/ 1985512 w 2067764"/>
                <a:gd name="connsiteY12" fmla="*/ 732097 h 2673764"/>
                <a:gd name="connsiteX13" fmla="*/ 1265092 w 2067764"/>
                <a:gd name="connsiteY13" fmla="*/ 1985512 h 2673764"/>
                <a:gd name="connsiteX14" fmla="*/ 0 w 2067764"/>
                <a:gd name="connsiteY14" fmla="*/ 1985512 h 267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67764" h="2673764">
                  <a:moveTo>
                    <a:pt x="1265092" y="1985512"/>
                  </a:moveTo>
                  <a:lnTo>
                    <a:pt x="1731719" y="1985512"/>
                  </a:lnTo>
                  <a:lnTo>
                    <a:pt x="1566104" y="2673764"/>
                  </a:lnTo>
                  <a:lnTo>
                    <a:pt x="999229" y="2448070"/>
                  </a:lnTo>
                  <a:close/>
                  <a:moveTo>
                    <a:pt x="1985512" y="930810"/>
                  </a:moveTo>
                  <a:lnTo>
                    <a:pt x="1985512" y="1985512"/>
                  </a:lnTo>
                  <a:lnTo>
                    <a:pt x="1731719" y="1985512"/>
                  </a:lnTo>
                  <a:close/>
                  <a:moveTo>
                    <a:pt x="2067764" y="588993"/>
                  </a:moveTo>
                  <a:lnTo>
                    <a:pt x="1985512" y="930810"/>
                  </a:lnTo>
                  <a:lnTo>
                    <a:pt x="1985512" y="732097"/>
                  </a:lnTo>
                  <a:close/>
                  <a:moveTo>
                    <a:pt x="0" y="0"/>
                  </a:moveTo>
                  <a:lnTo>
                    <a:pt x="1985512" y="0"/>
                  </a:lnTo>
                  <a:lnTo>
                    <a:pt x="1985512" y="732097"/>
                  </a:lnTo>
                  <a:lnTo>
                    <a:pt x="1265092" y="1985512"/>
                  </a:lnTo>
                  <a:lnTo>
                    <a:pt x="0" y="1985512"/>
                  </a:lnTo>
                  <a:close/>
                </a:path>
              </a:pathLst>
            </a:custGeom>
          </p:spPr>
        </p:pic>
        <p:pic>
          <p:nvPicPr>
            <p:cNvPr id="40" name="그래픽 39" descr="AWS Transit Gateway service icon.">
              <a:extLst>
                <a:ext uri="{FF2B5EF4-FFF2-40B4-BE49-F238E27FC236}">
                  <a16:creationId xmlns:a16="http://schemas.microsoft.com/office/drawing/2014/main" id="{F27606CE-73AD-8ACF-408F-30ED485A1D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t="-32935" r="-97939" b="-116036"/>
            <a:stretch/>
          </p:blipFill>
          <p:spPr bwMode="auto">
            <a:xfrm rot="10800000">
              <a:off x="4672426" y="1231254"/>
              <a:ext cx="2777141" cy="3493148"/>
            </a:xfrm>
            <a:custGeom>
              <a:avLst/>
              <a:gdLst>
                <a:gd name="connsiteX0" fmla="*/ 0 w 2514199"/>
                <a:gd name="connsiteY0" fmla="*/ 418342 h 3162414"/>
                <a:gd name="connsiteX1" fmla="*/ 1270192 w 2514199"/>
                <a:gd name="connsiteY1" fmla="*/ 418342 h 3162414"/>
                <a:gd name="connsiteX2" fmla="*/ 1270192 w 2514199"/>
                <a:gd name="connsiteY2" fmla="*/ 910570 h 3162414"/>
                <a:gd name="connsiteX3" fmla="*/ 835487 w 2514199"/>
                <a:gd name="connsiteY3" fmla="*/ 1688534 h 3162414"/>
                <a:gd name="connsiteX4" fmla="*/ 0 w 2514199"/>
                <a:gd name="connsiteY4" fmla="*/ 1688534 h 3162414"/>
                <a:gd name="connsiteX5" fmla="*/ 1778993 w 2514199"/>
                <a:gd name="connsiteY5" fmla="*/ 0 h 3162414"/>
                <a:gd name="connsiteX6" fmla="*/ 2514199 w 2514199"/>
                <a:gd name="connsiteY6" fmla="*/ 3162414 h 3162414"/>
                <a:gd name="connsiteX7" fmla="*/ 195270 w 2514199"/>
                <a:gd name="connsiteY7" fmla="*/ 2834292 h 3162414"/>
                <a:gd name="connsiteX8" fmla="*/ 835487 w 2514199"/>
                <a:gd name="connsiteY8" fmla="*/ 1688534 h 3162414"/>
                <a:gd name="connsiteX9" fmla="*/ 1270192 w 2514199"/>
                <a:gd name="connsiteY9" fmla="*/ 1688534 h 3162414"/>
                <a:gd name="connsiteX10" fmla="*/ 1270192 w 2514199"/>
                <a:gd name="connsiteY10" fmla="*/ 910570 h 316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14199" h="3162414">
                  <a:moveTo>
                    <a:pt x="0" y="418342"/>
                  </a:moveTo>
                  <a:lnTo>
                    <a:pt x="1270192" y="418342"/>
                  </a:lnTo>
                  <a:lnTo>
                    <a:pt x="1270192" y="910570"/>
                  </a:lnTo>
                  <a:lnTo>
                    <a:pt x="835487" y="1688534"/>
                  </a:lnTo>
                  <a:lnTo>
                    <a:pt x="0" y="1688534"/>
                  </a:lnTo>
                  <a:close/>
                  <a:moveTo>
                    <a:pt x="1778993" y="0"/>
                  </a:moveTo>
                  <a:lnTo>
                    <a:pt x="2514199" y="3162414"/>
                  </a:lnTo>
                  <a:lnTo>
                    <a:pt x="195270" y="2834292"/>
                  </a:lnTo>
                  <a:lnTo>
                    <a:pt x="835487" y="1688534"/>
                  </a:lnTo>
                  <a:lnTo>
                    <a:pt x="1270192" y="1688534"/>
                  </a:lnTo>
                  <a:lnTo>
                    <a:pt x="1270192" y="91057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F61D993-23AC-0676-778B-BFC01B0992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91255" y="2717074"/>
              <a:ext cx="718486" cy="1277179"/>
            </a:xfrm>
            <a:prstGeom prst="line">
              <a:avLst/>
            </a:prstGeom>
            <a:ln w="53975">
              <a:solidFill>
                <a:srgbClr val="8C4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D591447E-9547-EA71-6914-3F2779F32D32}"/>
              </a:ext>
            </a:extLst>
          </p:cNvPr>
          <p:cNvCxnSpPr/>
          <p:nvPr/>
        </p:nvCxnSpPr>
        <p:spPr>
          <a:xfrm>
            <a:off x="5933189" y="2813456"/>
            <a:ext cx="0" cy="3699172"/>
          </a:xfrm>
          <a:prstGeom prst="line">
            <a:avLst/>
          </a:prstGeom>
          <a:ln w="76200" cmpd="tri">
            <a:solidFill>
              <a:srgbClr val="8C4FFF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BA97150-439E-2A74-62BC-0F07F6862FA2}"/>
              </a:ext>
            </a:extLst>
          </p:cNvPr>
          <p:cNvSpPr txBox="1"/>
          <p:nvPr/>
        </p:nvSpPr>
        <p:spPr>
          <a:xfrm>
            <a:off x="3087655" y="2272538"/>
            <a:ext cx="285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 Peering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8D90148-9DE8-619D-C1AF-FB9251119503}"/>
              </a:ext>
            </a:extLst>
          </p:cNvPr>
          <p:cNvSpPr txBox="1"/>
          <p:nvPr/>
        </p:nvSpPr>
        <p:spPr>
          <a:xfrm>
            <a:off x="6980887" y="1189670"/>
            <a:ext cx="3481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</a:t>
            </a: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45074AFB-C5A7-3BE9-CA50-5921A5764F97}"/>
              </a:ext>
            </a:extLst>
          </p:cNvPr>
          <p:cNvCxnSpPr/>
          <p:nvPr/>
        </p:nvCxnSpPr>
        <p:spPr>
          <a:xfrm>
            <a:off x="4258491" y="6259177"/>
            <a:ext cx="3513909" cy="0"/>
          </a:xfrm>
          <a:prstGeom prst="line">
            <a:avLst/>
          </a:prstGeom>
          <a:ln w="31750">
            <a:solidFill>
              <a:srgbClr val="8C4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9EC19E6-7D2C-5966-DD56-E3B6B32BFCCC}"/>
              </a:ext>
            </a:extLst>
          </p:cNvPr>
          <p:cNvCxnSpPr/>
          <p:nvPr/>
        </p:nvCxnSpPr>
        <p:spPr>
          <a:xfrm>
            <a:off x="4258491" y="3309559"/>
            <a:ext cx="3513909" cy="0"/>
          </a:xfrm>
          <a:prstGeom prst="line">
            <a:avLst/>
          </a:prstGeom>
          <a:ln w="31750">
            <a:solidFill>
              <a:srgbClr val="8C4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BCFED21-54C6-6D70-D90C-DB74E481CBD1}"/>
              </a:ext>
            </a:extLst>
          </p:cNvPr>
          <p:cNvCxnSpPr/>
          <p:nvPr/>
        </p:nvCxnSpPr>
        <p:spPr>
          <a:xfrm>
            <a:off x="4258491" y="4337856"/>
            <a:ext cx="3513909" cy="0"/>
          </a:xfrm>
          <a:prstGeom prst="line">
            <a:avLst/>
          </a:prstGeom>
          <a:ln w="31750">
            <a:solidFill>
              <a:srgbClr val="8C4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A5573878-FAEE-06AD-FD30-E5647844038A}"/>
              </a:ext>
            </a:extLst>
          </p:cNvPr>
          <p:cNvCxnSpPr/>
          <p:nvPr/>
        </p:nvCxnSpPr>
        <p:spPr>
          <a:xfrm>
            <a:off x="4258491" y="5293627"/>
            <a:ext cx="3513909" cy="0"/>
          </a:xfrm>
          <a:prstGeom prst="line">
            <a:avLst/>
          </a:prstGeom>
          <a:ln w="31750">
            <a:solidFill>
              <a:srgbClr val="8C4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5421937A-7A75-6F41-0B7B-BA430948929E}"/>
              </a:ext>
            </a:extLst>
          </p:cNvPr>
          <p:cNvSpPr/>
          <p:nvPr/>
        </p:nvSpPr>
        <p:spPr>
          <a:xfrm>
            <a:off x="4983454" y="3077577"/>
            <a:ext cx="1923865" cy="50339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비용</a:t>
            </a: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DEFF9292-FDC3-D406-8F57-4487F95E80DD}"/>
              </a:ext>
            </a:extLst>
          </p:cNvPr>
          <p:cNvSpPr/>
          <p:nvPr/>
        </p:nvSpPr>
        <p:spPr>
          <a:xfrm>
            <a:off x="4983454" y="5041932"/>
            <a:ext cx="1923865" cy="50339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대역폭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C5E0E01A-9709-1830-9A63-BCAAB01939A7}"/>
              </a:ext>
            </a:extLst>
          </p:cNvPr>
          <p:cNvSpPr/>
          <p:nvPr/>
        </p:nvSpPr>
        <p:spPr>
          <a:xfrm>
            <a:off x="4983454" y="4086161"/>
            <a:ext cx="1923865" cy="50339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VPC </a:t>
            </a:r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연결 가능 수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E5EAC595-7024-0A8A-B2DF-FF51DBB86F35}"/>
              </a:ext>
            </a:extLst>
          </p:cNvPr>
          <p:cNvSpPr/>
          <p:nvPr/>
        </p:nvSpPr>
        <p:spPr>
          <a:xfrm>
            <a:off x="4983453" y="6007482"/>
            <a:ext cx="1923865" cy="50339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중앙 관리 여부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ABACDFC-90EA-F849-5D98-A9D830CCBB3F}"/>
              </a:ext>
            </a:extLst>
          </p:cNvPr>
          <p:cNvSpPr txBox="1"/>
          <p:nvPr/>
        </p:nvSpPr>
        <p:spPr>
          <a:xfrm>
            <a:off x="3202481" y="4145494"/>
            <a:ext cx="105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125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E7FBDA1-4F5E-91EF-F7F3-764DE5DA800C}"/>
              </a:ext>
            </a:extLst>
          </p:cNvPr>
          <p:cNvSpPr txBox="1"/>
          <p:nvPr/>
        </p:nvSpPr>
        <p:spPr>
          <a:xfrm>
            <a:off x="7975018" y="3153023"/>
            <a:ext cx="2011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비교적 많이 듦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ACB2BAA-D155-3495-787E-C2C1068D970C}"/>
              </a:ext>
            </a:extLst>
          </p:cNvPr>
          <p:cNvSpPr txBox="1"/>
          <p:nvPr/>
        </p:nvSpPr>
        <p:spPr>
          <a:xfrm>
            <a:off x="2804925" y="3146554"/>
            <a:ext cx="155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비교적 저렴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342B10F-EC5A-FF24-062C-E711459D4B71}"/>
              </a:ext>
            </a:extLst>
          </p:cNvPr>
          <p:cNvSpPr txBox="1"/>
          <p:nvPr/>
        </p:nvSpPr>
        <p:spPr>
          <a:xfrm>
            <a:off x="8088951" y="4145494"/>
            <a:ext cx="105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5000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개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C4A8EAC-564A-B4B9-EB40-3B0E600ECDC3}"/>
              </a:ext>
            </a:extLst>
          </p:cNvPr>
          <p:cNvSpPr txBox="1"/>
          <p:nvPr/>
        </p:nvSpPr>
        <p:spPr>
          <a:xfrm>
            <a:off x="8093538" y="5048903"/>
            <a:ext cx="105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50Gbps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4842F11-9D83-59C3-8E78-0E1BD5795944}"/>
              </a:ext>
            </a:extLst>
          </p:cNvPr>
          <p:cNvSpPr txBox="1"/>
          <p:nvPr/>
        </p:nvSpPr>
        <p:spPr>
          <a:xfrm>
            <a:off x="2979499" y="5108961"/>
            <a:ext cx="120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제한 없음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7009CC8-DB3E-D5FA-0127-525484AEE99F}"/>
              </a:ext>
            </a:extLst>
          </p:cNvPr>
          <p:cNvSpPr txBox="1"/>
          <p:nvPr/>
        </p:nvSpPr>
        <p:spPr>
          <a:xfrm>
            <a:off x="8252149" y="6046510"/>
            <a:ext cx="749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가능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1AE76E9-7517-90E0-92F0-4CAE4A75ECE4}"/>
              </a:ext>
            </a:extLst>
          </p:cNvPr>
          <p:cNvSpPr txBox="1"/>
          <p:nvPr/>
        </p:nvSpPr>
        <p:spPr>
          <a:xfrm>
            <a:off x="3243641" y="6094284"/>
            <a:ext cx="105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마비옛체" panose="02000503000000000000" pitchFamily="2" charset="-127"/>
                <a:ea typeface="마비옛체" panose="02000503000000000000" pitchFamily="2" charset="-127"/>
              </a:rPr>
              <a:t>불가능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FCEB1F-115C-1D25-7CD6-DF4F158D0DEC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92247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7E8EF1">
              <a:alpha val="9764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7" descr="AWS Transit Gateway service icon.">
            <a:extLst>
              <a:ext uri="{FF2B5EF4-FFF2-40B4-BE49-F238E27FC236}">
                <a16:creationId xmlns:a16="http://schemas.microsoft.com/office/drawing/2014/main" id="{DF50EC78-B5DC-33BC-B91E-C48577235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303381" y="1442757"/>
            <a:ext cx="1041847" cy="1041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85" descr="Peering connection resource icon for the Amazon VPC service.&#10;">
            <a:extLst>
              <a:ext uri="{FF2B5EF4-FFF2-40B4-BE49-F238E27FC236}">
                <a16:creationId xmlns:a16="http://schemas.microsoft.com/office/drawing/2014/main" id="{5B9A1835-C0B9-299D-0B3E-2FB1787C15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34518" y="3019432"/>
            <a:ext cx="629374" cy="62937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212D763-D5C8-19C0-0DE1-2AF0AACDBA6B}"/>
              </a:ext>
            </a:extLst>
          </p:cNvPr>
          <p:cNvSpPr txBox="1"/>
          <p:nvPr/>
        </p:nvSpPr>
        <p:spPr>
          <a:xfrm>
            <a:off x="1458185" y="1056095"/>
            <a:ext cx="4818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Why? Transit Gateway</a:t>
            </a:r>
            <a:endParaRPr lang="ko-KR" altLang="en-US" sz="32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DBF4AAF-1188-6D46-6C9F-4BA3E1630783}"/>
              </a:ext>
            </a:extLst>
          </p:cNvPr>
          <p:cNvCxnSpPr/>
          <p:nvPr/>
        </p:nvCxnSpPr>
        <p:spPr>
          <a:xfrm flipH="1">
            <a:off x="2292502" y="2330528"/>
            <a:ext cx="1294267" cy="1705964"/>
          </a:xfrm>
          <a:prstGeom prst="line">
            <a:avLst/>
          </a:prstGeom>
          <a:ln>
            <a:solidFill>
              <a:srgbClr val="8C4F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66DE348-6436-8062-1FCC-D6E4F14AC0D0}"/>
              </a:ext>
            </a:extLst>
          </p:cNvPr>
          <p:cNvCxnSpPr>
            <a:cxnSpLocks/>
          </p:cNvCxnSpPr>
          <p:nvPr/>
        </p:nvCxnSpPr>
        <p:spPr>
          <a:xfrm flipH="1">
            <a:off x="2292501" y="4146473"/>
            <a:ext cx="2893519" cy="0"/>
          </a:xfrm>
          <a:prstGeom prst="line">
            <a:avLst/>
          </a:prstGeom>
          <a:ln>
            <a:solidFill>
              <a:srgbClr val="8C4F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98AB7E9-1F31-98EF-7FA3-4CD59ACAB19C}"/>
              </a:ext>
            </a:extLst>
          </p:cNvPr>
          <p:cNvCxnSpPr>
            <a:cxnSpLocks/>
          </p:cNvCxnSpPr>
          <p:nvPr/>
        </p:nvCxnSpPr>
        <p:spPr>
          <a:xfrm>
            <a:off x="3891765" y="2561581"/>
            <a:ext cx="1334985" cy="1218931"/>
          </a:xfrm>
          <a:prstGeom prst="line">
            <a:avLst/>
          </a:prstGeom>
          <a:ln>
            <a:solidFill>
              <a:srgbClr val="8C4F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Graphic 85" descr="Peering connection resource icon for the Amazon VPC service.&#10;">
            <a:extLst>
              <a:ext uri="{FF2B5EF4-FFF2-40B4-BE49-F238E27FC236}">
                <a16:creationId xmlns:a16="http://schemas.microsoft.com/office/drawing/2014/main" id="{2E96FA95-7EE4-6B2E-CC53-7557B9AF3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52183" y="2907018"/>
            <a:ext cx="629374" cy="629374"/>
          </a:xfrm>
          <a:prstGeom prst="rect">
            <a:avLst/>
          </a:prstGeom>
        </p:spPr>
      </p:pic>
      <p:pic>
        <p:nvPicPr>
          <p:cNvPr id="55" name="Graphic 85" descr="Peering connection resource icon for the Amazon VPC service.&#10;">
            <a:extLst>
              <a:ext uri="{FF2B5EF4-FFF2-40B4-BE49-F238E27FC236}">
                <a16:creationId xmlns:a16="http://schemas.microsoft.com/office/drawing/2014/main" id="{DDAE67E2-02BC-3658-A732-65F7911F35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95663" y="3877248"/>
            <a:ext cx="629374" cy="629374"/>
          </a:xfrm>
          <a:prstGeom prst="rect">
            <a:avLst/>
          </a:prstGeom>
        </p:spPr>
      </p:pic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5D42C0E8-50A6-67A1-DCA0-2414F51EE6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57247" y="1694911"/>
            <a:ext cx="4738753" cy="3464908"/>
          </a:xfrm>
          <a:prstGeom prst="roundRect">
            <a:avLst/>
          </a:prstGeom>
          <a:solidFill>
            <a:schemeClr val="bg1">
              <a:alpha val="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6C4C7399-E331-9CEC-1F0E-B632E8188C2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43124" y="1689159"/>
            <a:ext cx="4738753" cy="3464908"/>
          </a:xfrm>
          <a:prstGeom prst="roundRect">
            <a:avLst/>
          </a:prstGeom>
          <a:solidFill>
            <a:schemeClr val="bg1">
              <a:alpha val="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원호 60">
            <a:extLst>
              <a:ext uri="{FF2B5EF4-FFF2-40B4-BE49-F238E27FC236}">
                <a16:creationId xmlns:a16="http://schemas.microsoft.com/office/drawing/2014/main" id="{E7A4FF8C-B4A5-24EB-47B4-28C899376CB3}"/>
              </a:ext>
            </a:extLst>
          </p:cNvPr>
          <p:cNvSpPr/>
          <p:nvPr/>
        </p:nvSpPr>
        <p:spPr>
          <a:xfrm>
            <a:off x="3386867" y="2021591"/>
            <a:ext cx="2419445" cy="2388720"/>
          </a:xfrm>
          <a:prstGeom prst="arc">
            <a:avLst>
              <a:gd name="adj1" fmla="val 14080104"/>
              <a:gd name="adj2" fmla="val 1660897"/>
            </a:avLst>
          </a:prstGeom>
          <a:ln w="22225">
            <a:solidFill>
              <a:srgbClr val="8C4FFF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원호 61">
            <a:extLst>
              <a:ext uri="{FF2B5EF4-FFF2-40B4-BE49-F238E27FC236}">
                <a16:creationId xmlns:a16="http://schemas.microsoft.com/office/drawing/2014/main" id="{653E9861-2A9D-C0DF-4621-A35B4AABF74F}"/>
              </a:ext>
            </a:extLst>
          </p:cNvPr>
          <p:cNvSpPr/>
          <p:nvPr/>
        </p:nvSpPr>
        <p:spPr>
          <a:xfrm rot="16844788">
            <a:off x="1657647" y="2139759"/>
            <a:ext cx="2419445" cy="2388720"/>
          </a:xfrm>
          <a:prstGeom prst="arc">
            <a:avLst>
              <a:gd name="adj1" fmla="val 14080104"/>
              <a:gd name="adj2" fmla="val 1660897"/>
            </a:avLst>
          </a:prstGeom>
          <a:ln w="22225">
            <a:solidFill>
              <a:srgbClr val="8C4FFF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Graphic 6" descr="Amazon Virtual Private Cloud (Amazon VPC) service icon.">
            <a:extLst>
              <a:ext uri="{FF2B5EF4-FFF2-40B4-BE49-F238E27FC236}">
                <a16:creationId xmlns:a16="http://schemas.microsoft.com/office/drawing/2014/main" id="{8CEC1A52-6D8B-7D7C-090F-528B683AA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5056481" y="378051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6" descr="Amazon Virtual Private Cloud (Amazon VPC) service icon.">
            <a:extLst>
              <a:ext uri="{FF2B5EF4-FFF2-40B4-BE49-F238E27FC236}">
                <a16:creationId xmlns:a16="http://schemas.microsoft.com/office/drawing/2014/main" id="{7BD7D933-4F0A-C0B8-EAD0-3EB188C51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1676025" y="378051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Graphic 6" descr="Amazon Virtual Private Cloud (Amazon VPC) service icon.">
            <a:extLst>
              <a:ext uri="{FF2B5EF4-FFF2-40B4-BE49-F238E27FC236}">
                <a16:creationId xmlns:a16="http://schemas.microsoft.com/office/drawing/2014/main" id="{DBFCF96D-2A3A-8EE1-55A4-4561C57E2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3362557" y="20706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334FD9A5-8680-2766-82B2-86EC9198AF8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026024" y="5266970"/>
            <a:ext cx="455336" cy="455336"/>
          </a:xfrm>
          <a:prstGeom prst="rect">
            <a:avLst/>
          </a:prstGeom>
        </p:spPr>
      </p:pic>
      <p:pic>
        <p:nvPicPr>
          <p:cNvPr id="64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7283927A-21E4-2B44-0211-AF8A41CBA5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130342" y="2040581"/>
            <a:ext cx="457200" cy="457200"/>
          </a:xfrm>
          <a:prstGeom prst="rect">
            <a:avLst/>
          </a:prstGeom>
        </p:spPr>
      </p:pic>
      <p:pic>
        <p:nvPicPr>
          <p:cNvPr id="65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CF3833F7-840F-0216-01DE-ACFB465FA67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15597" y="2158741"/>
            <a:ext cx="457200" cy="457200"/>
          </a:xfrm>
          <a:prstGeom prst="rect">
            <a:avLst/>
          </a:prstGeom>
        </p:spPr>
      </p:pic>
      <p:pic>
        <p:nvPicPr>
          <p:cNvPr id="67" name="그래픽 66" descr="건물 윤곽선">
            <a:extLst>
              <a:ext uri="{FF2B5EF4-FFF2-40B4-BE49-F238E27FC236}">
                <a16:creationId xmlns:a16="http://schemas.microsoft.com/office/drawing/2014/main" id="{F31E1DE0-738B-53B1-7606-DBD44A444AB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348928" y="5890321"/>
            <a:ext cx="1902772" cy="1194992"/>
          </a:xfrm>
          <a:prstGeom prst="rect">
            <a:avLst/>
          </a:prstGeom>
        </p:spPr>
      </p:pic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83B2D38E-C851-BE95-8559-2F4FBFD2FD6F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57025" y="4542512"/>
            <a:ext cx="3798007" cy="1557119"/>
          </a:xfrm>
          <a:prstGeom prst="line">
            <a:avLst/>
          </a:prstGeom>
          <a:ln>
            <a:solidFill>
              <a:srgbClr val="8C4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E4EF542-2615-6273-CC02-170254B717E7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5437481" y="4542512"/>
            <a:ext cx="465248" cy="1557119"/>
          </a:xfrm>
          <a:prstGeom prst="line">
            <a:avLst/>
          </a:prstGeom>
          <a:ln>
            <a:solidFill>
              <a:srgbClr val="8C4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2EDCC8B8-D095-9D4E-CE47-9651D798BF94}"/>
              </a:ext>
            </a:extLst>
          </p:cNvPr>
          <p:cNvCxnSpPr>
            <a:cxnSpLocks/>
          </p:cNvCxnSpPr>
          <p:nvPr/>
        </p:nvCxnSpPr>
        <p:spPr>
          <a:xfrm>
            <a:off x="3726623" y="2832600"/>
            <a:ext cx="2148069" cy="3240703"/>
          </a:xfrm>
          <a:prstGeom prst="line">
            <a:avLst/>
          </a:prstGeom>
          <a:ln>
            <a:solidFill>
              <a:srgbClr val="8C4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C4D46589-17DC-2966-BBFD-81281170A61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18045" y="3548798"/>
            <a:ext cx="418033" cy="418033"/>
          </a:xfrm>
          <a:prstGeom prst="rect">
            <a:avLst/>
          </a:prstGeom>
        </p:spPr>
      </p:pic>
      <p:pic>
        <p:nvPicPr>
          <p:cNvPr id="78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5164964C-7350-0E93-0C2C-DD5FFE15E1E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21855" y="4566459"/>
            <a:ext cx="496235" cy="496235"/>
          </a:xfrm>
          <a:prstGeom prst="rect">
            <a:avLst/>
          </a:prstGeom>
        </p:spPr>
      </p:pic>
      <p:pic>
        <p:nvPicPr>
          <p:cNvPr id="79" name="Graphic 6" descr="Amazon Virtual Private Cloud (Amazon VPC) service icon.">
            <a:extLst>
              <a:ext uri="{FF2B5EF4-FFF2-40B4-BE49-F238E27FC236}">
                <a16:creationId xmlns:a16="http://schemas.microsoft.com/office/drawing/2014/main" id="{8E5FA5F6-50C9-81F7-6D00-A48A14B1F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7237446" y="361831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Graphic 6" descr="Amazon Virtual Private Cloud (Amazon VPC) service icon.">
            <a:extLst>
              <a:ext uri="{FF2B5EF4-FFF2-40B4-BE49-F238E27FC236}">
                <a16:creationId xmlns:a16="http://schemas.microsoft.com/office/drawing/2014/main" id="{B5EA3181-BBFE-AB35-D7FE-9916BC61F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8853939" y="203649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6" descr="Amazon Virtual Private Cloud (Amazon VPC) service icon.">
            <a:extLst>
              <a:ext uri="{FF2B5EF4-FFF2-40B4-BE49-F238E27FC236}">
                <a16:creationId xmlns:a16="http://schemas.microsoft.com/office/drawing/2014/main" id="{951C5A9F-5A04-F972-A3ED-A5A5C9DBF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10626151" y="364034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Graphic 7" descr="AWS Transit Gateway service icon.">
            <a:extLst>
              <a:ext uri="{FF2B5EF4-FFF2-40B4-BE49-F238E27FC236}">
                <a16:creationId xmlns:a16="http://schemas.microsoft.com/office/drawing/2014/main" id="{EBEAA81E-326A-1940-5209-145ABB2EC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8872871" y="3323127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8BCB24D-9D08-7E80-D16C-F0B97F85D0F6}"/>
              </a:ext>
            </a:extLst>
          </p:cNvPr>
          <p:cNvCxnSpPr>
            <a:endCxn id="82" idx="0"/>
          </p:cNvCxnSpPr>
          <p:nvPr/>
        </p:nvCxnSpPr>
        <p:spPr>
          <a:xfrm>
            <a:off x="9253871" y="2798492"/>
            <a:ext cx="0" cy="524635"/>
          </a:xfrm>
          <a:prstGeom prst="line">
            <a:avLst/>
          </a:prstGeom>
          <a:ln w="25400">
            <a:solidFill>
              <a:srgbClr val="8C4FF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3A8D5EFC-CA64-93F9-E143-5D9544D656A7}"/>
              </a:ext>
            </a:extLst>
          </p:cNvPr>
          <p:cNvCxnSpPr>
            <a:cxnSpLocks/>
            <a:endCxn id="79" idx="3"/>
          </p:cNvCxnSpPr>
          <p:nvPr/>
        </p:nvCxnSpPr>
        <p:spPr>
          <a:xfrm flipH="1">
            <a:off x="7999446" y="3699657"/>
            <a:ext cx="904359" cy="299662"/>
          </a:xfrm>
          <a:prstGeom prst="line">
            <a:avLst/>
          </a:prstGeom>
          <a:ln w="25400">
            <a:solidFill>
              <a:srgbClr val="8C4FF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8DF93348-282C-D64A-27BE-9C427F1BAFCF}"/>
              </a:ext>
            </a:extLst>
          </p:cNvPr>
          <p:cNvCxnSpPr>
            <a:cxnSpLocks/>
            <a:stCxn id="81" idx="1"/>
            <a:endCxn id="82" idx="3"/>
          </p:cNvCxnSpPr>
          <p:nvPr/>
        </p:nvCxnSpPr>
        <p:spPr>
          <a:xfrm flipH="1" flipV="1">
            <a:off x="9634871" y="3704127"/>
            <a:ext cx="991280" cy="317221"/>
          </a:xfrm>
          <a:prstGeom prst="line">
            <a:avLst/>
          </a:prstGeom>
          <a:ln w="25400">
            <a:solidFill>
              <a:srgbClr val="8C4FF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0860E3D5-45A9-E1D0-8D4C-29CE09CBA8E0}"/>
              </a:ext>
            </a:extLst>
          </p:cNvPr>
          <p:cNvCxnSpPr>
            <a:cxnSpLocks/>
            <a:stCxn id="82" idx="2"/>
          </p:cNvCxnSpPr>
          <p:nvPr/>
        </p:nvCxnSpPr>
        <p:spPr>
          <a:xfrm flipH="1">
            <a:off x="6712476" y="4085127"/>
            <a:ext cx="2541395" cy="1983646"/>
          </a:xfrm>
          <a:prstGeom prst="line">
            <a:avLst/>
          </a:prstGeom>
          <a:ln>
            <a:solidFill>
              <a:srgbClr val="8C4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8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0E5E6125-BFC6-65C6-2685-6E32941CE68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14843" y="4477298"/>
            <a:ext cx="711940" cy="71194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B676A854-7204-712A-BE7D-AADB932A49B2}"/>
              </a:ext>
            </a:extLst>
          </p:cNvPr>
          <p:cNvSpPr txBox="1"/>
          <p:nvPr/>
        </p:nvSpPr>
        <p:spPr>
          <a:xfrm>
            <a:off x="1935351" y="5230496"/>
            <a:ext cx="2349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 Peering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260DD1E-6556-A0D8-19E3-5F91F131DD06}"/>
              </a:ext>
            </a:extLst>
          </p:cNvPr>
          <p:cNvSpPr txBox="1"/>
          <p:nvPr/>
        </p:nvSpPr>
        <p:spPr>
          <a:xfrm>
            <a:off x="8269513" y="5222225"/>
            <a:ext cx="2349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718BA5-32C0-B221-79FB-3434DB5433C6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76964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58A5169B-0C7F-1F89-7F73-0E6A68E04E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4020" y="4749569"/>
            <a:ext cx="4011975" cy="1788232"/>
          </a:xfrm>
          <a:prstGeom prst="rect">
            <a:avLst/>
          </a:prstGeom>
        </p:spPr>
      </p:pic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CD793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69909" y="777209"/>
            <a:ext cx="34794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Apple SD Gothic Neo"/>
              </a:rPr>
              <a:t>AWS</a:t>
            </a:r>
            <a:endParaRPr lang="ko-KR" altLang="en-US" sz="72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-36315" y="5384764"/>
            <a:ext cx="3874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장애대비 백업 서버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28360" y="1775087"/>
            <a:ext cx="40358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Backup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16" name="Graphic 43" descr="AWS Backup service icon.">
            <a:extLst>
              <a:ext uri="{FF2B5EF4-FFF2-40B4-BE49-F238E27FC236}">
                <a16:creationId xmlns:a16="http://schemas.microsoft.com/office/drawing/2014/main" id="{BE9C5FED-0433-6D00-4720-BA2712A577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13442" y="3157761"/>
            <a:ext cx="1671266" cy="167126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944055E-9121-D8E5-9041-E269127F3A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64421" y="4446706"/>
            <a:ext cx="1574655" cy="21971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DA41CF-5FE3-91FE-3742-803144C2179C}"/>
              </a:ext>
            </a:extLst>
          </p:cNvPr>
          <p:cNvSpPr txBox="1"/>
          <p:nvPr/>
        </p:nvSpPr>
        <p:spPr>
          <a:xfrm>
            <a:off x="4254874" y="1830932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AED896"/>
                </a:solidFill>
              </a:rPr>
              <a:t>1</a:t>
            </a:r>
            <a:endParaRPr lang="ko-KR" altLang="en-US" sz="7200" b="1" dirty="0">
              <a:solidFill>
                <a:srgbClr val="AED896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544F48-74EA-DC3F-6215-EBA183C62FD4}"/>
              </a:ext>
            </a:extLst>
          </p:cNvPr>
          <p:cNvSpPr txBox="1"/>
          <p:nvPr/>
        </p:nvSpPr>
        <p:spPr>
          <a:xfrm>
            <a:off x="4704760" y="2204908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중앙에서 백업 정책 구성 가능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AB1777-7593-2B94-BA47-BDBF33F3E124}"/>
              </a:ext>
            </a:extLst>
          </p:cNvPr>
          <p:cNvSpPr txBox="1"/>
          <p:nvPr/>
        </p:nvSpPr>
        <p:spPr>
          <a:xfrm>
            <a:off x="4765520" y="2872551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AED896"/>
                </a:solidFill>
              </a:rPr>
              <a:t>2</a:t>
            </a:r>
            <a:endParaRPr lang="ko-KR" altLang="en-US" sz="7200" b="1" dirty="0">
              <a:solidFill>
                <a:srgbClr val="AED896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B91135-A951-6F7E-71B1-592BF411E986}"/>
              </a:ext>
            </a:extLst>
          </p:cNvPr>
          <p:cNvSpPr txBox="1"/>
          <p:nvPr/>
        </p:nvSpPr>
        <p:spPr>
          <a:xfrm>
            <a:off x="5270491" y="3246527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리소스의 백업 활동을 모니터링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4E20A6-1388-304E-E180-22EC5CA07B46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09934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CD793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43" descr="AWS Backup service icon.">
            <a:extLst>
              <a:ext uri="{FF2B5EF4-FFF2-40B4-BE49-F238E27FC236}">
                <a16:creationId xmlns:a16="http://schemas.microsoft.com/office/drawing/2014/main" id="{BE9C5FED-0433-6D00-4720-BA2712A577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47293" y="1278431"/>
            <a:ext cx="979026" cy="97902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700155A-340B-AEBA-ADDF-ACB10ED79DBA}"/>
              </a:ext>
            </a:extLst>
          </p:cNvPr>
          <p:cNvSpPr txBox="1"/>
          <p:nvPr/>
        </p:nvSpPr>
        <p:spPr>
          <a:xfrm>
            <a:off x="6664982" y="2426101"/>
            <a:ext cx="2579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장애대비 백업 생성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A229862-1AA0-6032-0BE7-61408D909B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8616" y="1180048"/>
            <a:ext cx="4418849" cy="450513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2640CBF-2C2C-6DF6-B50D-126EA3D83749}"/>
              </a:ext>
            </a:extLst>
          </p:cNvPr>
          <p:cNvSpPr txBox="1"/>
          <p:nvPr/>
        </p:nvSpPr>
        <p:spPr>
          <a:xfrm>
            <a:off x="6731531" y="3342759"/>
            <a:ext cx="439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정해진 시간 마다 자동 백업 시작 설정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6F1AB6-CF09-DD00-37EE-3A9DFB953769}"/>
              </a:ext>
            </a:extLst>
          </p:cNvPr>
          <p:cNvSpPr txBox="1"/>
          <p:nvPr/>
        </p:nvSpPr>
        <p:spPr>
          <a:xfrm>
            <a:off x="6746222" y="3941365"/>
            <a:ext cx="439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백업할 리소스 선택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18D054B-592F-0FB1-5E28-11ED9C4FB4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0222" y="5251538"/>
            <a:ext cx="3791596" cy="14425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C96C3BE-141A-6F15-BCB4-7E1029609285}"/>
              </a:ext>
            </a:extLst>
          </p:cNvPr>
          <p:cNvSpPr txBox="1"/>
          <p:nvPr/>
        </p:nvSpPr>
        <p:spPr>
          <a:xfrm>
            <a:off x="6766593" y="4638478"/>
            <a:ext cx="439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3.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백업 보관 기간 설정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0E18BB-2AF6-6150-9F8E-EBC24B72ED6F}"/>
              </a:ext>
            </a:extLst>
          </p:cNvPr>
          <p:cNvSpPr/>
          <p:nvPr/>
        </p:nvSpPr>
        <p:spPr>
          <a:xfrm>
            <a:off x="1260694" y="1059195"/>
            <a:ext cx="4417271" cy="1575647"/>
          </a:xfrm>
          <a:prstGeom prst="rect">
            <a:avLst/>
          </a:prstGeom>
          <a:solidFill>
            <a:schemeClr val="bg1">
              <a:alpha val="800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84CDE8-5E09-C49F-1A03-213A3990B8BD}"/>
              </a:ext>
            </a:extLst>
          </p:cNvPr>
          <p:cNvSpPr/>
          <p:nvPr/>
        </p:nvSpPr>
        <p:spPr>
          <a:xfrm>
            <a:off x="1314937" y="4985750"/>
            <a:ext cx="1718805" cy="747124"/>
          </a:xfrm>
          <a:prstGeom prst="rect">
            <a:avLst/>
          </a:prstGeom>
          <a:solidFill>
            <a:schemeClr val="bg1">
              <a:alpha val="800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78B7A17-A768-8D71-5CAE-39311643BD76}"/>
              </a:ext>
            </a:extLst>
          </p:cNvPr>
          <p:cNvSpPr/>
          <p:nvPr/>
        </p:nvSpPr>
        <p:spPr>
          <a:xfrm>
            <a:off x="3335338" y="5944425"/>
            <a:ext cx="3791597" cy="747124"/>
          </a:xfrm>
          <a:prstGeom prst="rect">
            <a:avLst/>
          </a:prstGeom>
          <a:solidFill>
            <a:schemeClr val="bg1">
              <a:alpha val="800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3621A0-613C-1548-68CC-BBA6C0A01BDF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09171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CD793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00155A-340B-AEBA-ADDF-ACB10ED79DBA}"/>
              </a:ext>
            </a:extLst>
          </p:cNvPr>
          <p:cNvSpPr txBox="1"/>
          <p:nvPr/>
        </p:nvSpPr>
        <p:spPr>
          <a:xfrm>
            <a:off x="6342582" y="1396459"/>
            <a:ext cx="199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추가 설정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5353A6C-C7C4-83C6-576B-474F54B13B42}"/>
              </a:ext>
            </a:extLst>
          </p:cNvPr>
          <p:cNvCxnSpPr>
            <a:cxnSpLocks/>
          </p:cNvCxnSpPr>
          <p:nvPr/>
        </p:nvCxnSpPr>
        <p:spPr>
          <a:xfrm>
            <a:off x="6096001" y="850518"/>
            <a:ext cx="0" cy="6007482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그림 28" descr="텍스트, 전자제품, 스크린샷, 번호이(가) 표시된 사진&#10;&#10;자동 생성된 설명">
            <a:extLst>
              <a:ext uri="{FF2B5EF4-FFF2-40B4-BE49-F238E27FC236}">
                <a16:creationId xmlns:a16="http://schemas.microsoft.com/office/drawing/2014/main" id="{FACA5A67-219D-8329-B21A-139C7F59E3C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" t="3472" r="2482" b="3626"/>
          <a:stretch/>
        </p:blipFill>
        <p:spPr>
          <a:xfrm>
            <a:off x="1637099" y="1141086"/>
            <a:ext cx="4426963" cy="518381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60413F5-F3F7-6B97-6D08-CE975FB7A8C4}"/>
              </a:ext>
            </a:extLst>
          </p:cNvPr>
          <p:cNvSpPr txBox="1"/>
          <p:nvPr/>
        </p:nvSpPr>
        <p:spPr>
          <a:xfrm>
            <a:off x="6314562" y="2034129"/>
            <a:ext cx="5469606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볼트 잠금 모드</a:t>
            </a:r>
            <a:r>
              <a:rPr lang="en-US" altLang="ko-KR" dirty="0"/>
              <a:t>:</a:t>
            </a:r>
            <a:r>
              <a:rPr lang="ko-KR" altLang="en-US" dirty="0"/>
              <a:t> 회사 내에서 </a:t>
            </a:r>
            <a:r>
              <a:rPr lang="en-US" altLang="ko-KR" dirty="0"/>
              <a:t>Database </a:t>
            </a:r>
            <a:r>
              <a:rPr lang="ko-KR" altLang="en-US" dirty="0"/>
              <a:t>백업을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관리</a:t>
            </a:r>
            <a:r>
              <a:rPr lang="en-US" altLang="ko-KR" dirty="0"/>
              <a:t>/</a:t>
            </a:r>
            <a:r>
              <a:rPr lang="ko-KR" altLang="en-US" dirty="0"/>
              <a:t>삭제할 수 있도록 설정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D70DEE1D-6501-06C1-E154-91275DE2FB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7253" y="3071183"/>
            <a:ext cx="5327374" cy="927945"/>
          </a:xfrm>
          <a:prstGeom prst="rect">
            <a:avLst/>
          </a:prstGeom>
        </p:spPr>
      </p:pic>
      <p:pic>
        <p:nvPicPr>
          <p:cNvPr id="19" name="Graphic 43" descr="AWS Backup service icon.">
            <a:extLst>
              <a:ext uri="{FF2B5EF4-FFF2-40B4-BE49-F238E27FC236}">
                <a16:creationId xmlns:a16="http://schemas.microsoft.com/office/drawing/2014/main" id="{97D2365C-7869-7485-47AF-19B25CE29C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247293" y="1278431"/>
            <a:ext cx="979026" cy="97902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DBD5B2B-D62D-BF4A-6BB1-007A472D5600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3134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A2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74612" y="769251"/>
            <a:ext cx="34794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Apple SD Gothic Neo"/>
              </a:rPr>
              <a:t>MFA</a:t>
            </a:r>
            <a:endParaRPr lang="ko-KR" altLang="en-US" sz="72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11420" y="5314748"/>
            <a:ext cx="37054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 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단계 설정</a:t>
            </a:r>
            <a:endParaRPr lang="en-US" altLang="ko-KR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(OTP </a:t>
            </a: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등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28360" y="1775087"/>
            <a:ext cx="40358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solidFill>
                  <a:schemeClr val="bg1"/>
                </a:solidFill>
                <a:latin typeface="Apple SD Gothic Neo"/>
              </a:rPr>
              <a:t>Token</a:t>
            </a:r>
            <a:endParaRPr lang="ko-KR" altLang="en-US" sz="96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20" name="Graphic 19" descr="AWS Identity and Access Management (IAM) service icon.">
            <a:extLst>
              <a:ext uri="{FF2B5EF4-FFF2-40B4-BE49-F238E27FC236}">
                <a16:creationId xmlns:a16="http://schemas.microsoft.com/office/drawing/2014/main" id="{CA8E2130-26C2-6EFF-E670-732F06AB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456430" y="3166940"/>
            <a:ext cx="1429765" cy="1429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raphic 70" descr="MFA token resource icon for the IAM service.">
            <a:extLst>
              <a:ext uri="{FF2B5EF4-FFF2-40B4-BE49-F238E27FC236}">
                <a16:creationId xmlns:a16="http://schemas.microsoft.com/office/drawing/2014/main" id="{BEABB066-4E5A-3042-E807-F467731160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11738" y="3266364"/>
            <a:ext cx="1429770" cy="14297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E0502EF-ABED-F33C-5DB9-29DEA80AB1F7}"/>
              </a:ext>
            </a:extLst>
          </p:cNvPr>
          <p:cNvSpPr txBox="1"/>
          <p:nvPr/>
        </p:nvSpPr>
        <p:spPr>
          <a:xfrm>
            <a:off x="5085129" y="2297725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FFA27F"/>
                </a:solidFill>
              </a:rPr>
              <a:t>1</a:t>
            </a:r>
            <a:endParaRPr lang="ko-KR" altLang="en-US" sz="8000" b="1" dirty="0">
              <a:solidFill>
                <a:srgbClr val="FFA27F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A094C8-81AF-3CBB-92EB-9CF62033F59A}"/>
              </a:ext>
            </a:extLst>
          </p:cNvPr>
          <p:cNvSpPr txBox="1"/>
          <p:nvPr/>
        </p:nvSpPr>
        <p:spPr>
          <a:xfrm>
            <a:off x="5557813" y="2747901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계정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차 인증 서비스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B7F5CC-983E-F331-3A94-A50E67F1A6BC}"/>
              </a:ext>
            </a:extLst>
          </p:cNvPr>
          <p:cNvSpPr txBox="1"/>
          <p:nvPr/>
        </p:nvSpPr>
        <p:spPr>
          <a:xfrm>
            <a:off x="5588482" y="3516974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FFA27F"/>
                </a:solidFill>
              </a:rPr>
              <a:t>2</a:t>
            </a:r>
            <a:endParaRPr lang="ko-KR" altLang="en-US" sz="8000" b="1" dirty="0">
              <a:solidFill>
                <a:srgbClr val="FFA27F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3E9BE8-9A2D-F8D4-A37D-E116F04FA4E7}"/>
              </a:ext>
            </a:extLst>
          </p:cNvPr>
          <p:cNvSpPr txBox="1"/>
          <p:nvPr/>
        </p:nvSpPr>
        <p:spPr>
          <a:xfrm>
            <a:off x="6156953" y="3967150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외부 어플리케이션과 연동 가능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52FAF2-DAED-6EC4-D14F-D71D7F29BD0F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34507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39937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A2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Graphic 19" descr="AWS Identity and Access Management (IAM) service icon.">
            <a:extLst>
              <a:ext uri="{FF2B5EF4-FFF2-40B4-BE49-F238E27FC236}">
                <a16:creationId xmlns:a16="http://schemas.microsoft.com/office/drawing/2014/main" id="{CA8E2130-26C2-6EFF-E670-732F06AB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345710" y="1466634"/>
            <a:ext cx="1029279" cy="1029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raphic 70" descr="MFA token resource icon for the IAM service.">
            <a:extLst>
              <a:ext uri="{FF2B5EF4-FFF2-40B4-BE49-F238E27FC236}">
                <a16:creationId xmlns:a16="http://schemas.microsoft.com/office/drawing/2014/main" id="{BEABB066-4E5A-3042-E807-F467731160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1537" y="810261"/>
            <a:ext cx="969039" cy="969039"/>
          </a:xfrm>
          <a:prstGeom prst="rect">
            <a:avLst/>
          </a:prstGeom>
        </p:spPr>
      </p:pic>
      <p:pic>
        <p:nvPicPr>
          <p:cNvPr id="21" name="그림 20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63E86E41-39AD-61ED-D554-86B65F5702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77" y="4455682"/>
            <a:ext cx="6440945" cy="15518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5B72EE2-2910-BCFF-117A-D22B46A098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01613" y="1836813"/>
            <a:ext cx="1530143" cy="129976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A87B57A-10F9-D972-2005-056F3492A578}"/>
              </a:ext>
            </a:extLst>
          </p:cNvPr>
          <p:cNvSpPr txBox="1"/>
          <p:nvPr/>
        </p:nvSpPr>
        <p:spPr>
          <a:xfrm>
            <a:off x="2142315" y="1185783"/>
            <a:ext cx="3666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사용한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차 인증 프로그램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D84493-5C4E-105C-37ED-0A8F9507DBF6}"/>
              </a:ext>
            </a:extLst>
          </p:cNvPr>
          <p:cNvSpPr txBox="1"/>
          <p:nvPr/>
        </p:nvSpPr>
        <p:spPr>
          <a:xfrm>
            <a:off x="3839253" y="2507642"/>
            <a:ext cx="3009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Authy(</a:t>
            </a:r>
            <a:r>
              <a:rPr lang="ko-KR" altLang="en-US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모바일</a:t>
            </a:r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endParaRPr lang="ko-KR" altLang="en-US" sz="36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7DFA03-6334-99E0-4FF6-795F47A6FB72}"/>
              </a:ext>
            </a:extLst>
          </p:cNvPr>
          <p:cNvSpPr txBox="1"/>
          <p:nvPr/>
        </p:nvSpPr>
        <p:spPr>
          <a:xfrm>
            <a:off x="2329748" y="3747685"/>
            <a:ext cx="4422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MAF </a:t>
            </a:r>
            <a:r>
              <a:rPr lang="ko-KR" altLang="en-US" sz="2800" dirty="0"/>
              <a:t>설정 </a:t>
            </a:r>
            <a:r>
              <a:rPr lang="en-US" altLang="ko-KR" sz="2800" dirty="0"/>
              <a:t>– IAM </a:t>
            </a:r>
            <a:r>
              <a:rPr lang="ko-KR" altLang="en-US" sz="2800" dirty="0"/>
              <a:t>접속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AF00F0-276C-B114-85CF-BA1E883DFD79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19737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39937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A2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Graphic 19" descr="AWS Identity and Access Management (IAM) service icon.">
            <a:extLst>
              <a:ext uri="{FF2B5EF4-FFF2-40B4-BE49-F238E27FC236}">
                <a16:creationId xmlns:a16="http://schemas.microsoft.com/office/drawing/2014/main" id="{CA8E2130-26C2-6EFF-E670-732F06AB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345710" y="1466634"/>
            <a:ext cx="1029279" cy="1029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raphic 70" descr="MFA token resource icon for the IAM service.">
            <a:extLst>
              <a:ext uri="{FF2B5EF4-FFF2-40B4-BE49-F238E27FC236}">
                <a16:creationId xmlns:a16="http://schemas.microsoft.com/office/drawing/2014/main" id="{BEABB066-4E5A-3042-E807-F467731160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1537" y="810261"/>
            <a:ext cx="969039" cy="969039"/>
          </a:xfrm>
          <a:prstGeom prst="rect">
            <a:avLst/>
          </a:prstGeom>
        </p:spPr>
      </p:pic>
      <p:pic>
        <p:nvPicPr>
          <p:cNvPr id="25" name="그림 24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E376D5B2-B844-C12D-ECAC-30EC2100E6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993" y="1147876"/>
            <a:ext cx="4448939" cy="3667256"/>
          </a:xfrm>
          <a:prstGeom prst="rect">
            <a:avLst/>
          </a:prstGeom>
        </p:spPr>
      </p:pic>
      <p:pic>
        <p:nvPicPr>
          <p:cNvPr id="28" name="그림 27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F0C3A12-37FC-9660-0646-0AFDF78E2C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540" y="1105433"/>
            <a:ext cx="3060377" cy="37393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1851380-A2C0-8442-6263-BC8898E3FDAF}"/>
              </a:ext>
            </a:extLst>
          </p:cNvPr>
          <p:cNvSpPr txBox="1"/>
          <p:nvPr/>
        </p:nvSpPr>
        <p:spPr>
          <a:xfrm>
            <a:off x="2273300" y="5143500"/>
            <a:ext cx="4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인증 디바이스 이름 및 종류 선택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A4ECD6-C617-2DE5-ACBF-B6AC71FEA37A}"/>
              </a:ext>
            </a:extLst>
          </p:cNvPr>
          <p:cNvSpPr txBox="1"/>
          <p:nvPr/>
        </p:nvSpPr>
        <p:spPr>
          <a:xfrm>
            <a:off x="7213880" y="5041932"/>
            <a:ext cx="4334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모바일 </a:t>
            </a:r>
            <a:r>
              <a:rPr lang="en-US" altLang="ko-KR" dirty="0"/>
              <a:t>)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Authy</a:t>
            </a:r>
            <a:r>
              <a:rPr lang="ko-KR" altLang="en-US" dirty="0"/>
              <a:t>로 해당 </a:t>
            </a:r>
            <a:r>
              <a:rPr lang="en-US" altLang="ko-KR" dirty="0"/>
              <a:t>QR</a:t>
            </a:r>
            <a:r>
              <a:rPr lang="ko-KR" altLang="en-US" dirty="0"/>
              <a:t>코드 입력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MFA </a:t>
            </a:r>
            <a:r>
              <a:rPr lang="ko-KR" altLang="en-US" dirty="0"/>
              <a:t>코드 </a:t>
            </a:r>
            <a:r>
              <a:rPr lang="en-US" altLang="ko-KR" dirty="0"/>
              <a:t>2</a:t>
            </a:r>
            <a:r>
              <a:rPr lang="ko-KR" altLang="en-US" dirty="0"/>
              <a:t>번 입력</a:t>
            </a:r>
            <a:r>
              <a:rPr lang="en-US" altLang="ko-KR" dirty="0"/>
              <a:t>(</a:t>
            </a:r>
            <a:r>
              <a:rPr lang="ko-KR" altLang="en-US" dirty="0"/>
              <a:t>각 다른 번호로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 </a:t>
            </a:r>
            <a:endParaRPr lang="ko-KR" altLang="en-US" dirty="0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C0BBC0A-14B5-B099-F9A0-511A7C672E27}"/>
              </a:ext>
            </a:extLst>
          </p:cNvPr>
          <p:cNvSpPr/>
          <p:nvPr/>
        </p:nvSpPr>
        <p:spPr>
          <a:xfrm rot="5137547">
            <a:off x="9304809" y="2216041"/>
            <a:ext cx="622273" cy="177511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5C9103-1034-2876-FF50-B7F8E00CB908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38089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39937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A2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Graphic 19" descr="AWS Identity and Access Management (IAM) service icon.">
            <a:extLst>
              <a:ext uri="{FF2B5EF4-FFF2-40B4-BE49-F238E27FC236}">
                <a16:creationId xmlns:a16="http://schemas.microsoft.com/office/drawing/2014/main" id="{CA8E2130-26C2-6EFF-E670-732F06AB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345710" y="1466634"/>
            <a:ext cx="1029279" cy="1029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raphic 70" descr="MFA token resource icon for the IAM service.">
            <a:extLst>
              <a:ext uri="{FF2B5EF4-FFF2-40B4-BE49-F238E27FC236}">
                <a16:creationId xmlns:a16="http://schemas.microsoft.com/office/drawing/2014/main" id="{BEABB066-4E5A-3042-E807-F467731160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1537" y="810261"/>
            <a:ext cx="969039" cy="96903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8800A5F-DFF9-A1EC-FD16-2910CC49C2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766" y="1088976"/>
            <a:ext cx="9923809" cy="895238"/>
          </a:xfrm>
          <a:prstGeom prst="rect">
            <a:avLst/>
          </a:prstGeom>
        </p:spPr>
      </p:pic>
      <p:pic>
        <p:nvPicPr>
          <p:cNvPr id="26" name="그림 2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0CB2745-7596-FD2E-E88C-5171A0E60F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58" y="2011361"/>
            <a:ext cx="3666667" cy="240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A4175E1-1C2D-A347-2B16-65254A07CD5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68381" y="2523854"/>
            <a:ext cx="1530143" cy="1299762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0F9F100-FECC-B4AD-30D7-E6596D6A68CF}"/>
              </a:ext>
            </a:extLst>
          </p:cNvPr>
          <p:cNvCxnSpPr>
            <a:cxnSpLocks/>
          </p:cNvCxnSpPr>
          <p:nvPr/>
        </p:nvCxnSpPr>
        <p:spPr>
          <a:xfrm>
            <a:off x="3698524" y="3335407"/>
            <a:ext cx="1748687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E5D979E-8E47-E8B3-B1DE-B99FF9B4E4A7}"/>
              </a:ext>
            </a:extLst>
          </p:cNvPr>
          <p:cNvSpPr txBox="1"/>
          <p:nvPr/>
        </p:nvSpPr>
        <p:spPr>
          <a:xfrm>
            <a:off x="1759183" y="4076404"/>
            <a:ext cx="355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재로그인 시 </a:t>
            </a:r>
            <a:r>
              <a:rPr lang="en-US" altLang="ko-KR" dirty="0"/>
              <a:t>Authy</a:t>
            </a:r>
            <a:r>
              <a:rPr lang="ko-KR" altLang="en-US" dirty="0"/>
              <a:t>로 </a:t>
            </a:r>
            <a:endParaRPr lang="en-US" altLang="ko-KR" dirty="0"/>
          </a:p>
          <a:p>
            <a:r>
              <a:rPr lang="en-US" altLang="ko-KR" dirty="0"/>
              <a:t>MFA </a:t>
            </a:r>
            <a:r>
              <a:rPr lang="ko-KR" altLang="en-US" dirty="0"/>
              <a:t>코드 입력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62D162-949F-6345-1890-BF00F3223C07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8421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106876" y="793812"/>
            <a:ext cx="34794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Apple SD Gothic Neo"/>
              </a:rPr>
              <a:t>Web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56838" y="5202419"/>
            <a:ext cx="3405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방화벽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/VPN </a:t>
            </a: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58772" y="1500746"/>
            <a:ext cx="40358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Apple SD Gothic Neo"/>
              </a:rPr>
              <a:t>Application</a:t>
            </a:r>
            <a:endParaRPr lang="ko-KR" altLang="en-US" sz="5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9DECDC-81D1-0310-6C17-5B5CFAA81F67}"/>
              </a:ext>
            </a:extLst>
          </p:cNvPr>
          <p:cNvSpPr txBox="1"/>
          <p:nvPr/>
        </p:nvSpPr>
        <p:spPr>
          <a:xfrm>
            <a:off x="-58772" y="2193588"/>
            <a:ext cx="40358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err="1">
                <a:solidFill>
                  <a:schemeClr val="bg1"/>
                </a:solidFill>
                <a:latin typeface="Apple SD Gothic Neo"/>
              </a:rPr>
              <a:t>FireWall</a:t>
            </a:r>
            <a:endParaRPr lang="ko-KR" altLang="en-US" sz="50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22" name="Graphic 8" descr="AWS WAF service icon.">
            <a:extLst>
              <a:ext uri="{FF2B5EF4-FFF2-40B4-BE49-F238E27FC236}">
                <a16:creationId xmlns:a16="http://schemas.microsoft.com/office/drawing/2014/main" id="{F60ADBA8-C254-A5BC-827C-3A962487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891762" y="3291554"/>
            <a:ext cx="1496047" cy="1496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51F79F3-B191-7F87-B61E-05A759F41911}"/>
              </a:ext>
            </a:extLst>
          </p:cNvPr>
          <p:cNvSpPr txBox="1"/>
          <p:nvPr/>
        </p:nvSpPr>
        <p:spPr>
          <a:xfrm>
            <a:off x="3326329" y="1306954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EE4E4E"/>
                </a:solidFill>
              </a:rPr>
              <a:t>1</a:t>
            </a:r>
            <a:endParaRPr lang="ko-KR" altLang="en-US" sz="8000" b="1" dirty="0">
              <a:solidFill>
                <a:srgbClr val="EE4E4E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827576-FA53-62D2-98BA-74D8822B861B}"/>
              </a:ext>
            </a:extLst>
          </p:cNvPr>
          <p:cNvSpPr txBox="1"/>
          <p:nvPr/>
        </p:nvSpPr>
        <p:spPr>
          <a:xfrm>
            <a:off x="3776979" y="1757130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관리형 규칙으로 시간 단축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3E1CEF-70F2-24E9-CC3A-32616F092030}"/>
              </a:ext>
            </a:extLst>
          </p:cNvPr>
          <p:cNvSpPr txBox="1"/>
          <p:nvPr/>
        </p:nvSpPr>
        <p:spPr>
          <a:xfrm>
            <a:off x="3759306" y="2515305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EE4E4E"/>
                </a:solidFill>
              </a:rPr>
              <a:t>2</a:t>
            </a:r>
            <a:endParaRPr lang="ko-KR" altLang="en-US" sz="8000" b="1" dirty="0">
              <a:solidFill>
                <a:srgbClr val="EE4E4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19086D-EE8B-4209-0434-E02BF035ECE0}"/>
              </a:ext>
            </a:extLst>
          </p:cNvPr>
          <p:cNvSpPr txBox="1"/>
          <p:nvPr/>
        </p:nvSpPr>
        <p:spPr>
          <a:xfrm>
            <a:off x="4276058" y="2965481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쉬운 배포 및 유지 관리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91B5BF-A4F6-1021-455A-E67C72C224D9}"/>
              </a:ext>
            </a:extLst>
          </p:cNvPr>
          <p:cNvSpPr txBox="1"/>
          <p:nvPr/>
        </p:nvSpPr>
        <p:spPr>
          <a:xfrm>
            <a:off x="4256786" y="3692389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EE4E4E"/>
                </a:solidFill>
              </a:rPr>
              <a:t>3</a:t>
            </a:r>
            <a:endParaRPr lang="ko-KR" altLang="en-US" sz="8000" b="1" dirty="0">
              <a:solidFill>
                <a:srgbClr val="EE4E4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7FC68E-5ED5-A453-BD68-C0F32ABA56EE}"/>
              </a:ext>
            </a:extLst>
          </p:cNvPr>
          <p:cNvSpPr txBox="1"/>
          <p:nvPr/>
        </p:nvSpPr>
        <p:spPr>
          <a:xfrm>
            <a:off x="4773538" y="4142565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간편한 모니터링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차단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344E3D-5049-8D22-F9D2-EDDE3FA5191A}"/>
              </a:ext>
            </a:extLst>
          </p:cNvPr>
          <p:cNvSpPr txBox="1"/>
          <p:nvPr/>
        </p:nvSpPr>
        <p:spPr>
          <a:xfrm>
            <a:off x="4647234" y="4738430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EE4E4E"/>
                </a:solidFill>
              </a:rPr>
              <a:t>4</a:t>
            </a:r>
            <a:endParaRPr lang="ko-KR" altLang="en-US" sz="8000" b="1" dirty="0">
              <a:solidFill>
                <a:srgbClr val="EE4E4E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7CFEF7-CA69-2860-A2A8-CC9B44CEFF71}"/>
              </a:ext>
            </a:extLst>
          </p:cNvPr>
          <p:cNvSpPr txBox="1"/>
          <p:nvPr/>
        </p:nvSpPr>
        <p:spPr>
          <a:xfrm>
            <a:off x="5186020" y="5188606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웹 공격에 대비하여 민첩한 보안 가능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FFBDD4-0D87-4643-C8E4-EAE302E1DA38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38217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9222087" y="850518"/>
            <a:ext cx="2380167" cy="6020008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16378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회의 주도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!!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ctr"/>
            <a:r>
              <a:rPr lang="ko-KR" altLang="en-US" dirty="0"/>
              <a:t>아키텍처 제작 </a:t>
            </a:r>
            <a:endParaRPr lang="en-US" altLang="ko-KR" dirty="0"/>
          </a:p>
          <a:p>
            <a:pPr algn="ctr"/>
            <a:r>
              <a:rPr lang="ko-KR" altLang="en-US" dirty="0"/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67524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4959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5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5BE3F9C-2166-FBAB-82CE-68EA81EF9F01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B512CC3-4D07-DA1B-832E-31BB272F83E9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31C8F051-A78A-60B8-621F-629FF4153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 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r>
              <a:rPr lang="en-US" altLang="ko-KR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인프라 구현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보안 환경 설정</a:t>
            </a:r>
          </a:p>
        </p:txBody>
      </p:sp>
      <p:sp>
        <p:nvSpPr>
          <p:cNvPr id="30" name="!!TextBox 100">
            <a:extLst>
              <a:ext uri="{FF2B5EF4-FFF2-40B4-BE49-F238E27FC236}">
                <a16:creationId xmlns:a16="http://schemas.microsoft.com/office/drawing/2014/main" id="{4011E849-0A01-D7A0-BE69-8109B48E0D7D}"/>
              </a:ext>
            </a:extLst>
          </p:cNvPr>
          <p:cNvSpPr txBox="1"/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FF8DC7-5BE2-8906-2630-BACECDA219D2}"/>
              </a:ext>
            </a:extLst>
          </p:cNvPr>
          <p:cNvSpPr txBox="1">
            <a:spLocks/>
          </p:cNvSpPr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648C50-9AF4-D705-3F89-3E5A73505B77}"/>
              </a:ext>
            </a:extLst>
          </p:cNvPr>
          <p:cNvSpPr txBox="1"/>
          <p:nvPr/>
        </p:nvSpPr>
        <p:spPr>
          <a:xfrm>
            <a:off x="231498" y="211869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3526869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02972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Graphic 8" descr="AWS WAF service icon.">
            <a:extLst>
              <a:ext uri="{FF2B5EF4-FFF2-40B4-BE49-F238E27FC236}">
                <a16:creationId xmlns:a16="http://schemas.microsoft.com/office/drawing/2014/main" id="{F60ADBA8-C254-A5BC-827C-3A962487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196154" y="1570539"/>
            <a:ext cx="1029728" cy="1029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721062-38DC-17AE-48DA-C506ABAF2FE2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A31D460-902D-9FAE-79B4-B9CEBD9DBF24}"/>
              </a:ext>
            </a:extLst>
          </p:cNvPr>
          <p:cNvGrpSpPr/>
          <p:nvPr/>
        </p:nvGrpSpPr>
        <p:grpSpPr>
          <a:xfrm>
            <a:off x="2176359" y="2025706"/>
            <a:ext cx="3011382" cy="2736319"/>
            <a:chOff x="3569403" y="2060840"/>
            <a:chExt cx="3011382" cy="2736319"/>
          </a:xfrm>
        </p:grpSpPr>
        <p:pic>
          <p:nvPicPr>
            <p:cNvPr id="20" name="그림 19" descr="텍스트, 도표, 스크린샷, 평면도이(가) 표시된 사진&#10;&#10;자동 생성된 설명">
              <a:extLst>
                <a:ext uri="{FF2B5EF4-FFF2-40B4-BE49-F238E27FC236}">
                  <a16:creationId xmlns:a16="http://schemas.microsoft.com/office/drawing/2014/main" id="{0BFB173A-6037-EC81-1026-A1BDD665BE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91" t="1386" r="26975" b="64485"/>
            <a:stretch/>
          </p:blipFill>
          <p:spPr>
            <a:xfrm>
              <a:off x="3569403" y="2060840"/>
              <a:ext cx="3011382" cy="2736319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D80CCDC-F3B8-BAC4-B0F5-7E6EFB08A4B9}"/>
                </a:ext>
              </a:extLst>
            </p:cNvPr>
            <p:cNvSpPr/>
            <p:nvPr/>
          </p:nvSpPr>
          <p:spPr>
            <a:xfrm>
              <a:off x="3788418" y="2482567"/>
              <a:ext cx="2511751" cy="1305228"/>
            </a:xfrm>
            <a:prstGeom prst="rect">
              <a:avLst/>
            </a:prstGeom>
            <a:solidFill>
              <a:srgbClr val="C40C0C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FDF1B54-1E87-98AB-1008-85298A718E98}"/>
              </a:ext>
            </a:extLst>
          </p:cNvPr>
          <p:cNvGrpSpPr/>
          <p:nvPr/>
        </p:nvGrpSpPr>
        <p:grpSpPr>
          <a:xfrm>
            <a:off x="6816272" y="2409292"/>
            <a:ext cx="2342636" cy="1977385"/>
            <a:chOff x="8150142" y="2351579"/>
            <a:chExt cx="2342636" cy="1977385"/>
          </a:xfrm>
        </p:grpSpPr>
        <p:pic>
          <p:nvPicPr>
            <p:cNvPr id="21" name="그림 20" descr="텍스트, 도표, 스크린샷, 평면도이(가) 표시된 사진&#10;&#10;자동 생성된 설명">
              <a:extLst>
                <a:ext uri="{FF2B5EF4-FFF2-40B4-BE49-F238E27FC236}">
                  <a16:creationId xmlns:a16="http://schemas.microsoft.com/office/drawing/2014/main" id="{9438AF19-AE30-8DBA-A91F-51020F6097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320" t="21285" r="1913" b="53343"/>
            <a:stretch/>
          </p:blipFill>
          <p:spPr>
            <a:xfrm>
              <a:off x="8284745" y="2351579"/>
              <a:ext cx="2208033" cy="1977385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02DBEBB-2EF0-1751-8181-8F39F63D8A8F}"/>
                </a:ext>
              </a:extLst>
            </p:cNvPr>
            <p:cNvSpPr/>
            <p:nvPr/>
          </p:nvSpPr>
          <p:spPr>
            <a:xfrm>
              <a:off x="8150142" y="2893704"/>
              <a:ext cx="1947377" cy="1322493"/>
            </a:xfrm>
            <a:prstGeom prst="rect">
              <a:avLst/>
            </a:prstGeom>
            <a:solidFill>
              <a:srgbClr val="C40C0C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E301B88-5F6C-6595-9A55-535AB77F5690}"/>
              </a:ext>
            </a:extLst>
          </p:cNvPr>
          <p:cNvSpPr txBox="1"/>
          <p:nvPr/>
        </p:nvSpPr>
        <p:spPr>
          <a:xfrm>
            <a:off x="2451099" y="5117515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Admin Account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55651F-E85C-09EB-A4BA-6A6F6B5DD0A3}"/>
              </a:ext>
            </a:extLst>
          </p:cNvPr>
          <p:cNvSpPr txBox="1"/>
          <p:nvPr/>
        </p:nvSpPr>
        <p:spPr>
          <a:xfrm>
            <a:off x="6782124" y="5035612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PRD Account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598550-AA8D-D0F1-7831-8CCF8AD1AB0B}"/>
              </a:ext>
            </a:extLst>
          </p:cNvPr>
          <p:cNvSpPr txBox="1"/>
          <p:nvPr/>
        </p:nvSpPr>
        <p:spPr>
          <a:xfrm>
            <a:off x="1725589" y="1117620"/>
            <a:ext cx="2400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마비옛체" panose="02000503000000000000" pitchFamily="2" charset="-127"/>
                <a:ea typeface="마비옛체" panose="02000503000000000000" pitchFamily="2" charset="-127"/>
              </a:rPr>
              <a:t>WAF</a:t>
            </a:r>
            <a:r>
              <a:rPr lang="ko-KR" altLang="en-US" sz="4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설정</a:t>
            </a:r>
          </a:p>
        </p:txBody>
      </p:sp>
    </p:spTree>
    <p:extLst>
      <p:ext uri="{BB962C8B-B14F-4D97-AF65-F5344CB8AC3E}">
        <p14:creationId xmlns:p14="http://schemas.microsoft.com/office/powerpoint/2010/main" val="20821189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02972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Graphic 8" descr="AWS WAF service icon.">
            <a:extLst>
              <a:ext uri="{FF2B5EF4-FFF2-40B4-BE49-F238E27FC236}">
                <a16:creationId xmlns:a16="http://schemas.microsoft.com/office/drawing/2014/main" id="{F60ADBA8-C254-A5BC-827C-3A962487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196154" y="1570539"/>
            <a:ext cx="1029728" cy="1029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FAE7B36-4699-5A6F-60FD-05065F90DD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5272" y="1488914"/>
            <a:ext cx="6372225" cy="51339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721062-38DC-17AE-48DA-C506ABAF2FE2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96586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05554F9-92AE-FD5B-D358-FCD5B0A9E158}"/>
              </a:ext>
            </a:extLst>
          </p:cNvPr>
          <p:cNvSpPr>
            <a:spLocks/>
          </p:cNvSpPr>
          <p:nvPr/>
        </p:nvSpPr>
        <p:spPr>
          <a:xfrm flipV="1">
            <a:off x="-3131383" y="854901"/>
            <a:ext cx="4122469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0C18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80B038D5-16E2-288C-C41B-437527FC763E}"/>
              </a:ext>
            </a:extLst>
          </p:cNvPr>
          <p:cNvSpPr>
            <a:spLocks/>
          </p:cNvSpPr>
          <p:nvPr/>
        </p:nvSpPr>
        <p:spPr>
          <a:xfrm flipV="1">
            <a:off x="-2176453" y="854901"/>
            <a:ext cx="3063474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800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71D56E28-DCC9-6E94-CB1B-590CEA6D9091}"/>
              </a:ext>
            </a:extLst>
          </p:cNvPr>
          <p:cNvSpPr>
            <a:spLocks/>
          </p:cNvSpPr>
          <p:nvPr/>
        </p:nvSpPr>
        <p:spPr>
          <a:xfrm flipV="1">
            <a:off x="-2276419" y="855980"/>
            <a:ext cx="321768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2FF0723F-A1D0-914F-7A35-6E2301D4B972}"/>
              </a:ext>
            </a:extLst>
          </p:cNvPr>
          <p:cNvSpPr>
            <a:spLocks/>
          </p:cNvSpPr>
          <p:nvPr/>
        </p:nvSpPr>
        <p:spPr>
          <a:xfrm flipV="1">
            <a:off x="-1942161" y="855980"/>
            <a:ext cx="289907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F5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28A7E757-3EA0-8A36-56E7-F80462DFE28C}"/>
              </a:ext>
            </a:extLst>
          </p:cNvPr>
          <p:cNvSpPr>
            <a:spLocks/>
          </p:cNvSpPr>
          <p:nvPr/>
        </p:nvSpPr>
        <p:spPr>
          <a:xfrm flipV="1">
            <a:off x="-1798782" y="854901"/>
            <a:ext cx="2720749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5B4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0646415C-4BD3-0F6F-752E-888ED1699D5E}"/>
              </a:ext>
            </a:extLst>
          </p:cNvPr>
          <p:cNvSpPr>
            <a:spLocks/>
          </p:cNvSpPr>
          <p:nvPr/>
        </p:nvSpPr>
        <p:spPr>
          <a:xfrm flipV="1">
            <a:off x="-2334621" y="855980"/>
            <a:ext cx="31868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C52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55980"/>
            <a:ext cx="102972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F980A1-6B46-9FD4-BE78-3EF607C6CFBE}"/>
              </a:ext>
            </a:extLst>
          </p:cNvPr>
          <p:cNvSpPr txBox="1"/>
          <p:nvPr/>
        </p:nvSpPr>
        <p:spPr>
          <a:xfrm rot="16200000">
            <a:off x="-974257" y="2099695"/>
            <a:ext cx="2646878" cy="4616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룰 </a:t>
            </a:r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그룹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3EB149-5C3B-7A79-75A5-A131A6CE8C1D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4559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05554F9-92AE-FD5B-D358-FCD5B0A9E158}"/>
              </a:ext>
            </a:extLst>
          </p:cNvPr>
          <p:cNvSpPr>
            <a:spLocks/>
          </p:cNvSpPr>
          <p:nvPr/>
        </p:nvSpPr>
        <p:spPr>
          <a:xfrm flipV="1">
            <a:off x="547033" y="854901"/>
            <a:ext cx="4122469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0C18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80B038D5-16E2-288C-C41B-437527FC763E}"/>
              </a:ext>
            </a:extLst>
          </p:cNvPr>
          <p:cNvSpPr>
            <a:spLocks/>
          </p:cNvSpPr>
          <p:nvPr/>
        </p:nvSpPr>
        <p:spPr>
          <a:xfrm flipV="1">
            <a:off x="2923491" y="854901"/>
            <a:ext cx="3063474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800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71D56E28-DCC9-6E94-CB1B-590CEA6D9091}"/>
              </a:ext>
            </a:extLst>
          </p:cNvPr>
          <p:cNvSpPr>
            <a:spLocks/>
          </p:cNvSpPr>
          <p:nvPr/>
        </p:nvSpPr>
        <p:spPr>
          <a:xfrm flipV="1">
            <a:off x="4871677" y="855980"/>
            <a:ext cx="321768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2FF0723F-A1D0-914F-7A35-6E2301D4B972}"/>
              </a:ext>
            </a:extLst>
          </p:cNvPr>
          <p:cNvSpPr>
            <a:spLocks/>
          </p:cNvSpPr>
          <p:nvPr/>
        </p:nvSpPr>
        <p:spPr>
          <a:xfrm flipV="1">
            <a:off x="6855740" y="855980"/>
            <a:ext cx="289907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F5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28A7E757-3EA0-8A36-56E7-F80462DFE28C}"/>
              </a:ext>
            </a:extLst>
          </p:cNvPr>
          <p:cNvSpPr>
            <a:spLocks/>
          </p:cNvSpPr>
          <p:nvPr/>
        </p:nvSpPr>
        <p:spPr>
          <a:xfrm flipV="1">
            <a:off x="8699581" y="854901"/>
            <a:ext cx="2720749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5B4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0646415C-4BD3-0F6F-752E-888ED1699D5E}"/>
              </a:ext>
            </a:extLst>
          </p:cNvPr>
          <p:cNvSpPr>
            <a:spLocks/>
          </p:cNvSpPr>
          <p:nvPr/>
        </p:nvSpPr>
        <p:spPr>
          <a:xfrm flipV="1">
            <a:off x="10491853" y="855980"/>
            <a:ext cx="31868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C52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55980"/>
            <a:ext cx="102972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F980A1-6B46-9FD4-BE78-3EF607C6CFBE}"/>
              </a:ext>
            </a:extLst>
          </p:cNvPr>
          <p:cNvSpPr txBox="1"/>
          <p:nvPr/>
        </p:nvSpPr>
        <p:spPr>
          <a:xfrm rot="16200000">
            <a:off x="-974257" y="2099695"/>
            <a:ext cx="2646878" cy="4616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룰 </a:t>
            </a:r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그룹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F4370AA-DA24-FCC7-D5EA-1E522E3E8216}"/>
              </a:ext>
            </a:extLst>
          </p:cNvPr>
          <p:cNvSpPr txBox="1"/>
          <p:nvPr/>
        </p:nvSpPr>
        <p:spPr>
          <a:xfrm>
            <a:off x="556652" y="1199746"/>
            <a:ext cx="25980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Admin 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Protection</a:t>
            </a:r>
            <a:endParaRPr lang="ko-KR" altLang="en-US" sz="2000" dirty="0">
              <a:solidFill>
                <a:schemeClr val="bg1"/>
              </a:solidFill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F1A346-379C-383E-0A93-A7098AF9F798}"/>
              </a:ext>
            </a:extLst>
          </p:cNvPr>
          <p:cNvSpPr txBox="1"/>
          <p:nvPr/>
        </p:nvSpPr>
        <p:spPr>
          <a:xfrm>
            <a:off x="3152903" y="1208768"/>
            <a:ext cx="1775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Admin</a:t>
            </a:r>
            <a:r>
              <a:rPr lang="ko-KR" altLang="en-US" sz="2000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IP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Reputation</a:t>
            </a:r>
            <a:endParaRPr lang="ko-KR" altLang="en-US" sz="2000" dirty="0">
              <a:solidFill>
                <a:schemeClr val="bg1"/>
              </a:solidFill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129CBA-0452-FCB9-A170-8901ED9235B9}"/>
              </a:ext>
            </a:extLst>
          </p:cNvPr>
          <p:cNvSpPr txBox="1"/>
          <p:nvPr/>
        </p:nvSpPr>
        <p:spPr>
          <a:xfrm>
            <a:off x="4922931" y="1262577"/>
            <a:ext cx="1861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Core Rule Set</a:t>
            </a:r>
            <a:endParaRPr lang="ko-KR" altLang="en-US" sz="2000" dirty="0">
              <a:solidFill>
                <a:schemeClr val="bg1"/>
              </a:solidFill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8ADC30-7CDE-5CAD-9EA0-09EFB782E555}"/>
              </a:ext>
            </a:extLst>
          </p:cNvPr>
          <p:cNvSpPr txBox="1"/>
          <p:nvPr/>
        </p:nvSpPr>
        <p:spPr>
          <a:xfrm>
            <a:off x="7096555" y="1176330"/>
            <a:ext cx="25980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LINE Seed Sans" panose="020B0603020203020204" pitchFamily="34" charset="0"/>
                <a:cs typeface="LINE Seed Sans" panose="020B0603020203020204" pitchFamily="34" charset="0"/>
              </a:rPr>
              <a:t>Known</a:t>
            </a:r>
          </a:p>
          <a:p>
            <a:r>
              <a:rPr lang="en-US" altLang="ko-KR" sz="2000" dirty="0">
                <a:latin typeface="LINE Seed Sans" panose="020B0603020203020204" pitchFamily="34" charset="0"/>
                <a:cs typeface="LINE Seed Sans" panose="020B0603020203020204" pitchFamily="34" charset="0"/>
              </a:rPr>
              <a:t>Bad Input</a:t>
            </a:r>
            <a:endParaRPr lang="ko-KR" altLang="en-US" sz="20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4D0AE4E-63F5-CE8F-0563-8D1258EC5E03}"/>
              </a:ext>
            </a:extLst>
          </p:cNvPr>
          <p:cNvSpPr txBox="1"/>
          <p:nvPr/>
        </p:nvSpPr>
        <p:spPr>
          <a:xfrm>
            <a:off x="8953566" y="1109146"/>
            <a:ext cx="2598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Linux</a:t>
            </a:r>
          </a:p>
          <a:p>
            <a:r>
              <a:rPr lang="en-US" altLang="ko-KR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Operating </a:t>
            </a:r>
          </a:p>
          <a:p>
            <a:r>
              <a:rPr lang="en-US" altLang="ko-KR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System</a:t>
            </a:r>
            <a:endParaRPr lang="ko-KR" altLang="en-US" dirty="0">
              <a:solidFill>
                <a:schemeClr val="bg1"/>
              </a:solidFill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FE359D0-72AA-6711-75D8-F892C0E67598}"/>
              </a:ext>
            </a:extLst>
          </p:cNvPr>
          <p:cNvSpPr txBox="1"/>
          <p:nvPr/>
        </p:nvSpPr>
        <p:spPr>
          <a:xfrm>
            <a:off x="10625566" y="1147876"/>
            <a:ext cx="25980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SQL 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Database</a:t>
            </a:r>
            <a:endParaRPr lang="ko-KR" altLang="en-US" sz="2000" dirty="0">
              <a:solidFill>
                <a:schemeClr val="bg1"/>
              </a:solidFill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E0654D-B744-C1D5-F97C-A6D522CCA0CB}"/>
              </a:ext>
            </a:extLst>
          </p:cNvPr>
          <p:cNvSpPr txBox="1"/>
          <p:nvPr/>
        </p:nvSpPr>
        <p:spPr>
          <a:xfrm>
            <a:off x="540571" y="3820977"/>
            <a:ext cx="2598046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노출된 관리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페이지에 대한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외부 </a:t>
            </a:r>
            <a:r>
              <a:rPr lang="ko-KR" altLang="en-US" sz="20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엑세스</a:t>
            </a: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차단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9F0825-32B0-BA9D-5FCB-D3CCE7F2DA2C}"/>
              </a:ext>
            </a:extLst>
          </p:cNvPr>
          <p:cNvSpPr txBox="1"/>
          <p:nvPr/>
        </p:nvSpPr>
        <p:spPr>
          <a:xfrm>
            <a:off x="2573615" y="3915329"/>
            <a:ext cx="2598046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봇이나</a:t>
            </a:r>
            <a:r>
              <a:rPr lang="en-US" altLang="ko-KR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기타 위협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관련 소스 차단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6122EE7-6FD4-0E57-040C-992EAB80AD07}"/>
              </a:ext>
            </a:extLst>
          </p:cNvPr>
          <p:cNvSpPr txBox="1"/>
          <p:nvPr/>
        </p:nvSpPr>
        <p:spPr>
          <a:xfrm>
            <a:off x="4533995" y="3901872"/>
            <a:ext cx="2598046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애플리케이션에서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자신의 신원을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숨기는 뷰어 필터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3032F15-BAF1-3FC8-74CD-0D5BE60592DC}"/>
              </a:ext>
            </a:extLst>
          </p:cNvPr>
          <p:cNvSpPr txBox="1"/>
          <p:nvPr/>
        </p:nvSpPr>
        <p:spPr>
          <a:xfrm>
            <a:off x="6519890" y="3902961"/>
            <a:ext cx="2598046" cy="143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OWSP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의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취약점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포함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,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광범위한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취약점 악용 보호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7DC9A03-741B-F49F-29E2-87082C9EB3E6}"/>
              </a:ext>
            </a:extLst>
          </p:cNvPr>
          <p:cNvSpPr txBox="1"/>
          <p:nvPr/>
        </p:nvSpPr>
        <p:spPr>
          <a:xfrm>
            <a:off x="8322835" y="3892647"/>
            <a:ext cx="2598046" cy="143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취약점 악용과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발견 관련된 요청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패턴 차단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D10EC2F-B143-21BB-D612-287EDAB0D2F2}"/>
              </a:ext>
            </a:extLst>
          </p:cNvPr>
          <p:cNvSpPr txBox="1"/>
          <p:nvPr/>
        </p:nvSpPr>
        <p:spPr>
          <a:xfrm>
            <a:off x="10070538" y="3870232"/>
            <a:ext cx="2598046" cy="143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SQL</a:t>
            </a: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Database</a:t>
            </a: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악용</a:t>
            </a:r>
            <a:r>
              <a:rPr lang="en-US" altLang="ko-KR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관련된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요청패턴을 차단</a:t>
            </a:r>
          </a:p>
        </p:txBody>
      </p:sp>
      <p:pic>
        <p:nvPicPr>
          <p:cNvPr id="21" name="그래픽 20" descr="전화 금지 단색으로 채워진">
            <a:extLst>
              <a:ext uri="{FF2B5EF4-FFF2-40B4-BE49-F238E27FC236}">
                <a16:creationId xmlns:a16="http://schemas.microsoft.com/office/drawing/2014/main" id="{79D6053D-35D8-DE3E-3ED4-3FD1BA9B31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03229" y="2480669"/>
            <a:ext cx="914400" cy="914400"/>
          </a:xfrm>
          <a:prstGeom prst="rect">
            <a:avLst/>
          </a:prstGeom>
        </p:spPr>
      </p:pic>
      <p:pic>
        <p:nvPicPr>
          <p:cNvPr id="29" name="그래픽 28" descr="로봇 단색으로 채워진">
            <a:extLst>
              <a:ext uri="{FF2B5EF4-FFF2-40B4-BE49-F238E27FC236}">
                <a16:creationId xmlns:a16="http://schemas.microsoft.com/office/drawing/2014/main" id="{2E54AA37-C30F-E274-FE82-D752DC5AA8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41984" y="2375500"/>
            <a:ext cx="1034479" cy="1060668"/>
          </a:xfrm>
          <a:prstGeom prst="rect">
            <a:avLst/>
          </a:prstGeom>
        </p:spPr>
      </p:pic>
      <p:pic>
        <p:nvPicPr>
          <p:cNvPr id="48" name="그래픽 47" descr="금지 표지 윤곽선">
            <a:extLst>
              <a:ext uri="{FF2B5EF4-FFF2-40B4-BE49-F238E27FC236}">
                <a16:creationId xmlns:a16="http://schemas.microsoft.com/office/drawing/2014/main" id="{0F2A8C90-9E42-69FF-2193-AF7549C523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3209280" y="2209769"/>
            <a:ext cx="1330866" cy="1364559"/>
          </a:xfrm>
          <a:prstGeom prst="rect">
            <a:avLst/>
          </a:prstGeom>
        </p:spPr>
      </p:pic>
      <p:pic>
        <p:nvPicPr>
          <p:cNvPr id="58" name="그래픽 57" descr="저시력 단색으로 채워진">
            <a:extLst>
              <a:ext uri="{FF2B5EF4-FFF2-40B4-BE49-F238E27FC236}">
                <a16:creationId xmlns:a16="http://schemas.microsoft.com/office/drawing/2014/main" id="{E4C8754A-65EC-297D-327E-7D077F6E2C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34238" y="2219440"/>
            <a:ext cx="1211301" cy="1211301"/>
          </a:xfrm>
          <a:prstGeom prst="rect">
            <a:avLst/>
          </a:prstGeom>
        </p:spPr>
      </p:pic>
      <p:pic>
        <p:nvPicPr>
          <p:cNvPr id="62" name="그래픽 61" descr="방패 선택 표시 단색으로 채워진">
            <a:extLst>
              <a:ext uri="{FF2B5EF4-FFF2-40B4-BE49-F238E27FC236}">
                <a16:creationId xmlns:a16="http://schemas.microsoft.com/office/drawing/2014/main" id="{AD25B805-19FE-4BEC-E282-88BB4280A87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180047" y="2267143"/>
            <a:ext cx="1102657" cy="1102657"/>
          </a:xfrm>
          <a:prstGeom prst="rect">
            <a:avLst/>
          </a:prstGeom>
        </p:spPr>
      </p:pic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AFD1DD-D55A-C1CA-C742-5FF9DFC6137E}"/>
              </a:ext>
            </a:extLst>
          </p:cNvPr>
          <p:cNvGrpSpPr/>
          <p:nvPr/>
        </p:nvGrpSpPr>
        <p:grpSpPr>
          <a:xfrm flipH="1">
            <a:off x="8904881" y="2032476"/>
            <a:ext cx="1448488" cy="1448488"/>
            <a:chOff x="8904881" y="2032476"/>
            <a:chExt cx="1448488" cy="1448488"/>
          </a:xfrm>
          <a:solidFill>
            <a:schemeClr val="bg1"/>
          </a:solidFill>
        </p:grpSpPr>
        <p:pic>
          <p:nvPicPr>
            <p:cNvPr id="64" name="그래픽 63" descr="금지 표지 윤곽선">
              <a:extLst>
                <a:ext uri="{FF2B5EF4-FFF2-40B4-BE49-F238E27FC236}">
                  <a16:creationId xmlns:a16="http://schemas.microsoft.com/office/drawing/2014/main" id="{F9DFDCB0-AFB4-0252-CC4C-1BB9A8D36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904881" y="2032476"/>
              <a:ext cx="1448488" cy="1448488"/>
            </a:xfrm>
            <a:prstGeom prst="rect">
              <a:avLst/>
            </a:prstGeom>
          </p:spPr>
        </p:pic>
        <p:pic>
          <p:nvPicPr>
            <p:cNvPr id="66" name="그래픽 65" descr="두개골 윤곽선">
              <a:extLst>
                <a:ext uri="{FF2B5EF4-FFF2-40B4-BE49-F238E27FC236}">
                  <a16:creationId xmlns:a16="http://schemas.microsoft.com/office/drawing/2014/main" id="{65FFAF40-AF8B-E294-29A7-32E178863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091957" y="2222497"/>
              <a:ext cx="1066671" cy="1066671"/>
            </a:xfrm>
            <a:prstGeom prst="rect">
              <a:avLst/>
            </a:prstGeom>
          </p:spPr>
        </p:pic>
      </p:grpSp>
      <p:pic>
        <p:nvPicPr>
          <p:cNvPr id="69" name="그래픽 68" descr="댓글 슬래시 침묵 단색으로 채워진">
            <a:extLst>
              <a:ext uri="{FF2B5EF4-FFF2-40B4-BE49-F238E27FC236}">
                <a16:creationId xmlns:a16="http://schemas.microsoft.com/office/drawing/2014/main" id="{A6B77151-5911-A2C7-4459-C6219D35C00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593664" y="1836846"/>
            <a:ext cx="1454152" cy="1454152"/>
          </a:xfrm>
          <a:prstGeom prst="rect">
            <a:avLst/>
          </a:prstGeom>
        </p:spPr>
      </p:pic>
      <p:pic>
        <p:nvPicPr>
          <p:cNvPr id="73" name="그래픽 72" descr="블로그 단색으로 채워진">
            <a:extLst>
              <a:ext uri="{FF2B5EF4-FFF2-40B4-BE49-F238E27FC236}">
                <a16:creationId xmlns:a16="http://schemas.microsoft.com/office/drawing/2014/main" id="{3502438C-1920-641E-00B0-69CEF7C713A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370955" y="2841906"/>
            <a:ext cx="756026" cy="7560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DCF4B9-D056-793F-AE6E-29B43B52D7D5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5788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02972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Graphic 8" descr="AWS WAF service icon.">
            <a:extLst>
              <a:ext uri="{FF2B5EF4-FFF2-40B4-BE49-F238E27FC236}">
                <a16:creationId xmlns:a16="http://schemas.microsoft.com/office/drawing/2014/main" id="{F60ADBA8-C254-A5BC-827C-3A962487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196154" y="1570539"/>
            <a:ext cx="1029728" cy="1029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043C415-642F-404A-B233-C5884CAA01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2550" y="2274800"/>
            <a:ext cx="4329092" cy="245617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84FB0C3-025B-426F-E76E-21D78B7A94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50200" y="1284937"/>
            <a:ext cx="2600325" cy="307657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95788BD-5E30-AFB3-9380-D58CB2BCD6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00699" y="3019375"/>
            <a:ext cx="3972483" cy="363822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731FE19-E5FD-D37D-422D-80FB7E36F1F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01172" y="1047837"/>
            <a:ext cx="4267200" cy="838200"/>
          </a:xfrm>
          <a:prstGeom prst="rect">
            <a:avLst/>
          </a:prstGeom>
        </p:spPr>
      </p:pic>
      <p:pic>
        <p:nvPicPr>
          <p:cNvPr id="37" name="그림 36" descr="폰트, 스크린샷, 텍스트, 그래픽이(가) 표시된 사진&#10;&#10;자동 생성된 설명">
            <a:extLst>
              <a:ext uri="{FF2B5EF4-FFF2-40B4-BE49-F238E27FC236}">
                <a16:creationId xmlns:a16="http://schemas.microsoft.com/office/drawing/2014/main" id="{C3E7D595-1102-12BF-DED7-7743D1D820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895" y="4539247"/>
            <a:ext cx="5459645" cy="19126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6CD3DE2-1545-CD1C-8D7F-6B1A4095E12E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6664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286824" y="666812"/>
            <a:ext cx="347942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chemeClr val="bg1"/>
                </a:solidFill>
                <a:latin typeface="Apple SD Gothic Neo"/>
              </a:rPr>
              <a:t>IAM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-94092" y="5022400"/>
            <a:ext cx="3405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권한 설정</a:t>
            </a:r>
          </a:p>
        </p:txBody>
      </p:sp>
      <p:pic>
        <p:nvPicPr>
          <p:cNvPr id="19" name="Graphic 19" descr="AWS Identity and Access Management (IAM) service icon.">
            <a:extLst>
              <a:ext uri="{FF2B5EF4-FFF2-40B4-BE49-F238E27FC236}">
                <a16:creationId xmlns:a16="http://schemas.microsoft.com/office/drawing/2014/main" id="{3548A2A1-7949-B804-4869-49E20E2A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729720" y="2865753"/>
            <a:ext cx="1758866" cy="1758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A05DA04-A524-1671-1854-B7BC00C26140}"/>
              </a:ext>
            </a:extLst>
          </p:cNvPr>
          <p:cNvSpPr txBox="1"/>
          <p:nvPr/>
        </p:nvSpPr>
        <p:spPr>
          <a:xfrm>
            <a:off x="2926537" y="913801"/>
            <a:ext cx="5379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b="1" dirty="0">
                <a:solidFill>
                  <a:srgbClr val="C40C0C"/>
                </a:solidFill>
                <a:latin typeface="Apple SD Gothic Neo"/>
                <a:ea typeface="Amazon Ember" panose="020B0603020204020204" pitchFamily="34" charset="0"/>
                <a:cs typeface="Arial" panose="020B0604020202020204" pitchFamily="34" charset="0"/>
              </a:rPr>
              <a:t>AWS Identity </a:t>
            </a:r>
          </a:p>
          <a:p>
            <a:r>
              <a:rPr lang="en-US" altLang="en-US" sz="2400" b="1" dirty="0">
                <a:solidFill>
                  <a:srgbClr val="C40C0C"/>
                </a:solidFill>
                <a:latin typeface="Apple SD Gothic Neo"/>
                <a:ea typeface="Amazon Ember" panose="020B0603020204020204" pitchFamily="34" charset="0"/>
                <a:cs typeface="Arial" panose="020B0604020202020204" pitchFamily="34" charset="0"/>
              </a:rPr>
              <a:t>and Access Management</a:t>
            </a:r>
            <a:endParaRPr lang="ko-KR" altLang="en-US" sz="2400" b="1" dirty="0">
              <a:solidFill>
                <a:srgbClr val="C40C0C"/>
              </a:solidFill>
              <a:latin typeface="Apple SD Gothic Neo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1405E6-40FC-6B94-5FBE-1A12DD4A445E}"/>
              </a:ext>
            </a:extLst>
          </p:cNvPr>
          <p:cNvSpPr txBox="1"/>
          <p:nvPr/>
        </p:nvSpPr>
        <p:spPr>
          <a:xfrm>
            <a:off x="3471413" y="1701294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C40C0C"/>
                </a:solidFill>
              </a:rPr>
              <a:t>1</a:t>
            </a:r>
            <a:endParaRPr lang="ko-KR" altLang="en-US" sz="8000" b="1" dirty="0">
              <a:solidFill>
                <a:srgbClr val="C40C0C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F7D5F-B672-3A2B-F4EB-84AAF1F3A92E}"/>
              </a:ext>
            </a:extLst>
          </p:cNvPr>
          <p:cNvSpPr txBox="1"/>
          <p:nvPr/>
        </p:nvSpPr>
        <p:spPr>
          <a:xfrm>
            <a:off x="3933080" y="2151470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사용자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/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그룹 마다 리소스 접근을 제어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DBFB92-F783-43C8-2680-8BACA2B03547}"/>
              </a:ext>
            </a:extLst>
          </p:cNvPr>
          <p:cNvSpPr txBox="1"/>
          <p:nvPr/>
        </p:nvSpPr>
        <p:spPr>
          <a:xfrm>
            <a:off x="3823675" y="3199643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C40C0C"/>
                </a:solidFill>
              </a:rPr>
              <a:t>2</a:t>
            </a:r>
            <a:endParaRPr lang="ko-KR" altLang="en-US" sz="8000" b="1" dirty="0">
              <a:solidFill>
                <a:srgbClr val="C40C0C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CAC8A5-A3C7-F0B6-F92E-F5BBA6FDF940}"/>
              </a:ext>
            </a:extLst>
          </p:cNvPr>
          <p:cNvSpPr txBox="1"/>
          <p:nvPr/>
        </p:nvSpPr>
        <p:spPr>
          <a:xfrm>
            <a:off x="4439578" y="3649819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정책을 이용해 사용자 별 권한 수준 정의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DF91FA-9F94-5D67-6BF5-6FF8C23BB1B6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97791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768802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19" descr="AWS Identity and Access Management (IAM) service icon.">
            <a:extLst>
              <a:ext uri="{FF2B5EF4-FFF2-40B4-BE49-F238E27FC236}">
                <a16:creationId xmlns:a16="http://schemas.microsoft.com/office/drawing/2014/main" id="{3548A2A1-7949-B804-4869-49E20E2A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283091" y="1650236"/>
            <a:ext cx="1062749" cy="106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B860711-2876-1A28-6892-399C9BD8E5E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75" r="36504"/>
          <a:stretch/>
        </p:blipFill>
        <p:spPr>
          <a:xfrm>
            <a:off x="6058419" y="1317351"/>
            <a:ext cx="5126534" cy="469792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412935E-C393-0FBA-B44C-8FE6DC0E91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7400" y="3224615"/>
            <a:ext cx="1521050" cy="1498120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4986239B-3644-6F16-CA26-2295DC92B7B6}"/>
              </a:ext>
            </a:extLst>
          </p:cNvPr>
          <p:cNvSpPr/>
          <p:nvPr/>
        </p:nvSpPr>
        <p:spPr>
          <a:xfrm>
            <a:off x="3850208" y="3694221"/>
            <a:ext cx="1902792" cy="476260"/>
          </a:xfrm>
          <a:prstGeom prst="rightArrow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98B7B6-46B3-4A85-C8D9-0CBE706F9AAB}"/>
              </a:ext>
            </a:extLst>
          </p:cNvPr>
          <p:cNvSpPr txBox="1"/>
          <p:nvPr/>
        </p:nvSpPr>
        <p:spPr>
          <a:xfrm>
            <a:off x="1665197" y="5059379"/>
            <a:ext cx="32025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GPT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통해 원하는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IAM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권한 편집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11C65F-A8D2-DDEC-E1CF-2B8C09D8D18C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36340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768802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19" descr="AWS Identity and Access Management (IAM) service icon.">
            <a:extLst>
              <a:ext uri="{FF2B5EF4-FFF2-40B4-BE49-F238E27FC236}">
                <a16:creationId xmlns:a16="http://schemas.microsoft.com/office/drawing/2014/main" id="{3548A2A1-7949-B804-4869-49E20E2A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283091" y="1650236"/>
            <a:ext cx="1062749" cy="106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95E8BEC-11B1-A53C-CACA-7BD8EBB9F3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0709" y="3564254"/>
            <a:ext cx="6543398" cy="150844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FB4E49A-4FC0-09C3-9B74-DA11AC0F0A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6578" y="5174968"/>
            <a:ext cx="9905076" cy="1122022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7C0A6B9A-5304-12B9-84FC-3185D31352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13939" y="988179"/>
            <a:ext cx="5910318" cy="24285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64022C7-3592-D0E9-6666-4DF9DE8CDC74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40997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58224" y="666812"/>
            <a:ext cx="347942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chemeClr val="bg1"/>
                </a:solidFill>
                <a:latin typeface="Apple SD Gothic Neo"/>
              </a:rPr>
              <a:t>KMS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56838" y="5202419"/>
            <a:ext cx="34059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AWS Service</a:t>
            </a:r>
          </a:p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전체 암호화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05DA04-A524-1671-1854-B7BC00C26140}"/>
              </a:ext>
            </a:extLst>
          </p:cNvPr>
          <p:cNvSpPr txBox="1"/>
          <p:nvPr/>
        </p:nvSpPr>
        <p:spPr>
          <a:xfrm>
            <a:off x="2684671" y="862123"/>
            <a:ext cx="5379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0" dirty="0">
                <a:solidFill>
                  <a:srgbClr val="C40C0C"/>
                </a:solidFill>
                <a:effectLst/>
                <a:latin typeface="Apple SD Gothic Neo"/>
                <a:ea typeface="Malgun Gothic" panose="020B0503020000020004" pitchFamily="50" charset="-127"/>
              </a:rPr>
              <a:t>Key Management Service</a:t>
            </a:r>
            <a:endParaRPr lang="ko-KR" altLang="en-US" sz="2400" b="1" dirty="0">
              <a:solidFill>
                <a:srgbClr val="C40C0C"/>
              </a:solidFill>
              <a:latin typeface="Apple SD Gothic Neo"/>
            </a:endParaRPr>
          </a:p>
        </p:txBody>
      </p:sp>
      <p:pic>
        <p:nvPicPr>
          <p:cNvPr id="16" name="Graphic 7" descr="AWS Key Management Service (AWS KMS) service icon.">
            <a:extLst>
              <a:ext uri="{FF2B5EF4-FFF2-40B4-BE49-F238E27FC236}">
                <a16:creationId xmlns:a16="http://schemas.microsoft.com/office/drawing/2014/main" id="{72D96210-777A-17AE-2602-86B06D370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577339" y="2568547"/>
            <a:ext cx="1848155" cy="1848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2E9F96-5283-35A1-C60B-14F1E290BE2B}"/>
              </a:ext>
            </a:extLst>
          </p:cNvPr>
          <p:cNvSpPr txBox="1"/>
          <p:nvPr/>
        </p:nvSpPr>
        <p:spPr>
          <a:xfrm>
            <a:off x="3471413" y="1701294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C40C0C"/>
                </a:solidFill>
              </a:rPr>
              <a:t>1</a:t>
            </a:r>
            <a:endParaRPr lang="ko-KR" altLang="en-US" sz="8000" b="1" dirty="0">
              <a:solidFill>
                <a:srgbClr val="C40C0C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A69D95-A146-B1FF-D2BE-10D663285352}"/>
              </a:ext>
            </a:extLst>
          </p:cNvPr>
          <p:cNvSpPr txBox="1"/>
          <p:nvPr/>
        </p:nvSpPr>
        <p:spPr>
          <a:xfrm>
            <a:off x="4043249" y="2151470"/>
            <a:ext cx="7328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데이터 보호에 사용되는 암호화 키를 중앙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집중식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제어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635BDA-E9CE-D7C9-9B9D-9873DD50B1CF}"/>
              </a:ext>
            </a:extLst>
          </p:cNvPr>
          <p:cNvSpPr txBox="1"/>
          <p:nvPr/>
        </p:nvSpPr>
        <p:spPr>
          <a:xfrm>
            <a:off x="4050893" y="3106061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C40C0C"/>
                </a:solidFill>
              </a:rPr>
              <a:t>2</a:t>
            </a:r>
            <a:endParaRPr lang="ko-KR" altLang="en-US" sz="8000" b="1" dirty="0">
              <a:solidFill>
                <a:srgbClr val="C40C0C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760B0B-95B2-72E7-0BD6-26B84487E01D}"/>
              </a:ext>
            </a:extLst>
          </p:cNvPr>
          <p:cNvSpPr txBox="1"/>
          <p:nvPr/>
        </p:nvSpPr>
        <p:spPr>
          <a:xfrm>
            <a:off x="4700422" y="3556237"/>
            <a:ext cx="6855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서비스에 저장된 데이터를 쉽게 암호화하고 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복호화 키에 대한 액세스를 제어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028D1E-5431-6832-1D26-A18DB9F0FAD8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93612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110352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7" descr="AWS Key Management Service (AWS KMS) service icon.">
            <a:extLst>
              <a:ext uri="{FF2B5EF4-FFF2-40B4-BE49-F238E27FC236}">
                <a16:creationId xmlns:a16="http://schemas.microsoft.com/office/drawing/2014/main" id="{72D96210-777A-17AE-2602-86B06D370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379955" y="1572374"/>
            <a:ext cx="1127153" cy="1127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09082DD-3660-64FD-4BC6-935DC021D3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5762" y="1646637"/>
            <a:ext cx="4571265" cy="46401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2426FD-34D5-9F31-8039-E7D4A75903DE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41B192-1761-74DF-3A23-039E55710EB2}"/>
              </a:ext>
            </a:extLst>
          </p:cNvPr>
          <p:cNvSpPr txBox="1"/>
          <p:nvPr/>
        </p:nvSpPr>
        <p:spPr>
          <a:xfrm>
            <a:off x="1711954" y="1761837"/>
            <a:ext cx="2664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키 생성 </a:t>
            </a:r>
          </a:p>
        </p:txBody>
      </p:sp>
    </p:spTree>
    <p:extLst>
      <p:ext uri="{BB962C8B-B14F-4D97-AF65-F5344CB8AC3E}">
        <p14:creationId xmlns:p14="http://schemas.microsoft.com/office/powerpoint/2010/main" val="21772357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8000"/>
          </a:schemeClr>
        </a:solidFill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5285</TotalTime>
  <Words>5210</Words>
  <Application>Microsoft Office PowerPoint</Application>
  <PresentationFormat>와이드스크린</PresentationFormat>
  <Paragraphs>1240</Paragraphs>
  <Slides>118</Slides>
  <Notes>95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118</vt:i4>
      </vt:variant>
    </vt:vector>
  </HeadingPairs>
  <TitlesOfParts>
    <vt:vector size="131" baseType="lpstr">
      <vt:lpstr>Apple SD Gothic Neo</vt:lpstr>
      <vt:lpstr>D2Coding ligature</vt:lpstr>
      <vt:lpstr>KoPub바탕체 Medium</vt:lpstr>
      <vt:lpstr>굴림</vt:lpstr>
      <vt:lpstr>나눔스퀘어라운드 Bold</vt:lpstr>
      <vt:lpstr>나눔스퀘어라운드 ExtraBold</vt:lpstr>
      <vt:lpstr>마비옛체</vt:lpstr>
      <vt:lpstr>맑은 고딕</vt:lpstr>
      <vt:lpstr>Algerian</vt:lpstr>
      <vt:lpstr>Arial</vt:lpstr>
      <vt:lpstr>Leelawadee UI Semilight</vt:lpstr>
      <vt:lpstr>LINE Seed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joelkim</dc:creator>
  <cp:lastModifiedBy>joelkim</cp:lastModifiedBy>
  <cp:revision>167</cp:revision>
  <dcterms:created xsi:type="dcterms:W3CDTF">2024-05-23T11:23:58Z</dcterms:created>
  <dcterms:modified xsi:type="dcterms:W3CDTF">2024-06-19T08:17:09Z</dcterms:modified>
</cp:coreProperties>
</file>